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356" r:id="rId2"/>
    <p:sldId id="543" r:id="rId3"/>
    <p:sldId id="494" r:id="rId4"/>
    <p:sldId id="534" r:id="rId5"/>
    <p:sldId id="544" r:id="rId6"/>
    <p:sldId id="535" r:id="rId7"/>
    <p:sldId id="536" r:id="rId8"/>
    <p:sldId id="537" r:id="rId9"/>
    <p:sldId id="538" r:id="rId10"/>
    <p:sldId id="539" r:id="rId11"/>
    <p:sldId id="540" r:id="rId12"/>
    <p:sldId id="541" r:id="rId13"/>
    <p:sldId id="542"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2"/>
    <a:srgbClr val="E7A6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6" autoAdjust="0"/>
    <p:restoredTop sz="92298" autoAdjust="0"/>
  </p:normalViewPr>
  <p:slideViewPr>
    <p:cSldViewPr>
      <p:cViewPr>
        <p:scale>
          <a:sx n="138" d="100"/>
          <a:sy n="138" d="100"/>
        </p:scale>
        <p:origin x="76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6C8D6-F249-43A3-9D0F-91F16215095D}" type="datetimeFigureOut">
              <a:rPr lang="it-IT" smtClean="0"/>
              <a:t>09/07/21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B2220-11B2-48F1-B366-47134429C026}" type="slidenum">
              <a:rPr lang="it-IT" smtClean="0"/>
              <a:t>‹#›</a:t>
            </a:fld>
            <a:endParaRPr lang="it-IT"/>
          </a:p>
        </p:txBody>
      </p:sp>
    </p:spTree>
    <p:extLst>
      <p:ext uri="{BB962C8B-B14F-4D97-AF65-F5344CB8AC3E}">
        <p14:creationId xmlns:p14="http://schemas.microsoft.com/office/powerpoint/2010/main" val="261692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Hello </a:t>
            </a:r>
            <a:r>
              <a:rPr lang="it-IT" dirty="0" err="1"/>
              <a:t>everybody</a:t>
            </a:r>
            <a:r>
              <a:rPr lang="it-IT" dirty="0"/>
              <a:t>; thanks Richard for the </a:t>
            </a:r>
            <a:r>
              <a:rPr lang="it-IT" dirty="0" err="1"/>
              <a:t>introduction</a:t>
            </a:r>
            <a:r>
              <a:rPr lang="it-IT" dirty="0"/>
              <a:t>.</a:t>
            </a:r>
          </a:p>
        </p:txBody>
      </p:sp>
      <p:sp>
        <p:nvSpPr>
          <p:cNvPr id="4" name="Segnaposto numero diapositiva 3"/>
          <p:cNvSpPr>
            <a:spLocks noGrp="1"/>
          </p:cNvSpPr>
          <p:nvPr>
            <p:ph type="sldNum" sz="quarter" idx="10"/>
          </p:nvPr>
        </p:nvSpPr>
        <p:spPr/>
        <p:txBody>
          <a:bodyPr/>
          <a:lstStyle/>
          <a:p>
            <a:fld id="{5D7B2220-11B2-48F1-B366-47134429C026}" type="slidenum">
              <a:rPr lang="it-IT" smtClean="0"/>
              <a:t>1</a:t>
            </a:fld>
            <a:endParaRPr lang="it-IT"/>
          </a:p>
        </p:txBody>
      </p:sp>
    </p:spTree>
    <p:extLst>
      <p:ext uri="{BB962C8B-B14F-4D97-AF65-F5344CB8AC3E}">
        <p14:creationId xmlns:p14="http://schemas.microsoft.com/office/powerpoint/2010/main" val="345920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10</a:t>
            </a:fld>
            <a:endParaRPr lang="it-IT"/>
          </a:p>
        </p:txBody>
      </p:sp>
    </p:spTree>
    <p:extLst>
      <p:ext uri="{BB962C8B-B14F-4D97-AF65-F5344CB8AC3E}">
        <p14:creationId xmlns:p14="http://schemas.microsoft.com/office/powerpoint/2010/main" val="196192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11</a:t>
            </a:fld>
            <a:endParaRPr lang="it-IT"/>
          </a:p>
        </p:txBody>
      </p:sp>
    </p:spTree>
    <p:extLst>
      <p:ext uri="{BB962C8B-B14F-4D97-AF65-F5344CB8AC3E}">
        <p14:creationId xmlns:p14="http://schemas.microsoft.com/office/powerpoint/2010/main" val="6474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12</a:t>
            </a:fld>
            <a:endParaRPr lang="it-IT"/>
          </a:p>
        </p:txBody>
      </p:sp>
    </p:spTree>
    <p:extLst>
      <p:ext uri="{BB962C8B-B14F-4D97-AF65-F5344CB8AC3E}">
        <p14:creationId xmlns:p14="http://schemas.microsoft.com/office/powerpoint/2010/main" val="373774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13</a:t>
            </a:fld>
            <a:endParaRPr lang="it-IT"/>
          </a:p>
        </p:txBody>
      </p:sp>
    </p:spTree>
    <p:extLst>
      <p:ext uri="{BB962C8B-B14F-4D97-AF65-F5344CB8AC3E}">
        <p14:creationId xmlns:p14="http://schemas.microsoft.com/office/powerpoint/2010/main" val="385630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am</a:t>
            </a:r>
            <a:r>
              <a:rPr lang="it-IT" dirty="0"/>
              <a:t> Claudio and </a:t>
            </a:r>
            <a:r>
              <a:rPr lang="it-IT" dirty="0" err="1"/>
              <a:t>this</a:t>
            </a:r>
            <a:r>
              <a:rPr lang="it-IT" dirty="0"/>
              <a:t> </a:t>
            </a:r>
            <a:r>
              <a:rPr lang="it-IT" dirty="0" err="1"/>
              <a:t>is</a:t>
            </a:r>
            <a:r>
              <a:rPr lang="it-IT" dirty="0"/>
              <a:t> </a:t>
            </a:r>
            <a:r>
              <a:rPr lang="it-IT" dirty="0" err="1"/>
              <a:t>my</a:t>
            </a:r>
            <a:r>
              <a:rPr lang="it-IT" dirty="0"/>
              <a:t> </a:t>
            </a:r>
            <a:r>
              <a:rPr lang="it-IT" dirty="0" err="1"/>
              <a:t>academic</a:t>
            </a:r>
            <a:r>
              <a:rPr lang="it-IT" dirty="0"/>
              <a:t> career. </a:t>
            </a:r>
            <a:r>
              <a:rPr lang="it-IT" dirty="0" err="1"/>
              <a:t>As</a:t>
            </a:r>
            <a:r>
              <a:rPr lang="it-IT" dirty="0"/>
              <a:t> </a:t>
            </a:r>
            <a:r>
              <a:rPr lang="it-IT" dirty="0" err="1"/>
              <a:t>you</a:t>
            </a:r>
            <a:r>
              <a:rPr lang="it-IT" dirty="0"/>
              <a:t> can </a:t>
            </a:r>
            <a:r>
              <a:rPr lang="it-IT" dirty="0" err="1"/>
              <a:t>see</a:t>
            </a:r>
            <a:r>
              <a:rPr lang="it-IT" dirty="0"/>
              <a:t>, </a:t>
            </a:r>
            <a:r>
              <a:rPr lang="it-IT" dirty="0" err="1"/>
              <a:t>both</a:t>
            </a:r>
            <a:r>
              <a:rPr lang="it-IT" dirty="0"/>
              <a:t> </a:t>
            </a:r>
            <a:r>
              <a:rPr lang="it-IT" dirty="0" err="1"/>
              <a:t>my</a:t>
            </a:r>
            <a:r>
              <a:rPr lang="it-IT" dirty="0"/>
              <a:t> bachelor and master are in </a:t>
            </a:r>
            <a:r>
              <a:rPr lang="it-IT" dirty="0" err="1"/>
              <a:t>civil</a:t>
            </a:r>
            <a:r>
              <a:rPr lang="it-IT" dirty="0"/>
              <a:t> engineering. In PhD I </a:t>
            </a:r>
            <a:r>
              <a:rPr lang="it-IT" dirty="0" err="1"/>
              <a:t>took</a:t>
            </a:r>
            <a:r>
              <a:rPr lang="it-IT" dirty="0"/>
              <a:t> a </a:t>
            </a:r>
            <a:r>
              <a:rPr lang="it-IT" dirty="0" err="1"/>
              <a:t>slightly</a:t>
            </a:r>
            <a:r>
              <a:rPr lang="it-IT" dirty="0"/>
              <a:t> </a:t>
            </a:r>
            <a:r>
              <a:rPr lang="it-IT" dirty="0" err="1"/>
              <a:t>different</a:t>
            </a:r>
            <a:r>
              <a:rPr lang="it-IT" dirty="0"/>
              <a:t> </a:t>
            </a:r>
            <a:r>
              <a:rPr lang="it-IT" dirty="0" err="1"/>
              <a:t>direction</a:t>
            </a:r>
            <a:r>
              <a:rPr lang="it-IT" dirty="0"/>
              <a:t> and </a:t>
            </a:r>
            <a:r>
              <a:rPr lang="it-IT" dirty="0" err="1"/>
              <a:t>it</a:t>
            </a:r>
            <a:r>
              <a:rPr lang="it-IT" dirty="0"/>
              <a:t> </a:t>
            </a:r>
            <a:r>
              <a:rPr lang="it-IT" dirty="0" err="1"/>
              <a:t>is</a:t>
            </a:r>
            <a:r>
              <a:rPr lang="it-IT" dirty="0"/>
              <a:t> in </a:t>
            </a:r>
            <a:r>
              <a:rPr lang="it-IT" dirty="0" err="1"/>
              <a:t>this</a:t>
            </a:r>
            <a:r>
              <a:rPr lang="it-IT" dirty="0"/>
              <a:t> </a:t>
            </a:r>
            <a:r>
              <a:rPr lang="it-IT" dirty="0" err="1"/>
              <a:t>period</a:t>
            </a:r>
            <a:r>
              <a:rPr lang="it-IT" dirty="0"/>
              <a:t> </a:t>
            </a:r>
            <a:r>
              <a:rPr lang="it-IT" dirty="0" err="1"/>
              <a:t>that</a:t>
            </a:r>
            <a:r>
              <a:rPr lang="it-IT" dirty="0"/>
              <a:t> I </a:t>
            </a:r>
            <a:r>
              <a:rPr lang="it-IT" dirty="0" err="1"/>
              <a:t>came</a:t>
            </a:r>
            <a:r>
              <a:rPr lang="it-IT" dirty="0"/>
              <a:t> to MIT and </a:t>
            </a:r>
            <a:r>
              <a:rPr lang="it-IT" dirty="0" err="1"/>
              <a:t>got</a:t>
            </a:r>
            <a:r>
              <a:rPr lang="it-IT" dirty="0"/>
              <a:t> in touch with control engineering. </a:t>
            </a:r>
            <a:r>
              <a:rPr lang="it-IT" dirty="0" err="1"/>
              <a:t>This</a:t>
            </a:r>
            <a:r>
              <a:rPr lang="it-IT" dirty="0"/>
              <a:t> </a:t>
            </a:r>
            <a:r>
              <a:rPr lang="it-IT" dirty="0" err="1"/>
              <a:t>presentation</a:t>
            </a:r>
            <a:r>
              <a:rPr lang="it-IT" dirty="0"/>
              <a:t> </a:t>
            </a:r>
            <a:r>
              <a:rPr lang="it-IT" dirty="0" err="1"/>
              <a:t>is</a:t>
            </a:r>
            <a:r>
              <a:rPr lang="it-IT" dirty="0"/>
              <a:t> </a:t>
            </a:r>
            <a:r>
              <a:rPr lang="it-IT" dirty="0" err="1"/>
              <a:t>very</a:t>
            </a:r>
            <a:r>
              <a:rPr lang="it-IT" dirty="0"/>
              <a:t> </a:t>
            </a:r>
            <a:r>
              <a:rPr lang="it-IT" dirty="0" err="1"/>
              <a:t>much</a:t>
            </a:r>
            <a:r>
              <a:rPr lang="it-IT" dirty="0"/>
              <a:t> </a:t>
            </a:r>
            <a:r>
              <a:rPr lang="it-IT" dirty="0" err="1"/>
              <a:t>about</a:t>
            </a:r>
            <a:r>
              <a:rPr lang="it-IT" dirty="0"/>
              <a:t> </a:t>
            </a:r>
            <a:r>
              <a:rPr lang="it-IT" dirty="0" err="1"/>
              <a:t>my</a:t>
            </a:r>
            <a:r>
              <a:rPr lang="it-IT" dirty="0"/>
              <a:t> personal </a:t>
            </a:r>
            <a:r>
              <a:rPr lang="it-IT" dirty="0" err="1"/>
              <a:t>understanding</a:t>
            </a:r>
            <a:r>
              <a:rPr lang="it-IT" dirty="0"/>
              <a:t> of control engineering and </a:t>
            </a:r>
            <a:r>
              <a:rPr lang="it-IT" dirty="0" err="1"/>
              <a:t>its</a:t>
            </a:r>
            <a:r>
              <a:rPr lang="it-IT" dirty="0"/>
              <a:t> </a:t>
            </a:r>
            <a:r>
              <a:rPr lang="it-IT" dirty="0" err="1"/>
              <a:t>application</a:t>
            </a:r>
            <a:r>
              <a:rPr lang="it-IT" dirty="0"/>
              <a:t> to </a:t>
            </a:r>
            <a:r>
              <a:rPr lang="it-IT" dirty="0" err="1"/>
              <a:t>traffic</a:t>
            </a:r>
            <a:r>
              <a:rPr lang="it-IT" dirty="0"/>
              <a:t>. I </a:t>
            </a:r>
            <a:r>
              <a:rPr lang="it-IT" dirty="0" err="1"/>
              <a:t>warn</a:t>
            </a:r>
            <a:r>
              <a:rPr lang="it-IT" dirty="0"/>
              <a:t> </a:t>
            </a:r>
            <a:r>
              <a:rPr lang="it-IT" dirty="0" err="1"/>
              <a:t>you</a:t>
            </a:r>
            <a:r>
              <a:rPr lang="it-IT" dirty="0"/>
              <a:t> </a:t>
            </a:r>
            <a:r>
              <a:rPr lang="it-IT" dirty="0" err="1"/>
              <a:t>that</a:t>
            </a:r>
            <a:r>
              <a:rPr lang="it-IT" dirty="0"/>
              <a:t> </a:t>
            </a:r>
            <a:r>
              <a:rPr lang="it-IT" dirty="0" err="1"/>
              <a:t>sometimes</a:t>
            </a:r>
            <a:r>
              <a:rPr lang="it-IT" dirty="0"/>
              <a:t> </a:t>
            </a:r>
            <a:r>
              <a:rPr lang="it-IT" dirty="0" err="1"/>
              <a:t>it</a:t>
            </a:r>
            <a:r>
              <a:rPr lang="it-IT" dirty="0"/>
              <a:t> </a:t>
            </a:r>
            <a:r>
              <a:rPr lang="it-IT" dirty="0" err="1"/>
              <a:t>may</a:t>
            </a:r>
            <a:r>
              <a:rPr lang="it-IT" dirty="0"/>
              <a:t> be a bit </a:t>
            </a:r>
            <a:r>
              <a:rPr lang="it-IT" dirty="0" err="1"/>
              <a:t>informal</a:t>
            </a:r>
            <a:r>
              <a:rPr lang="it-IT" dirty="0"/>
              <a:t> or I </a:t>
            </a:r>
            <a:r>
              <a:rPr lang="it-IT" dirty="0" err="1"/>
              <a:t>may</a:t>
            </a:r>
            <a:r>
              <a:rPr lang="it-IT" dirty="0"/>
              <a:t> be </a:t>
            </a:r>
            <a:r>
              <a:rPr lang="it-IT" dirty="0" err="1"/>
              <a:t>not</a:t>
            </a:r>
            <a:r>
              <a:rPr lang="it-IT" dirty="0"/>
              <a:t> </a:t>
            </a:r>
            <a:r>
              <a:rPr lang="it-IT" dirty="0" err="1"/>
              <a:t>completely</a:t>
            </a:r>
            <a:r>
              <a:rPr lang="it-IT" dirty="0"/>
              <a:t> </a:t>
            </a:r>
            <a:r>
              <a:rPr lang="it-IT" dirty="0" err="1"/>
              <a:t>rigorous</a:t>
            </a:r>
            <a:r>
              <a:rPr lang="it-IT" dirty="0"/>
              <a:t>.</a:t>
            </a:r>
          </a:p>
        </p:txBody>
      </p:sp>
      <p:sp>
        <p:nvSpPr>
          <p:cNvPr id="4" name="Segnaposto numero diapositiva 3"/>
          <p:cNvSpPr>
            <a:spLocks noGrp="1"/>
          </p:cNvSpPr>
          <p:nvPr>
            <p:ph type="sldNum" sz="quarter" idx="10"/>
          </p:nvPr>
        </p:nvSpPr>
        <p:spPr/>
        <p:txBody>
          <a:bodyPr/>
          <a:lstStyle/>
          <a:p>
            <a:fld id="{5D7B2220-11B2-48F1-B366-47134429C026}" type="slidenum">
              <a:rPr lang="it-IT" smtClean="0"/>
              <a:t>2</a:t>
            </a:fld>
            <a:endParaRPr lang="it-IT"/>
          </a:p>
        </p:txBody>
      </p:sp>
    </p:spTree>
    <p:extLst>
      <p:ext uri="{BB962C8B-B14F-4D97-AF65-F5344CB8AC3E}">
        <p14:creationId xmlns:p14="http://schemas.microsoft.com/office/powerpoint/2010/main" val="222127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3</a:t>
            </a:fld>
            <a:endParaRPr lang="it-IT"/>
          </a:p>
        </p:txBody>
      </p:sp>
    </p:spTree>
    <p:extLst>
      <p:ext uri="{BB962C8B-B14F-4D97-AF65-F5344CB8AC3E}">
        <p14:creationId xmlns:p14="http://schemas.microsoft.com/office/powerpoint/2010/main" val="87900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eigenvalues</a:t>
            </a:r>
            <a:r>
              <a:rPr lang="it-IT" dirty="0"/>
              <a:t> of the system </a:t>
            </a:r>
            <a:r>
              <a:rPr lang="it-IT" dirty="0" err="1"/>
              <a:t>influence</a:t>
            </a:r>
            <a:r>
              <a:rPr lang="it-IT" dirty="0"/>
              <a:t> the </a:t>
            </a:r>
            <a:r>
              <a:rPr lang="it-IT" dirty="0" err="1"/>
              <a:t>behavior</a:t>
            </a:r>
            <a:r>
              <a:rPr lang="it-IT" dirty="0"/>
              <a:t> of the </a:t>
            </a:r>
            <a:r>
              <a:rPr lang="it-IT" dirty="0" err="1"/>
              <a:t>solution</a:t>
            </a:r>
            <a:r>
              <a:rPr lang="it-IT" dirty="0"/>
              <a:t>, </a:t>
            </a:r>
            <a:r>
              <a:rPr lang="it-IT" dirty="0" err="1"/>
              <a:t>especially</a:t>
            </a:r>
            <a:r>
              <a:rPr lang="it-IT" dirty="0"/>
              <a:t> in </a:t>
            </a:r>
            <a:r>
              <a:rPr lang="it-IT" dirty="0" err="1"/>
              <a:t>what</a:t>
            </a:r>
            <a:r>
              <a:rPr lang="it-IT" dirty="0"/>
              <a:t> </a:t>
            </a:r>
            <a:r>
              <a:rPr lang="it-IT" dirty="0" err="1"/>
              <a:t>concerns</a:t>
            </a:r>
            <a:r>
              <a:rPr lang="it-IT" dirty="0"/>
              <a:t> </a:t>
            </a:r>
            <a:r>
              <a:rPr lang="it-IT" dirty="0" err="1"/>
              <a:t>its</a:t>
            </a:r>
            <a:r>
              <a:rPr lang="it-IT" dirty="0"/>
              <a:t> </a:t>
            </a:r>
            <a:r>
              <a:rPr lang="it-IT" dirty="0" err="1"/>
              <a:t>stability</a:t>
            </a:r>
            <a:r>
              <a:rPr lang="it-IT" dirty="0"/>
              <a:t>.</a:t>
            </a:r>
          </a:p>
          <a:p>
            <a:r>
              <a:rPr lang="it-IT" dirty="0" err="1"/>
              <a:t>When</a:t>
            </a:r>
            <a:r>
              <a:rPr lang="it-IT" dirty="0"/>
              <a:t> the </a:t>
            </a:r>
            <a:r>
              <a:rPr lang="it-IT" dirty="0" err="1"/>
              <a:t>real</a:t>
            </a:r>
            <a:r>
              <a:rPr lang="it-IT" dirty="0"/>
              <a:t> part of </a:t>
            </a:r>
            <a:r>
              <a:rPr lang="it-IT" dirty="0" err="1"/>
              <a:t>all</a:t>
            </a:r>
            <a:r>
              <a:rPr lang="it-IT" dirty="0"/>
              <a:t> the </a:t>
            </a:r>
            <a:r>
              <a:rPr lang="it-IT" dirty="0" err="1"/>
              <a:t>eigenvalues</a:t>
            </a:r>
            <a:r>
              <a:rPr lang="it-IT" dirty="0"/>
              <a:t> </a:t>
            </a:r>
            <a:r>
              <a:rPr lang="it-IT" dirty="0" err="1"/>
              <a:t>is</a:t>
            </a:r>
            <a:r>
              <a:rPr lang="it-IT" dirty="0"/>
              <a:t> negative, the </a:t>
            </a:r>
            <a:r>
              <a:rPr lang="it-IT" dirty="0" err="1"/>
              <a:t>solution</a:t>
            </a:r>
            <a:r>
              <a:rPr lang="it-IT" dirty="0"/>
              <a:t> </a:t>
            </a:r>
            <a:r>
              <a:rPr lang="it-IT" dirty="0" err="1"/>
              <a:t>is</a:t>
            </a:r>
            <a:r>
              <a:rPr lang="it-IT" dirty="0"/>
              <a:t> </a:t>
            </a:r>
            <a:r>
              <a:rPr lang="it-IT" dirty="0" err="1"/>
              <a:t>asymptotically</a:t>
            </a:r>
            <a:r>
              <a:rPr lang="it-IT" dirty="0"/>
              <a:t> </a:t>
            </a:r>
            <a:r>
              <a:rPr lang="it-IT" dirty="0" err="1"/>
              <a:t>stable</a:t>
            </a:r>
            <a:r>
              <a:rPr lang="it-IT" dirty="0"/>
              <a:t>. </a:t>
            </a:r>
            <a:r>
              <a:rPr lang="it-IT" dirty="0" err="1"/>
              <a:t>There</a:t>
            </a:r>
            <a:r>
              <a:rPr lang="it-IT" dirty="0"/>
              <a:t> are </a:t>
            </a:r>
            <a:r>
              <a:rPr lang="it-IT" dirty="0" err="1"/>
              <a:t>oscillations</a:t>
            </a:r>
            <a:r>
              <a:rPr lang="it-IT" dirty="0"/>
              <a:t> in case the </a:t>
            </a:r>
            <a:r>
              <a:rPr lang="it-IT" dirty="0" err="1"/>
              <a:t>imaginary</a:t>
            </a:r>
            <a:r>
              <a:rPr lang="it-IT" dirty="0"/>
              <a:t> part of some </a:t>
            </a:r>
            <a:r>
              <a:rPr lang="it-IT" dirty="0" err="1"/>
              <a:t>eigenvalues</a:t>
            </a:r>
            <a:r>
              <a:rPr lang="it-IT" dirty="0"/>
              <a:t> are </a:t>
            </a:r>
            <a:r>
              <a:rPr lang="it-IT" dirty="0" err="1"/>
              <a:t>not</a:t>
            </a:r>
            <a:r>
              <a:rPr lang="it-IT" dirty="0"/>
              <a:t> </a:t>
            </a:r>
            <a:r>
              <a:rPr lang="it-IT" dirty="0" err="1"/>
              <a:t>null</a:t>
            </a:r>
            <a:r>
              <a:rPr lang="it-IT" dirty="0"/>
              <a:t>.</a:t>
            </a:r>
          </a:p>
          <a:p>
            <a:r>
              <a:rPr lang="it-IT" dirty="0"/>
              <a:t>Feedback control theory </a:t>
            </a:r>
            <a:r>
              <a:rPr lang="it-IT" dirty="0" err="1"/>
              <a:t>is</a:t>
            </a:r>
            <a:r>
              <a:rPr lang="it-IT" dirty="0"/>
              <a:t> </a:t>
            </a:r>
            <a:r>
              <a:rPr lang="it-IT" dirty="0" err="1"/>
              <a:t>built</a:t>
            </a:r>
            <a:r>
              <a:rPr lang="it-IT" dirty="0"/>
              <a:t> </a:t>
            </a:r>
            <a:r>
              <a:rPr lang="it-IT" dirty="0" err="1"/>
              <a:t>around</a:t>
            </a:r>
            <a:r>
              <a:rPr lang="it-IT" dirty="0"/>
              <a:t> the study of the </a:t>
            </a:r>
            <a:r>
              <a:rPr lang="it-IT" dirty="0" err="1"/>
              <a:t>characteristics</a:t>
            </a:r>
            <a:r>
              <a:rPr lang="it-IT" dirty="0"/>
              <a:t> of the </a:t>
            </a:r>
            <a:r>
              <a:rPr lang="it-IT" dirty="0" err="1"/>
              <a:t>solutions</a:t>
            </a:r>
            <a:r>
              <a:rPr lang="it-IT" dirty="0"/>
              <a:t> of linear systems; </a:t>
            </a:r>
            <a:r>
              <a:rPr lang="it-IT" dirty="0" err="1"/>
              <a:t>stability</a:t>
            </a:r>
            <a:r>
              <a:rPr lang="it-IT" dirty="0"/>
              <a:t> </a:t>
            </a:r>
            <a:r>
              <a:rPr lang="it-IT" dirty="0" err="1"/>
              <a:t>is</a:t>
            </a:r>
            <a:r>
              <a:rPr lang="it-IT" dirty="0"/>
              <a:t> a </a:t>
            </a:r>
            <a:r>
              <a:rPr lang="it-IT" dirty="0" err="1"/>
              <a:t>very</a:t>
            </a:r>
            <a:r>
              <a:rPr lang="it-IT" dirty="0"/>
              <a:t> </a:t>
            </a:r>
            <a:r>
              <a:rPr lang="it-IT" dirty="0" err="1"/>
              <a:t>important</a:t>
            </a:r>
            <a:r>
              <a:rPr lang="it-IT" dirty="0"/>
              <a:t> </a:t>
            </a:r>
            <a:r>
              <a:rPr lang="it-IT" dirty="0" err="1"/>
              <a:t>property</a:t>
            </a:r>
            <a:r>
              <a:rPr lang="it-IT" dirty="0"/>
              <a:t>. </a:t>
            </a:r>
          </a:p>
        </p:txBody>
      </p:sp>
      <p:sp>
        <p:nvSpPr>
          <p:cNvPr id="4" name="Segnaposto numero diapositiva 3"/>
          <p:cNvSpPr>
            <a:spLocks noGrp="1"/>
          </p:cNvSpPr>
          <p:nvPr>
            <p:ph type="sldNum" sz="quarter" idx="10"/>
          </p:nvPr>
        </p:nvSpPr>
        <p:spPr/>
        <p:txBody>
          <a:bodyPr/>
          <a:lstStyle/>
          <a:p>
            <a:fld id="{5D7B2220-11B2-48F1-B366-47134429C026}" type="slidenum">
              <a:rPr lang="it-IT" smtClean="0"/>
              <a:t>4</a:t>
            </a:fld>
            <a:endParaRPr lang="it-IT"/>
          </a:p>
        </p:txBody>
      </p:sp>
    </p:spTree>
    <p:extLst>
      <p:ext uri="{BB962C8B-B14F-4D97-AF65-F5344CB8AC3E}">
        <p14:creationId xmlns:p14="http://schemas.microsoft.com/office/powerpoint/2010/main" val="97471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it-IT" dirty="0" err="1"/>
              <a:t>is</a:t>
            </a:r>
            <a:r>
              <a:rPr lang="it-IT" dirty="0"/>
              <a:t> a </a:t>
            </a:r>
            <a:r>
              <a:rPr lang="it-IT" dirty="0" err="1"/>
              <a:t>typical</a:t>
            </a:r>
            <a:r>
              <a:rPr lang="it-IT" dirty="0"/>
              <a:t> plot of flow vs </a:t>
            </a:r>
            <a:r>
              <a:rPr lang="it-IT" dirty="0" err="1"/>
              <a:t>density</a:t>
            </a:r>
            <a:r>
              <a:rPr lang="it-IT" dirty="0"/>
              <a:t>. </a:t>
            </a:r>
            <a:r>
              <a:rPr lang="it-IT" dirty="0" err="1"/>
              <a:t>You</a:t>
            </a:r>
            <a:r>
              <a:rPr lang="it-IT" dirty="0"/>
              <a:t> can </a:t>
            </a:r>
            <a:r>
              <a:rPr lang="it-IT" dirty="0" err="1"/>
              <a:t>see</a:t>
            </a:r>
            <a:r>
              <a:rPr lang="it-IT" dirty="0"/>
              <a:t> </a:t>
            </a:r>
            <a:r>
              <a:rPr lang="it-IT" dirty="0" err="1"/>
              <a:t>that</a:t>
            </a:r>
            <a:r>
              <a:rPr lang="it-IT" dirty="0"/>
              <a:t>, </a:t>
            </a:r>
            <a:r>
              <a:rPr lang="it-IT" dirty="0" err="1"/>
              <a:t>when</a:t>
            </a:r>
            <a:r>
              <a:rPr lang="it-IT" dirty="0"/>
              <a:t> </a:t>
            </a:r>
            <a:r>
              <a:rPr lang="it-IT" dirty="0" err="1"/>
              <a:t>traffic</a:t>
            </a:r>
            <a:r>
              <a:rPr lang="it-IT" dirty="0"/>
              <a:t> </a:t>
            </a:r>
            <a:r>
              <a:rPr lang="it-IT" dirty="0" err="1"/>
              <a:t>density</a:t>
            </a:r>
            <a:r>
              <a:rPr lang="it-IT" dirty="0"/>
              <a:t> </a:t>
            </a:r>
            <a:r>
              <a:rPr lang="it-IT" dirty="0" err="1"/>
              <a:t>increases</a:t>
            </a:r>
            <a:r>
              <a:rPr lang="it-IT" dirty="0"/>
              <a:t>, flow </a:t>
            </a:r>
            <a:r>
              <a:rPr lang="it-IT" dirty="0" err="1"/>
              <a:t>also</a:t>
            </a:r>
            <a:r>
              <a:rPr lang="it-IT" dirty="0"/>
              <a:t> </a:t>
            </a:r>
            <a:r>
              <a:rPr lang="it-IT" dirty="0" err="1"/>
              <a:t>increases</a:t>
            </a:r>
            <a:r>
              <a:rPr lang="it-IT" dirty="0"/>
              <a:t> up to a </a:t>
            </a:r>
            <a:r>
              <a:rPr lang="it-IT" dirty="0" err="1"/>
              <a:t>certain</a:t>
            </a:r>
            <a:r>
              <a:rPr lang="it-IT" dirty="0"/>
              <a:t> point, </a:t>
            </a:r>
            <a:r>
              <a:rPr lang="it-IT" dirty="0" err="1"/>
              <a:t>where</a:t>
            </a:r>
            <a:r>
              <a:rPr lang="it-IT" dirty="0"/>
              <a:t> </a:t>
            </a:r>
            <a:r>
              <a:rPr lang="it-IT" dirty="0" err="1"/>
              <a:t>it</a:t>
            </a:r>
            <a:r>
              <a:rPr lang="it-IT" dirty="0"/>
              <a:t> starts </a:t>
            </a:r>
            <a:r>
              <a:rPr lang="it-IT" dirty="0" err="1"/>
              <a:t>decreasing</a:t>
            </a:r>
            <a:r>
              <a:rPr lang="it-IT" dirty="0"/>
              <a:t>. The </a:t>
            </a:r>
            <a:r>
              <a:rPr lang="it-IT" dirty="0" err="1"/>
              <a:t>value</a:t>
            </a:r>
            <a:r>
              <a:rPr lang="it-IT" dirty="0"/>
              <a:t> of </a:t>
            </a:r>
            <a:r>
              <a:rPr lang="it-IT" dirty="0" err="1"/>
              <a:t>density</a:t>
            </a:r>
            <a:r>
              <a:rPr lang="it-IT" dirty="0"/>
              <a:t> </a:t>
            </a:r>
            <a:r>
              <a:rPr lang="it-IT" dirty="0" err="1"/>
              <a:t>corresponding</a:t>
            </a:r>
            <a:r>
              <a:rPr lang="it-IT" dirty="0"/>
              <a:t> to the start of the </a:t>
            </a:r>
            <a:r>
              <a:rPr lang="it-IT" dirty="0" err="1"/>
              <a:t>decreasing</a:t>
            </a:r>
            <a:r>
              <a:rPr lang="it-IT" dirty="0"/>
              <a:t> </a:t>
            </a:r>
            <a:r>
              <a:rPr lang="it-IT" dirty="0" err="1"/>
              <a:t>is</a:t>
            </a:r>
            <a:r>
              <a:rPr lang="it-IT" dirty="0"/>
              <a:t> </a:t>
            </a:r>
            <a:r>
              <a:rPr lang="it-IT" dirty="0" err="1"/>
              <a:t>called</a:t>
            </a:r>
            <a:r>
              <a:rPr lang="it-IT" dirty="0"/>
              <a:t> </a:t>
            </a:r>
            <a:r>
              <a:rPr lang="it-IT" dirty="0" err="1"/>
              <a:t>critical</a:t>
            </a:r>
            <a:r>
              <a:rPr lang="it-IT" dirty="0"/>
              <a:t> </a:t>
            </a:r>
            <a:r>
              <a:rPr lang="it-IT" dirty="0" err="1"/>
              <a:t>density</a:t>
            </a:r>
            <a:r>
              <a:rPr lang="it-IT" dirty="0"/>
              <a:t>. In </a:t>
            </a:r>
            <a:r>
              <a:rPr lang="it-IT" dirty="0" err="1"/>
              <a:t>traffic</a:t>
            </a:r>
            <a:r>
              <a:rPr lang="it-IT" dirty="0"/>
              <a:t> engineering </a:t>
            </a:r>
            <a:r>
              <a:rPr lang="it-IT" dirty="0" err="1"/>
              <a:t>we</a:t>
            </a:r>
            <a:r>
              <a:rPr lang="it-IT" dirty="0"/>
              <a:t> </a:t>
            </a:r>
            <a:r>
              <a:rPr lang="it-IT" dirty="0" err="1"/>
              <a:t>aim</a:t>
            </a:r>
            <a:r>
              <a:rPr lang="it-IT" dirty="0"/>
              <a:t> to </a:t>
            </a:r>
            <a:r>
              <a:rPr lang="it-IT" dirty="0" err="1"/>
              <a:t>have</a:t>
            </a:r>
            <a:r>
              <a:rPr lang="it-IT" dirty="0"/>
              <a:t> a </a:t>
            </a:r>
            <a:r>
              <a:rPr lang="it-IT" dirty="0" err="1"/>
              <a:t>traffic</a:t>
            </a:r>
            <a:r>
              <a:rPr lang="it-IT" dirty="0"/>
              <a:t> situation </a:t>
            </a:r>
            <a:r>
              <a:rPr lang="it-IT" dirty="0" err="1"/>
              <a:t>described</a:t>
            </a:r>
            <a:r>
              <a:rPr lang="it-IT" dirty="0"/>
              <a:t> by a point on the </a:t>
            </a:r>
            <a:r>
              <a:rPr lang="it-IT" dirty="0" err="1"/>
              <a:t>left</a:t>
            </a:r>
            <a:r>
              <a:rPr lang="it-IT" dirty="0"/>
              <a:t> side of the </a:t>
            </a:r>
            <a:r>
              <a:rPr lang="it-IT" dirty="0" err="1"/>
              <a:t>diagram</a:t>
            </a:r>
            <a:r>
              <a:rPr lang="it-IT" dirty="0"/>
              <a:t>, </a:t>
            </a:r>
            <a:r>
              <a:rPr lang="it-IT" dirty="0" err="1"/>
              <a:t>but</a:t>
            </a:r>
            <a:r>
              <a:rPr lang="it-IT" dirty="0"/>
              <a:t> the </a:t>
            </a:r>
            <a:r>
              <a:rPr lang="it-IT" dirty="0" err="1"/>
              <a:t>density</a:t>
            </a:r>
            <a:r>
              <a:rPr lang="it-IT" dirty="0"/>
              <a:t> </a:t>
            </a:r>
            <a:r>
              <a:rPr lang="it-IT" dirty="0" err="1"/>
              <a:t>value</a:t>
            </a:r>
            <a:r>
              <a:rPr lang="it-IT" dirty="0"/>
              <a:t> </a:t>
            </a:r>
            <a:r>
              <a:rPr lang="it-IT" dirty="0" err="1"/>
              <a:t>should</a:t>
            </a:r>
            <a:r>
              <a:rPr lang="it-IT" dirty="0"/>
              <a:t> </a:t>
            </a:r>
            <a:r>
              <a:rPr lang="it-IT" dirty="0" err="1"/>
              <a:t>not</a:t>
            </a:r>
            <a:r>
              <a:rPr lang="it-IT" dirty="0"/>
              <a:t> be </a:t>
            </a:r>
            <a:r>
              <a:rPr lang="it-IT" dirty="0" err="1"/>
              <a:t>too</a:t>
            </a:r>
            <a:r>
              <a:rPr lang="it-IT" dirty="0"/>
              <a:t> far from the </a:t>
            </a:r>
            <a:r>
              <a:rPr lang="it-IT" dirty="0" err="1"/>
              <a:t>critical</a:t>
            </a:r>
            <a:r>
              <a:rPr lang="it-IT" dirty="0"/>
              <a:t> </a:t>
            </a:r>
            <a:r>
              <a:rPr lang="it-IT" dirty="0" err="1"/>
              <a:t>density</a:t>
            </a:r>
            <a:r>
              <a:rPr lang="it-IT" dirty="0"/>
              <a:t>, in </a:t>
            </a:r>
            <a:r>
              <a:rPr lang="it-IT" dirty="0" err="1"/>
              <a:t>order</a:t>
            </a:r>
            <a:r>
              <a:rPr lang="it-IT" dirty="0"/>
              <a:t> to </a:t>
            </a:r>
            <a:r>
              <a:rPr lang="it-IT" dirty="0" err="1"/>
              <a:t>limit</a:t>
            </a:r>
            <a:r>
              <a:rPr lang="it-IT" dirty="0"/>
              <a:t> </a:t>
            </a:r>
            <a:r>
              <a:rPr lang="it-IT" dirty="0" err="1"/>
              <a:t>underutilization</a:t>
            </a:r>
            <a:r>
              <a:rPr lang="it-IT" dirty="0"/>
              <a:t> of the full road </a:t>
            </a:r>
            <a:r>
              <a:rPr lang="it-IT" dirty="0" err="1"/>
              <a:t>capacity</a:t>
            </a:r>
            <a:r>
              <a:rPr lang="it-IT" dirty="0"/>
              <a:t>, so </a:t>
            </a:r>
            <a:r>
              <a:rPr lang="it-IT" dirty="0" err="1"/>
              <a:t>this</a:t>
            </a:r>
            <a:r>
              <a:rPr lang="it-IT" dirty="0"/>
              <a:t> </a:t>
            </a:r>
            <a:r>
              <a:rPr lang="it-IT" dirty="0" err="1"/>
              <a:t>is</a:t>
            </a:r>
            <a:r>
              <a:rPr lang="it-IT" dirty="0"/>
              <a:t> the </a:t>
            </a:r>
            <a:r>
              <a:rPr lang="it-IT" dirty="0" err="1"/>
              <a:t>region</a:t>
            </a:r>
            <a:r>
              <a:rPr lang="it-IT" dirty="0"/>
              <a:t> </a:t>
            </a:r>
            <a:r>
              <a:rPr lang="it-IT" dirty="0" err="1"/>
              <a:t>where</a:t>
            </a:r>
            <a:r>
              <a:rPr lang="it-IT" dirty="0"/>
              <a:t> </a:t>
            </a:r>
            <a:r>
              <a:rPr lang="it-IT" dirty="0" err="1"/>
              <a:t>we</a:t>
            </a:r>
            <a:r>
              <a:rPr lang="it-IT" dirty="0"/>
              <a:t> can </a:t>
            </a:r>
            <a:r>
              <a:rPr lang="it-IT" dirty="0" err="1"/>
              <a:t>pick</a:t>
            </a:r>
            <a:r>
              <a:rPr lang="it-IT" dirty="0"/>
              <a:t> a </a:t>
            </a:r>
            <a:r>
              <a:rPr lang="it-IT" dirty="0" err="1"/>
              <a:t>desired</a:t>
            </a:r>
            <a:r>
              <a:rPr lang="it-IT" dirty="0"/>
              <a:t> </a:t>
            </a:r>
            <a:r>
              <a:rPr lang="it-IT" dirty="0" err="1"/>
              <a:t>value</a:t>
            </a:r>
            <a:r>
              <a:rPr lang="it-IT" dirty="0"/>
              <a:t> of </a:t>
            </a:r>
            <a:r>
              <a:rPr lang="it-IT" dirty="0" err="1"/>
              <a:t>density</a:t>
            </a:r>
            <a:r>
              <a:rPr lang="it-IT" dirty="0"/>
              <a:t>.</a:t>
            </a:r>
          </a:p>
        </p:txBody>
      </p:sp>
      <p:sp>
        <p:nvSpPr>
          <p:cNvPr id="4" name="Segnaposto numero diapositiva 3"/>
          <p:cNvSpPr>
            <a:spLocks noGrp="1"/>
          </p:cNvSpPr>
          <p:nvPr>
            <p:ph type="sldNum" sz="quarter" idx="10"/>
          </p:nvPr>
        </p:nvSpPr>
        <p:spPr/>
        <p:txBody>
          <a:bodyPr/>
          <a:lstStyle/>
          <a:p>
            <a:fld id="{5D7B2220-11B2-48F1-B366-47134429C026}" type="slidenum">
              <a:rPr lang="it-IT" smtClean="0"/>
              <a:t>5</a:t>
            </a:fld>
            <a:endParaRPr lang="it-IT"/>
          </a:p>
        </p:txBody>
      </p:sp>
    </p:spTree>
    <p:extLst>
      <p:ext uri="{BB962C8B-B14F-4D97-AF65-F5344CB8AC3E}">
        <p14:creationId xmlns:p14="http://schemas.microsoft.com/office/powerpoint/2010/main" val="33970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a:extLst>
              <a:ext uri="{FF2B5EF4-FFF2-40B4-BE49-F238E27FC236}">
                <a16:creationId xmlns:a16="http://schemas.microsoft.com/office/drawing/2014/main" id="{97FBA134-B30B-410D-9AFF-5967C3C25133}"/>
              </a:ext>
            </a:extLst>
          </p:cNvPr>
          <p:cNvSpPr>
            <a:spLocks noGrp="1"/>
          </p:cNvSpPr>
          <p:nvPr>
            <p:ph type="body" idx="1"/>
          </p:nvPr>
        </p:nvSpPr>
        <p:spPr/>
        <p:txBody>
          <a:bodyPr/>
          <a:lstStyle/>
          <a:p>
            <a:r>
              <a:rPr lang="it-IT" dirty="0"/>
              <a:t>A </a:t>
            </a:r>
            <a:r>
              <a:rPr lang="it-IT" dirty="0" err="1"/>
              <a:t>very</a:t>
            </a:r>
            <a:r>
              <a:rPr lang="it-IT" dirty="0"/>
              <a:t> </a:t>
            </a:r>
            <a:r>
              <a:rPr lang="it-IT" dirty="0" err="1"/>
              <a:t>important</a:t>
            </a:r>
            <a:r>
              <a:rPr lang="it-IT" dirty="0"/>
              <a:t> </a:t>
            </a:r>
            <a:r>
              <a:rPr lang="it-IT" dirty="0" err="1"/>
              <a:t>characteristic</a:t>
            </a:r>
            <a:r>
              <a:rPr lang="it-IT" dirty="0"/>
              <a:t> of </a:t>
            </a:r>
            <a:r>
              <a:rPr lang="it-IT" dirty="0" err="1"/>
              <a:t>traffic</a:t>
            </a:r>
            <a:r>
              <a:rPr lang="it-IT" dirty="0"/>
              <a:t> </a:t>
            </a:r>
            <a:r>
              <a:rPr lang="it-IT" dirty="0" err="1"/>
              <a:t>is</a:t>
            </a:r>
            <a:r>
              <a:rPr lang="it-IT" dirty="0"/>
              <a:t> </a:t>
            </a:r>
            <a:r>
              <a:rPr lang="it-IT" dirty="0" err="1"/>
              <a:t>traffic</a:t>
            </a:r>
            <a:r>
              <a:rPr lang="it-IT" dirty="0"/>
              <a:t> </a:t>
            </a:r>
            <a:r>
              <a:rPr lang="it-IT" dirty="0" err="1"/>
              <a:t>density</a:t>
            </a:r>
            <a:r>
              <a:rPr lang="it-IT" dirty="0"/>
              <a:t>. Traffic </a:t>
            </a:r>
            <a:r>
              <a:rPr lang="it-IT" dirty="0" err="1"/>
              <a:t>researchers</a:t>
            </a:r>
            <a:r>
              <a:rPr lang="it-IT" dirty="0"/>
              <a:t> </a:t>
            </a:r>
            <a:r>
              <a:rPr lang="it-IT" dirty="0" err="1"/>
              <a:t>aim</a:t>
            </a:r>
            <a:r>
              <a:rPr lang="it-IT" dirty="0"/>
              <a:t> to control </a:t>
            </a:r>
            <a:r>
              <a:rPr lang="it-IT" dirty="0" err="1"/>
              <a:t>traffic</a:t>
            </a:r>
            <a:r>
              <a:rPr lang="it-IT" dirty="0"/>
              <a:t> </a:t>
            </a:r>
            <a:r>
              <a:rPr lang="it-IT" dirty="0" err="1"/>
              <a:t>density</a:t>
            </a:r>
            <a:r>
              <a:rPr lang="it-IT" dirty="0"/>
              <a:t>, </a:t>
            </a:r>
            <a:r>
              <a:rPr lang="it-IT" dirty="0" err="1"/>
              <a:t>leading</a:t>
            </a:r>
            <a:r>
              <a:rPr lang="it-IT" dirty="0"/>
              <a:t> </a:t>
            </a:r>
            <a:r>
              <a:rPr lang="it-IT" dirty="0" err="1"/>
              <a:t>it</a:t>
            </a:r>
            <a:r>
              <a:rPr lang="it-IT" dirty="0"/>
              <a:t> to a </a:t>
            </a:r>
            <a:r>
              <a:rPr lang="it-IT" dirty="0" err="1"/>
              <a:t>neighborhood</a:t>
            </a:r>
            <a:r>
              <a:rPr lang="it-IT" dirty="0"/>
              <a:t> of the </a:t>
            </a:r>
            <a:r>
              <a:rPr lang="it-IT" dirty="0" err="1"/>
              <a:t>desired</a:t>
            </a:r>
            <a:r>
              <a:rPr lang="it-IT" dirty="0"/>
              <a:t> </a:t>
            </a:r>
            <a:r>
              <a:rPr lang="it-IT" dirty="0" err="1"/>
              <a:t>value</a:t>
            </a:r>
            <a:r>
              <a:rPr lang="it-IT" dirty="0"/>
              <a:t> and </a:t>
            </a:r>
            <a:r>
              <a:rPr lang="it-IT" dirty="0" err="1"/>
              <a:t>stabilizing</a:t>
            </a:r>
            <a:r>
              <a:rPr lang="it-IT" dirty="0"/>
              <a:t> </a:t>
            </a:r>
            <a:r>
              <a:rPr lang="it-IT" dirty="0" err="1"/>
              <a:t>it</a:t>
            </a:r>
            <a:r>
              <a:rPr lang="it-IT" dirty="0"/>
              <a:t> </a:t>
            </a:r>
            <a:r>
              <a:rPr lang="it-IT" dirty="0" err="1"/>
              <a:t>there</a:t>
            </a:r>
            <a:r>
              <a:rPr lang="it-IT" dirty="0"/>
              <a:t>. In </a:t>
            </a:r>
            <a:r>
              <a:rPr lang="it-IT" dirty="0" err="1"/>
              <a:t>this</a:t>
            </a:r>
            <a:r>
              <a:rPr lang="it-IT" dirty="0"/>
              <a:t> slide </a:t>
            </a:r>
            <a:r>
              <a:rPr lang="it-IT" dirty="0" err="1"/>
              <a:t>we</a:t>
            </a:r>
            <a:r>
              <a:rPr lang="it-IT" dirty="0"/>
              <a:t> can </a:t>
            </a:r>
            <a:r>
              <a:rPr lang="it-IT" dirty="0" err="1"/>
              <a:t>see</a:t>
            </a:r>
            <a:r>
              <a:rPr lang="it-IT" dirty="0"/>
              <a:t> a </a:t>
            </a:r>
            <a:r>
              <a:rPr lang="it-IT" dirty="0" err="1"/>
              <a:t>diagram</a:t>
            </a:r>
            <a:r>
              <a:rPr lang="it-IT" dirty="0"/>
              <a:t> </a:t>
            </a:r>
            <a:r>
              <a:rPr lang="it-IT" dirty="0" err="1"/>
              <a:t>representing</a:t>
            </a:r>
            <a:r>
              <a:rPr lang="it-IT" dirty="0"/>
              <a:t> a </a:t>
            </a:r>
            <a:r>
              <a:rPr lang="it-IT" dirty="0" err="1"/>
              <a:t>traffic</a:t>
            </a:r>
            <a:r>
              <a:rPr lang="it-IT" dirty="0"/>
              <a:t> control </a:t>
            </a:r>
            <a:r>
              <a:rPr lang="it-IT" dirty="0" err="1"/>
              <a:t>scheme</a:t>
            </a:r>
            <a:r>
              <a:rPr lang="it-IT" dirty="0"/>
              <a:t> </a:t>
            </a:r>
            <a:r>
              <a:rPr lang="it-IT" dirty="0" err="1"/>
              <a:t>through</a:t>
            </a:r>
            <a:r>
              <a:rPr lang="it-IT" dirty="0"/>
              <a:t> </a:t>
            </a:r>
            <a:r>
              <a:rPr lang="it-IT" dirty="0" err="1"/>
              <a:t>dynamical</a:t>
            </a:r>
            <a:r>
              <a:rPr lang="it-IT" dirty="0"/>
              <a:t> </a:t>
            </a:r>
            <a:r>
              <a:rPr lang="it-IT" dirty="0" err="1"/>
              <a:t>toll</a:t>
            </a:r>
            <a:r>
              <a:rPr lang="it-IT" dirty="0"/>
              <a:t> pricing </a:t>
            </a:r>
            <a:r>
              <a:rPr lang="it-IT" dirty="0" err="1"/>
              <a:t>published</a:t>
            </a:r>
            <a:r>
              <a:rPr lang="it-IT" dirty="0"/>
              <a:t> by some </a:t>
            </a:r>
            <a:r>
              <a:rPr lang="it-IT" dirty="0" err="1"/>
              <a:t>members</a:t>
            </a:r>
            <a:r>
              <a:rPr lang="it-IT" dirty="0"/>
              <a:t> of the MIT lab I </a:t>
            </a:r>
            <a:r>
              <a:rPr lang="it-IT" dirty="0" err="1"/>
              <a:t>am</a:t>
            </a:r>
            <a:r>
              <a:rPr lang="it-IT" dirty="0"/>
              <a:t> </a:t>
            </a:r>
            <a:r>
              <a:rPr lang="it-IT" dirty="0" err="1"/>
              <a:t>collaborating</a:t>
            </a:r>
            <a:r>
              <a:rPr lang="it-IT" dirty="0"/>
              <a:t> with. Reality </a:t>
            </a:r>
            <a:r>
              <a:rPr lang="it-IT" dirty="0" err="1"/>
              <a:t>is</a:t>
            </a:r>
            <a:r>
              <a:rPr lang="it-IT" dirty="0"/>
              <a:t> </a:t>
            </a:r>
            <a:r>
              <a:rPr lang="it-IT" dirty="0" err="1"/>
              <a:t>modelled</a:t>
            </a:r>
            <a:r>
              <a:rPr lang="it-IT" dirty="0"/>
              <a:t> </a:t>
            </a:r>
            <a:r>
              <a:rPr lang="it-IT" dirty="0" err="1"/>
              <a:t>through</a:t>
            </a:r>
            <a:r>
              <a:rPr lang="it-IT" dirty="0"/>
              <a:t> </a:t>
            </a:r>
            <a:r>
              <a:rPr lang="it-IT" dirty="0" err="1"/>
              <a:t>differential</a:t>
            </a:r>
            <a:r>
              <a:rPr lang="it-IT" dirty="0"/>
              <a:t> </a:t>
            </a:r>
            <a:r>
              <a:rPr lang="it-IT" dirty="0" err="1"/>
              <a:t>equations</a:t>
            </a:r>
            <a:r>
              <a:rPr lang="it-IT" dirty="0"/>
              <a:t> for </a:t>
            </a:r>
            <a:r>
              <a:rPr lang="it-IT" dirty="0" err="1"/>
              <a:t>each</a:t>
            </a:r>
            <a:r>
              <a:rPr lang="it-IT" dirty="0"/>
              <a:t> of the </a:t>
            </a:r>
            <a:r>
              <a:rPr lang="it-IT" dirty="0" err="1"/>
              <a:t>represented</a:t>
            </a:r>
            <a:r>
              <a:rPr lang="it-IT" dirty="0"/>
              <a:t> </a:t>
            </a:r>
            <a:r>
              <a:rPr lang="it-IT" dirty="0" err="1"/>
              <a:t>blocks</a:t>
            </a:r>
            <a:r>
              <a:rPr lang="it-IT" dirty="0"/>
              <a:t>. </a:t>
            </a:r>
            <a:r>
              <a:rPr lang="it-IT" dirty="0" err="1"/>
              <a:t>There</a:t>
            </a:r>
            <a:r>
              <a:rPr lang="it-IT" dirty="0"/>
              <a:t> </a:t>
            </a:r>
            <a:r>
              <a:rPr lang="it-IT" dirty="0" err="1"/>
              <a:t>is</a:t>
            </a:r>
            <a:r>
              <a:rPr lang="it-IT" dirty="0"/>
              <a:t> a Socio-Technical Model, </a:t>
            </a:r>
            <a:r>
              <a:rPr lang="it-IT" dirty="0" err="1"/>
              <a:t>composed</a:t>
            </a:r>
            <a:r>
              <a:rPr lang="it-IT" dirty="0"/>
              <a:t> by a model of the Driver </a:t>
            </a:r>
            <a:r>
              <a:rPr lang="it-IT" dirty="0" err="1"/>
              <a:t>Behavior</a:t>
            </a:r>
            <a:r>
              <a:rPr lang="it-IT" dirty="0"/>
              <a:t>, </a:t>
            </a:r>
            <a:r>
              <a:rPr lang="it-IT" dirty="0" err="1"/>
              <a:t>outputting</a:t>
            </a:r>
            <a:r>
              <a:rPr lang="it-IT" dirty="0"/>
              <a:t> the </a:t>
            </a:r>
            <a:r>
              <a:rPr lang="it-IT" dirty="0" err="1"/>
              <a:t>number</a:t>
            </a:r>
            <a:r>
              <a:rPr lang="it-IT" dirty="0"/>
              <a:t> of users </a:t>
            </a:r>
            <a:r>
              <a:rPr lang="it-IT" dirty="0" err="1"/>
              <a:t>entering</a:t>
            </a:r>
            <a:r>
              <a:rPr lang="it-IT" dirty="0"/>
              <a:t> the facility </a:t>
            </a:r>
            <a:r>
              <a:rPr lang="it-IT" dirty="0" err="1"/>
              <a:t>given</a:t>
            </a:r>
            <a:r>
              <a:rPr lang="it-IT" dirty="0"/>
              <a:t> the price (incoming flow), a Traffic Flow Model, </a:t>
            </a:r>
            <a:r>
              <a:rPr lang="it-IT" dirty="0" err="1"/>
              <a:t>which</a:t>
            </a:r>
            <a:r>
              <a:rPr lang="it-IT" dirty="0"/>
              <a:t> </a:t>
            </a:r>
            <a:r>
              <a:rPr lang="it-IT" dirty="0" err="1"/>
              <a:t>transforms</a:t>
            </a:r>
            <a:r>
              <a:rPr lang="it-IT" dirty="0"/>
              <a:t> incoming </a:t>
            </a:r>
            <a:r>
              <a:rPr lang="it-IT" dirty="0" err="1"/>
              <a:t>traffic</a:t>
            </a:r>
            <a:r>
              <a:rPr lang="it-IT" dirty="0"/>
              <a:t> flow </a:t>
            </a:r>
            <a:r>
              <a:rPr lang="it-IT" dirty="0" err="1"/>
              <a:t>into</a:t>
            </a:r>
            <a:r>
              <a:rPr lang="it-IT" dirty="0"/>
              <a:t> </a:t>
            </a:r>
            <a:r>
              <a:rPr lang="it-IT" dirty="0" err="1"/>
              <a:t>traffic</a:t>
            </a:r>
            <a:r>
              <a:rPr lang="it-IT" dirty="0"/>
              <a:t> </a:t>
            </a:r>
            <a:r>
              <a:rPr lang="it-IT" dirty="0" err="1"/>
              <a:t>density</a:t>
            </a:r>
            <a:r>
              <a:rPr lang="it-IT" dirty="0"/>
              <a:t> and a </a:t>
            </a:r>
            <a:r>
              <a:rPr lang="it-IT" dirty="0" err="1"/>
              <a:t>equilibrium</a:t>
            </a:r>
            <a:r>
              <a:rPr lang="it-IT" dirty="0"/>
              <a:t> model, </a:t>
            </a:r>
            <a:r>
              <a:rPr lang="it-IT" dirty="0" err="1"/>
              <a:t>converting</a:t>
            </a:r>
            <a:r>
              <a:rPr lang="it-IT" dirty="0"/>
              <a:t> </a:t>
            </a:r>
            <a:r>
              <a:rPr lang="it-IT" dirty="0" err="1"/>
              <a:t>traffic</a:t>
            </a:r>
            <a:r>
              <a:rPr lang="it-IT" dirty="0"/>
              <a:t> </a:t>
            </a:r>
            <a:r>
              <a:rPr lang="it-IT" dirty="0" err="1"/>
              <a:t>density</a:t>
            </a:r>
            <a:r>
              <a:rPr lang="it-IT" dirty="0"/>
              <a:t> </a:t>
            </a:r>
            <a:r>
              <a:rPr lang="it-IT" dirty="0" err="1"/>
              <a:t>into</a:t>
            </a:r>
            <a:r>
              <a:rPr lang="it-IT" dirty="0"/>
              <a:t> </a:t>
            </a:r>
            <a:r>
              <a:rPr lang="it-IT" dirty="0" err="1"/>
              <a:t>velocity</a:t>
            </a:r>
            <a:r>
              <a:rPr lang="it-IT" dirty="0"/>
              <a:t>. </a:t>
            </a:r>
            <a:r>
              <a:rPr lang="it-IT" dirty="0" err="1"/>
              <a:t>Then</a:t>
            </a:r>
            <a:r>
              <a:rPr lang="it-IT" dirty="0"/>
              <a:t> </a:t>
            </a:r>
            <a:r>
              <a:rPr lang="it-IT" dirty="0" err="1"/>
              <a:t>we</a:t>
            </a:r>
            <a:r>
              <a:rPr lang="it-IT" dirty="0"/>
              <a:t> pass to the </a:t>
            </a:r>
            <a:r>
              <a:rPr lang="it-IT" dirty="0" err="1"/>
              <a:t>left</a:t>
            </a:r>
            <a:r>
              <a:rPr lang="it-IT" dirty="0"/>
              <a:t> side of the picture, </a:t>
            </a:r>
            <a:r>
              <a:rPr lang="it-IT" dirty="0" err="1"/>
              <a:t>where</a:t>
            </a:r>
            <a:r>
              <a:rPr lang="it-IT" dirty="0"/>
              <a:t> </a:t>
            </a:r>
            <a:r>
              <a:rPr lang="it-IT" dirty="0" err="1"/>
              <a:t>we</a:t>
            </a:r>
            <a:r>
              <a:rPr lang="it-IT" dirty="0"/>
              <a:t> </a:t>
            </a:r>
            <a:r>
              <a:rPr lang="it-IT" dirty="0" err="1"/>
              <a:t>have</a:t>
            </a:r>
            <a:r>
              <a:rPr lang="it-IT" dirty="0"/>
              <a:t> the part </a:t>
            </a:r>
            <a:r>
              <a:rPr lang="it-IT" dirty="0" err="1"/>
              <a:t>where</a:t>
            </a:r>
            <a:r>
              <a:rPr lang="it-IT" dirty="0"/>
              <a:t> </a:t>
            </a:r>
            <a:r>
              <a:rPr lang="it-IT" dirty="0" err="1"/>
              <a:t>we</a:t>
            </a:r>
            <a:r>
              <a:rPr lang="it-IT" dirty="0"/>
              <a:t> </a:t>
            </a:r>
            <a:r>
              <a:rPr lang="it-IT" dirty="0" err="1"/>
              <a:t>represent</a:t>
            </a:r>
            <a:r>
              <a:rPr lang="it-IT" dirty="0"/>
              <a:t> </a:t>
            </a:r>
            <a:r>
              <a:rPr lang="it-IT" dirty="0" err="1"/>
              <a:t>our</a:t>
            </a:r>
            <a:r>
              <a:rPr lang="it-IT" dirty="0"/>
              <a:t> </a:t>
            </a:r>
            <a:r>
              <a:rPr lang="it-IT" dirty="0" err="1"/>
              <a:t>intervention</a:t>
            </a:r>
            <a:r>
              <a:rPr lang="it-IT" dirty="0"/>
              <a:t> on reality. </a:t>
            </a:r>
            <a:r>
              <a:rPr lang="it-IT" dirty="0" err="1"/>
              <a:t>Actual</a:t>
            </a:r>
            <a:r>
              <a:rPr lang="it-IT" dirty="0"/>
              <a:t> </a:t>
            </a:r>
            <a:r>
              <a:rPr lang="it-IT" dirty="0" err="1"/>
              <a:t>traffic</a:t>
            </a:r>
            <a:r>
              <a:rPr lang="it-IT" dirty="0"/>
              <a:t> </a:t>
            </a:r>
            <a:r>
              <a:rPr lang="it-IT" dirty="0" err="1"/>
              <a:t>density</a:t>
            </a:r>
            <a:r>
              <a:rPr lang="it-IT" dirty="0"/>
              <a:t> </a:t>
            </a:r>
            <a:r>
              <a:rPr lang="it-IT" dirty="0" err="1"/>
              <a:t>is</a:t>
            </a:r>
            <a:r>
              <a:rPr lang="it-IT" dirty="0"/>
              <a:t> </a:t>
            </a:r>
            <a:r>
              <a:rPr lang="it-IT" dirty="0" err="1"/>
              <a:t>confronted</a:t>
            </a:r>
            <a:r>
              <a:rPr lang="it-IT" dirty="0"/>
              <a:t> with the </a:t>
            </a:r>
            <a:r>
              <a:rPr lang="it-IT" dirty="0" err="1"/>
              <a:t>desired</a:t>
            </a:r>
            <a:r>
              <a:rPr lang="it-IT" dirty="0"/>
              <a:t> </a:t>
            </a:r>
            <a:r>
              <a:rPr lang="it-IT" dirty="0" err="1"/>
              <a:t>value</a:t>
            </a:r>
            <a:r>
              <a:rPr lang="it-IT" dirty="0"/>
              <a:t>; </a:t>
            </a:r>
            <a:r>
              <a:rPr lang="it-IT" dirty="0" err="1"/>
              <a:t>their</a:t>
            </a:r>
            <a:r>
              <a:rPr lang="it-IT" dirty="0"/>
              <a:t> </a:t>
            </a:r>
            <a:r>
              <a:rPr lang="it-IT" dirty="0" err="1"/>
              <a:t>difference</a:t>
            </a:r>
            <a:r>
              <a:rPr lang="it-IT" dirty="0"/>
              <a:t> </a:t>
            </a:r>
            <a:r>
              <a:rPr lang="it-IT" dirty="0" err="1"/>
              <a:t>produces</a:t>
            </a:r>
            <a:r>
              <a:rPr lang="it-IT" dirty="0"/>
              <a:t> and </a:t>
            </a:r>
            <a:r>
              <a:rPr lang="it-IT" dirty="0" err="1"/>
              <a:t>error</a:t>
            </a:r>
            <a:r>
              <a:rPr lang="it-IT" dirty="0"/>
              <a:t> </a:t>
            </a:r>
            <a:r>
              <a:rPr lang="it-IT" dirty="0" err="1"/>
              <a:t>signal</a:t>
            </a:r>
            <a:r>
              <a:rPr lang="it-IT" dirty="0"/>
              <a:t>, </a:t>
            </a:r>
            <a:r>
              <a:rPr lang="it-IT" dirty="0" err="1"/>
              <a:t>which</a:t>
            </a:r>
            <a:r>
              <a:rPr lang="it-IT" dirty="0"/>
              <a:t> </a:t>
            </a:r>
            <a:r>
              <a:rPr lang="it-IT" dirty="0" err="1"/>
              <a:t>constitutes</a:t>
            </a:r>
            <a:r>
              <a:rPr lang="it-IT" dirty="0"/>
              <a:t> the input to a price controller. The price controller </a:t>
            </a:r>
            <a:r>
              <a:rPr lang="it-IT" dirty="0" err="1"/>
              <a:t>physically</a:t>
            </a:r>
            <a:r>
              <a:rPr lang="it-IT" dirty="0"/>
              <a:t> </a:t>
            </a:r>
            <a:r>
              <a:rPr lang="it-IT" dirty="0" err="1"/>
              <a:t>is</a:t>
            </a:r>
            <a:r>
              <a:rPr lang="it-IT" dirty="0"/>
              <a:t> a computer </a:t>
            </a:r>
            <a:r>
              <a:rPr lang="it-IT" dirty="0" err="1"/>
              <a:t>taking</a:t>
            </a:r>
            <a:r>
              <a:rPr lang="it-IT" dirty="0"/>
              <a:t> the </a:t>
            </a:r>
            <a:r>
              <a:rPr lang="it-IT" dirty="0" err="1"/>
              <a:t>error</a:t>
            </a:r>
            <a:r>
              <a:rPr lang="it-IT" dirty="0"/>
              <a:t> </a:t>
            </a:r>
            <a:r>
              <a:rPr lang="it-IT" dirty="0" err="1"/>
              <a:t>signal</a:t>
            </a:r>
            <a:r>
              <a:rPr lang="it-IT" dirty="0"/>
              <a:t> </a:t>
            </a:r>
            <a:r>
              <a:rPr lang="it-IT" dirty="0" err="1"/>
              <a:t>as</a:t>
            </a:r>
            <a:r>
              <a:rPr lang="it-IT" dirty="0"/>
              <a:t> input and </a:t>
            </a:r>
            <a:r>
              <a:rPr lang="it-IT" dirty="0" err="1"/>
              <a:t>outputting</a:t>
            </a:r>
            <a:r>
              <a:rPr lang="it-IT" dirty="0"/>
              <a:t> the </a:t>
            </a:r>
            <a:r>
              <a:rPr lang="it-IT" dirty="0" err="1"/>
              <a:t>toll</a:t>
            </a:r>
            <a:r>
              <a:rPr lang="it-IT" dirty="0"/>
              <a:t> </a:t>
            </a:r>
            <a:r>
              <a:rPr lang="it-IT" dirty="0" err="1"/>
              <a:t>value</a:t>
            </a:r>
            <a:r>
              <a:rPr lang="it-IT" dirty="0"/>
              <a:t>. </a:t>
            </a:r>
            <a:r>
              <a:rPr lang="it-IT" dirty="0" err="1"/>
              <a:t>It</a:t>
            </a:r>
            <a:r>
              <a:rPr lang="it-IT" dirty="0"/>
              <a:t> </a:t>
            </a:r>
            <a:r>
              <a:rPr lang="it-IT" dirty="0" err="1"/>
              <a:t>is</a:t>
            </a:r>
            <a:r>
              <a:rPr lang="it-IT" dirty="0"/>
              <a:t> </a:t>
            </a:r>
            <a:r>
              <a:rPr lang="it-IT" dirty="0" err="1"/>
              <a:t>composed</a:t>
            </a:r>
            <a:r>
              <a:rPr lang="it-IT" dirty="0"/>
              <a:t> by a </a:t>
            </a:r>
            <a:r>
              <a:rPr lang="it-IT" dirty="0" err="1"/>
              <a:t>Proportional</a:t>
            </a:r>
            <a:r>
              <a:rPr lang="it-IT" dirty="0"/>
              <a:t> Derivative controller and a Feed </a:t>
            </a:r>
            <a:r>
              <a:rPr lang="it-IT" dirty="0" err="1"/>
              <a:t>Forward</a:t>
            </a:r>
            <a:r>
              <a:rPr lang="it-IT" dirty="0"/>
              <a:t> component </a:t>
            </a:r>
            <a:r>
              <a:rPr lang="it-IT" dirty="0" err="1"/>
              <a:t>which</a:t>
            </a:r>
            <a:r>
              <a:rPr lang="it-IT" dirty="0"/>
              <a:t> produce y, </a:t>
            </a:r>
            <a:r>
              <a:rPr lang="it-IT" dirty="0" err="1"/>
              <a:t>which</a:t>
            </a:r>
            <a:r>
              <a:rPr lang="it-IT" dirty="0"/>
              <a:t> </a:t>
            </a:r>
            <a:r>
              <a:rPr lang="it-IT" dirty="0" err="1"/>
              <a:t>represents</a:t>
            </a:r>
            <a:r>
              <a:rPr lang="it-IT" dirty="0"/>
              <a:t> the </a:t>
            </a:r>
            <a:r>
              <a:rPr lang="it-IT" dirty="0" err="1"/>
              <a:t>desired</a:t>
            </a:r>
            <a:r>
              <a:rPr lang="it-IT" dirty="0"/>
              <a:t> incoming flow. The PD controller </a:t>
            </a:r>
            <a:r>
              <a:rPr lang="it-IT" dirty="0" err="1"/>
              <a:t>is</a:t>
            </a:r>
            <a:r>
              <a:rPr lang="it-IT" dirty="0"/>
              <a:t> </a:t>
            </a:r>
            <a:r>
              <a:rPr lang="it-IT" dirty="0" err="1"/>
              <a:t>given</a:t>
            </a:r>
            <a:r>
              <a:rPr lang="it-IT" dirty="0"/>
              <a:t> by </a:t>
            </a:r>
            <a:r>
              <a:rPr lang="it-IT" dirty="0" err="1"/>
              <a:t>this</a:t>
            </a:r>
            <a:r>
              <a:rPr lang="it-IT" dirty="0"/>
              <a:t> </a:t>
            </a:r>
            <a:r>
              <a:rPr lang="it-IT" dirty="0" err="1"/>
              <a:t>equation</a:t>
            </a:r>
            <a:r>
              <a:rPr lang="it-IT" dirty="0"/>
              <a:t>. The </a:t>
            </a:r>
            <a:r>
              <a:rPr lang="it-IT" dirty="0" err="1"/>
              <a:t>parameters</a:t>
            </a:r>
            <a:r>
              <a:rPr lang="it-IT" dirty="0"/>
              <a:t> of the PD controller are </a:t>
            </a:r>
            <a:r>
              <a:rPr lang="it-IT" dirty="0" err="1"/>
              <a:t>basically</a:t>
            </a:r>
            <a:r>
              <a:rPr lang="it-IT" dirty="0"/>
              <a:t> the </a:t>
            </a:r>
            <a:r>
              <a:rPr lang="it-IT" dirty="0" err="1"/>
              <a:t>only</a:t>
            </a:r>
            <a:r>
              <a:rPr lang="it-IT" dirty="0"/>
              <a:t> </a:t>
            </a:r>
            <a:r>
              <a:rPr lang="it-IT" dirty="0" err="1"/>
              <a:t>parameters</a:t>
            </a:r>
            <a:r>
              <a:rPr lang="it-IT" dirty="0"/>
              <a:t> of the system </a:t>
            </a:r>
            <a:r>
              <a:rPr lang="it-IT" dirty="0" err="1"/>
              <a:t>that</a:t>
            </a:r>
            <a:r>
              <a:rPr lang="it-IT" dirty="0"/>
              <a:t> are </a:t>
            </a:r>
            <a:r>
              <a:rPr lang="it-IT" dirty="0" err="1"/>
              <a:t>designed</a:t>
            </a:r>
            <a:r>
              <a:rPr lang="it-IT" dirty="0"/>
              <a:t> by the </a:t>
            </a:r>
            <a:r>
              <a:rPr lang="it-IT" dirty="0" err="1"/>
              <a:t>engineer</a:t>
            </a:r>
            <a:r>
              <a:rPr lang="it-IT" dirty="0"/>
              <a:t>, </a:t>
            </a:r>
            <a:r>
              <a:rPr lang="it-IT" dirty="0" err="1"/>
              <a:t>whereas</a:t>
            </a:r>
            <a:r>
              <a:rPr lang="it-IT" dirty="0"/>
              <a:t> the </a:t>
            </a:r>
            <a:r>
              <a:rPr lang="it-IT" dirty="0" err="1"/>
              <a:t>rest</a:t>
            </a:r>
            <a:r>
              <a:rPr lang="it-IT" dirty="0"/>
              <a:t> </a:t>
            </a:r>
            <a:r>
              <a:rPr lang="it-IT" dirty="0" err="1"/>
              <a:t>is</a:t>
            </a:r>
            <a:r>
              <a:rPr lang="it-IT" dirty="0"/>
              <a:t> </a:t>
            </a:r>
            <a:r>
              <a:rPr lang="it-IT" dirty="0" err="1"/>
              <a:t>based</a:t>
            </a:r>
            <a:r>
              <a:rPr lang="it-IT" dirty="0"/>
              <a:t> on reality. The inverse driver </a:t>
            </a:r>
            <a:r>
              <a:rPr lang="it-IT" dirty="0" err="1"/>
              <a:t>Behavior</a:t>
            </a:r>
            <a:r>
              <a:rPr lang="it-IT" dirty="0"/>
              <a:t> </a:t>
            </a:r>
            <a:r>
              <a:rPr lang="it-IT" dirty="0" err="1"/>
              <a:t>is</a:t>
            </a:r>
            <a:r>
              <a:rPr lang="it-IT" dirty="0"/>
              <a:t> </a:t>
            </a:r>
            <a:r>
              <a:rPr lang="it-IT" dirty="0" err="1"/>
              <a:t>also</a:t>
            </a:r>
            <a:r>
              <a:rPr lang="it-IT" dirty="0"/>
              <a:t> part of the price controller. </a:t>
            </a:r>
            <a:r>
              <a:rPr lang="it-IT" dirty="0" err="1"/>
              <a:t>It</a:t>
            </a:r>
            <a:r>
              <a:rPr lang="it-IT" dirty="0"/>
              <a:t> </a:t>
            </a:r>
            <a:r>
              <a:rPr lang="it-IT" dirty="0" err="1"/>
              <a:t>mirrors</a:t>
            </a:r>
            <a:r>
              <a:rPr lang="it-IT" dirty="0"/>
              <a:t> </a:t>
            </a:r>
            <a:r>
              <a:rPr lang="it-IT" dirty="0" err="1"/>
              <a:t>exactly</a:t>
            </a:r>
            <a:r>
              <a:rPr lang="it-IT" dirty="0"/>
              <a:t> the driver </a:t>
            </a:r>
            <a:r>
              <a:rPr lang="it-IT" dirty="0" err="1"/>
              <a:t>behavior</a:t>
            </a:r>
            <a:r>
              <a:rPr lang="it-IT" dirty="0"/>
              <a:t> of the socio-technical model. The socio-technical model </a:t>
            </a:r>
            <a:r>
              <a:rPr lang="it-IT" dirty="0" err="1"/>
              <a:t>is</a:t>
            </a:r>
            <a:r>
              <a:rPr lang="it-IT" dirty="0"/>
              <a:t> </a:t>
            </a:r>
            <a:r>
              <a:rPr lang="it-IT" dirty="0" err="1"/>
              <a:t>actually</a:t>
            </a:r>
            <a:r>
              <a:rPr lang="it-IT" dirty="0"/>
              <a:t> a simulator of reality; in </a:t>
            </a:r>
            <a:r>
              <a:rPr lang="it-IT" dirty="0" err="1"/>
              <a:t>real</a:t>
            </a:r>
            <a:r>
              <a:rPr lang="it-IT" dirty="0"/>
              <a:t> </a:t>
            </a:r>
            <a:r>
              <a:rPr lang="it-IT" dirty="0" err="1"/>
              <a:t>application</a:t>
            </a:r>
            <a:r>
              <a:rPr lang="it-IT" dirty="0"/>
              <a:t> </a:t>
            </a:r>
            <a:r>
              <a:rPr lang="it-IT" dirty="0" err="1"/>
              <a:t>density</a:t>
            </a:r>
            <a:r>
              <a:rPr lang="it-IT" dirty="0"/>
              <a:t> </a:t>
            </a:r>
            <a:r>
              <a:rPr lang="it-IT" dirty="0" err="1"/>
              <a:t>comes</a:t>
            </a:r>
            <a:r>
              <a:rPr lang="it-IT" dirty="0"/>
              <a:t> from </a:t>
            </a:r>
            <a:r>
              <a:rPr lang="it-IT" dirty="0" err="1"/>
              <a:t>measurements</a:t>
            </a:r>
            <a:r>
              <a:rPr lang="it-IT" dirty="0"/>
              <a:t>, </a:t>
            </a:r>
            <a:r>
              <a:rPr lang="it-IT" dirty="0" err="1"/>
              <a:t>but</a:t>
            </a:r>
            <a:r>
              <a:rPr lang="it-IT" dirty="0"/>
              <a:t> in the </a:t>
            </a:r>
            <a:r>
              <a:rPr lang="it-IT" dirty="0" err="1"/>
              <a:t>simulation</a:t>
            </a:r>
            <a:r>
              <a:rPr lang="it-IT" dirty="0"/>
              <a:t> and for a good </a:t>
            </a:r>
            <a:r>
              <a:rPr lang="it-IT" dirty="0" err="1"/>
              <a:t>choice</a:t>
            </a:r>
            <a:r>
              <a:rPr lang="it-IT" dirty="0"/>
              <a:t> of the </a:t>
            </a:r>
            <a:r>
              <a:rPr lang="it-IT" dirty="0" err="1"/>
              <a:t>parameters</a:t>
            </a:r>
            <a:r>
              <a:rPr lang="it-IT" dirty="0"/>
              <a:t> of the PD controller, </a:t>
            </a:r>
            <a:r>
              <a:rPr lang="it-IT" dirty="0" err="1"/>
              <a:t>we</a:t>
            </a:r>
            <a:r>
              <a:rPr lang="it-IT" dirty="0"/>
              <a:t> can assume y=incoming flows. </a:t>
            </a:r>
            <a:r>
              <a:rPr lang="it-IT" dirty="0" err="1"/>
              <a:t>This</a:t>
            </a:r>
            <a:r>
              <a:rPr lang="it-IT" dirty="0"/>
              <a:t> </a:t>
            </a:r>
            <a:r>
              <a:rPr lang="it-IT" dirty="0" err="1"/>
              <a:t>allows</a:t>
            </a:r>
            <a:r>
              <a:rPr lang="it-IT" dirty="0"/>
              <a:t> </a:t>
            </a:r>
            <a:r>
              <a:rPr lang="it-IT" dirty="0" err="1"/>
              <a:t>us</a:t>
            </a:r>
            <a:r>
              <a:rPr lang="it-IT" dirty="0"/>
              <a:t> to </a:t>
            </a:r>
            <a:r>
              <a:rPr lang="it-IT" dirty="0" err="1"/>
              <a:t>write</a:t>
            </a:r>
            <a:r>
              <a:rPr lang="it-IT" dirty="0"/>
              <a:t> an </a:t>
            </a:r>
            <a:r>
              <a:rPr lang="it-IT" dirty="0" err="1"/>
              <a:t>equation</a:t>
            </a:r>
            <a:r>
              <a:rPr lang="it-IT" dirty="0"/>
              <a:t> </a:t>
            </a:r>
            <a:r>
              <a:rPr lang="it-IT" dirty="0" err="1"/>
              <a:t>that</a:t>
            </a:r>
            <a:r>
              <a:rPr lang="it-IT" dirty="0"/>
              <a:t> </a:t>
            </a:r>
            <a:r>
              <a:rPr lang="it-IT" dirty="0" err="1"/>
              <a:t>describes</a:t>
            </a:r>
            <a:r>
              <a:rPr lang="it-IT" dirty="0"/>
              <a:t> </a:t>
            </a:r>
            <a:r>
              <a:rPr lang="it-IT" dirty="0" err="1"/>
              <a:t>all</a:t>
            </a:r>
            <a:r>
              <a:rPr lang="it-IT" dirty="0"/>
              <a:t> the system. </a:t>
            </a:r>
            <a:r>
              <a:rPr lang="it-IT" dirty="0" err="1"/>
              <a:t>If</a:t>
            </a:r>
            <a:r>
              <a:rPr lang="it-IT" dirty="0"/>
              <a:t> </a:t>
            </a:r>
            <a:r>
              <a:rPr lang="it-IT" dirty="0" err="1"/>
              <a:t>all</a:t>
            </a:r>
            <a:r>
              <a:rPr lang="it-IT" dirty="0"/>
              <a:t> </a:t>
            </a:r>
            <a:r>
              <a:rPr lang="it-IT" dirty="0" err="1"/>
              <a:t>equations</a:t>
            </a:r>
            <a:r>
              <a:rPr lang="it-IT" dirty="0"/>
              <a:t> </a:t>
            </a:r>
            <a:r>
              <a:rPr lang="it-IT" dirty="0" err="1"/>
              <a:t>excepts</a:t>
            </a:r>
            <a:r>
              <a:rPr lang="it-IT" dirty="0"/>
              <a:t> DB and Inverse DB are linear and time </a:t>
            </a:r>
            <a:r>
              <a:rPr lang="it-IT" dirty="0" err="1"/>
              <a:t>invariant</a:t>
            </a:r>
            <a:r>
              <a:rPr lang="it-IT" dirty="0"/>
              <a:t> (</a:t>
            </a:r>
            <a:r>
              <a:rPr lang="it-IT" dirty="0" err="1"/>
              <a:t>they</a:t>
            </a:r>
            <a:r>
              <a:rPr lang="it-IT" dirty="0"/>
              <a:t> </a:t>
            </a:r>
            <a:r>
              <a:rPr lang="it-IT" dirty="0" err="1"/>
              <a:t>may</a:t>
            </a:r>
            <a:r>
              <a:rPr lang="it-IT" dirty="0"/>
              <a:t> be </a:t>
            </a:r>
            <a:r>
              <a:rPr lang="it-IT" dirty="0" err="1"/>
              <a:t>not</a:t>
            </a:r>
            <a:r>
              <a:rPr lang="it-IT" dirty="0"/>
              <a:t> linear </a:t>
            </a:r>
            <a:r>
              <a:rPr lang="it-IT" dirty="0" err="1"/>
              <a:t>but</a:t>
            </a:r>
            <a:r>
              <a:rPr lang="it-IT" dirty="0"/>
              <a:t> </a:t>
            </a:r>
            <a:r>
              <a:rPr lang="it-IT" dirty="0" err="1"/>
              <a:t>we</a:t>
            </a:r>
            <a:r>
              <a:rPr lang="it-IT" dirty="0"/>
              <a:t> </a:t>
            </a:r>
            <a:r>
              <a:rPr lang="it-IT" dirty="0" err="1"/>
              <a:t>cancel</a:t>
            </a:r>
            <a:r>
              <a:rPr lang="it-IT" dirty="0"/>
              <a:t> </a:t>
            </a:r>
            <a:r>
              <a:rPr lang="it-IT" dirty="0" err="1"/>
              <a:t>them</a:t>
            </a:r>
            <a:r>
              <a:rPr lang="it-IT" dirty="0"/>
              <a:t>), the </a:t>
            </a:r>
            <a:r>
              <a:rPr lang="it-IT" dirty="0" err="1"/>
              <a:t>closed</a:t>
            </a:r>
            <a:r>
              <a:rPr lang="it-IT" dirty="0"/>
              <a:t>-loop </a:t>
            </a:r>
            <a:r>
              <a:rPr lang="it-IT" dirty="0" err="1"/>
              <a:t>equation</a:t>
            </a:r>
            <a:r>
              <a:rPr lang="it-IT" dirty="0"/>
              <a:t> </a:t>
            </a:r>
            <a:r>
              <a:rPr lang="it-IT" dirty="0" err="1"/>
              <a:t>is</a:t>
            </a:r>
            <a:r>
              <a:rPr lang="it-IT" dirty="0"/>
              <a:t> </a:t>
            </a:r>
            <a:r>
              <a:rPr lang="it-IT" dirty="0" err="1"/>
              <a:t>also</a:t>
            </a:r>
            <a:r>
              <a:rPr lang="it-IT" dirty="0"/>
              <a:t> LTI. The point </a:t>
            </a:r>
            <a:r>
              <a:rPr lang="it-IT" dirty="0" err="1"/>
              <a:t>characterized</a:t>
            </a:r>
            <a:r>
              <a:rPr lang="it-IT" dirty="0"/>
              <a:t> by </a:t>
            </a:r>
            <a:r>
              <a:rPr lang="it-IT" dirty="0" err="1"/>
              <a:t>null</a:t>
            </a:r>
            <a:r>
              <a:rPr lang="it-IT" dirty="0"/>
              <a:t> </a:t>
            </a:r>
            <a:r>
              <a:rPr lang="it-IT" dirty="0" err="1"/>
              <a:t>error</a:t>
            </a:r>
            <a:r>
              <a:rPr lang="it-IT" dirty="0"/>
              <a:t> and </a:t>
            </a:r>
            <a:r>
              <a:rPr lang="it-IT" dirty="0" err="1"/>
              <a:t>null</a:t>
            </a:r>
            <a:r>
              <a:rPr lang="it-IT" dirty="0"/>
              <a:t> </a:t>
            </a:r>
            <a:r>
              <a:rPr lang="it-IT" dirty="0" err="1"/>
              <a:t>variation</a:t>
            </a:r>
            <a:r>
              <a:rPr lang="it-IT" dirty="0"/>
              <a:t> of the </a:t>
            </a:r>
            <a:r>
              <a:rPr lang="it-IT" dirty="0" err="1"/>
              <a:t>error</a:t>
            </a:r>
            <a:r>
              <a:rPr lang="it-IT" dirty="0"/>
              <a:t> </a:t>
            </a:r>
            <a:r>
              <a:rPr lang="it-IT" dirty="0" err="1"/>
              <a:t>is</a:t>
            </a:r>
            <a:r>
              <a:rPr lang="it-IT" dirty="0"/>
              <a:t> an </a:t>
            </a:r>
            <a:r>
              <a:rPr lang="it-IT" dirty="0" err="1"/>
              <a:t>equilibrium</a:t>
            </a:r>
            <a:r>
              <a:rPr lang="it-IT" dirty="0"/>
              <a:t> point of the system, </a:t>
            </a:r>
            <a:r>
              <a:rPr lang="it-IT" dirty="0" err="1"/>
              <a:t>describing</a:t>
            </a:r>
            <a:r>
              <a:rPr lang="it-IT" dirty="0"/>
              <a:t> a situation </a:t>
            </a:r>
            <a:r>
              <a:rPr lang="it-IT" dirty="0" err="1"/>
              <a:t>where</a:t>
            </a:r>
            <a:r>
              <a:rPr lang="it-IT" dirty="0"/>
              <a:t> </a:t>
            </a:r>
            <a:r>
              <a:rPr lang="it-IT" dirty="0" err="1"/>
              <a:t>traffic</a:t>
            </a:r>
            <a:r>
              <a:rPr lang="it-IT" dirty="0"/>
              <a:t> flows </a:t>
            </a:r>
            <a:r>
              <a:rPr lang="it-IT" dirty="0" err="1"/>
              <a:t>constantly</a:t>
            </a:r>
            <a:r>
              <a:rPr lang="it-IT" dirty="0"/>
              <a:t> </a:t>
            </a:r>
            <a:r>
              <a:rPr lang="it-IT" dirty="0" err="1"/>
              <a:t>at</a:t>
            </a:r>
            <a:r>
              <a:rPr lang="it-IT" dirty="0"/>
              <a:t> the </a:t>
            </a:r>
            <a:r>
              <a:rPr lang="it-IT" dirty="0" err="1"/>
              <a:t>desired</a:t>
            </a:r>
            <a:r>
              <a:rPr lang="it-IT" dirty="0"/>
              <a:t> </a:t>
            </a:r>
            <a:r>
              <a:rPr lang="it-IT" dirty="0" err="1"/>
              <a:t>density</a:t>
            </a:r>
            <a:r>
              <a:rPr lang="it-IT" dirty="0"/>
              <a:t> </a:t>
            </a:r>
            <a:r>
              <a:rPr lang="it-IT" dirty="0" err="1"/>
              <a:t>value</a:t>
            </a:r>
            <a:r>
              <a:rPr lang="it-IT" dirty="0"/>
              <a:t>.</a:t>
            </a:r>
          </a:p>
        </p:txBody>
      </p:sp>
    </p:spTree>
    <p:extLst>
      <p:ext uri="{BB962C8B-B14F-4D97-AF65-F5344CB8AC3E}">
        <p14:creationId xmlns:p14="http://schemas.microsoft.com/office/powerpoint/2010/main" val="14569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7</a:t>
            </a:fld>
            <a:endParaRPr lang="it-IT"/>
          </a:p>
        </p:txBody>
      </p:sp>
    </p:spTree>
    <p:extLst>
      <p:ext uri="{BB962C8B-B14F-4D97-AF65-F5344CB8AC3E}">
        <p14:creationId xmlns:p14="http://schemas.microsoft.com/office/powerpoint/2010/main" val="47309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With a </a:t>
            </a:r>
            <a:r>
              <a:rPr lang="it-IT" dirty="0" err="1"/>
              <a:t>proper</a:t>
            </a:r>
            <a:r>
              <a:rPr lang="it-IT" dirty="0"/>
              <a:t> </a:t>
            </a:r>
            <a:r>
              <a:rPr lang="it-IT" dirty="0" err="1"/>
              <a:t>choice</a:t>
            </a:r>
            <a:r>
              <a:rPr lang="it-IT" dirty="0"/>
              <a:t> of the </a:t>
            </a:r>
            <a:r>
              <a:rPr lang="it-IT" dirty="0" err="1"/>
              <a:t>eigenvalues</a:t>
            </a:r>
            <a:r>
              <a:rPr lang="it-IT" dirty="0"/>
              <a:t> (so, of the control </a:t>
            </a:r>
            <a:r>
              <a:rPr lang="it-IT" dirty="0" err="1"/>
              <a:t>parameters</a:t>
            </a:r>
            <a:r>
              <a:rPr lang="it-IT" dirty="0"/>
              <a:t>), the system </a:t>
            </a:r>
            <a:r>
              <a:rPr lang="it-IT" dirty="0" err="1"/>
              <a:t>will</a:t>
            </a:r>
            <a:r>
              <a:rPr lang="it-IT" dirty="0"/>
              <a:t> </a:t>
            </a:r>
            <a:r>
              <a:rPr lang="it-IT" dirty="0" err="1"/>
              <a:t>have</a:t>
            </a:r>
            <a:r>
              <a:rPr lang="it-IT" dirty="0"/>
              <a:t> a </a:t>
            </a:r>
            <a:r>
              <a:rPr lang="it-IT" dirty="0" err="1"/>
              <a:t>stable</a:t>
            </a:r>
            <a:r>
              <a:rPr lang="it-IT" dirty="0"/>
              <a:t> </a:t>
            </a:r>
            <a:r>
              <a:rPr lang="it-IT" dirty="0" err="1"/>
              <a:t>behavior</a:t>
            </a:r>
            <a:r>
              <a:rPr lang="it-IT" dirty="0"/>
              <a:t> </a:t>
            </a:r>
            <a:r>
              <a:rPr lang="it-IT" dirty="0" err="1"/>
              <a:t>around</a:t>
            </a:r>
            <a:r>
              <a:rPr lang="it-IT" dirty="0"/>
              <a:t> the </a:t>
            </a:r>
            <a:r>
              <a:rPr lang="it-IT" dirty="0" err="1"/>
              <a:t>desired</a:t>
            </a:r>
            <a:r>
              <a:rPr lang="it-IT" dirty="0"/>
              <a:t> </a:t>
            </a:r>
            <a:r>
              <a:rPr lang="it-IT" dirty="0" err="1"/>
              <a:t>operational</a:t>
            </a:r>
            <a:r>
              <a:rPr lang="it-IT"/>
              <a:t> point.</a:t>
            </a:r>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8</a:t>
            </a:fld>
            <a:endParaRPr lang="it-IT"/>
          </a:p>
        </p:txBody>
      </p:sp>
    </p:spTree>
    <p:extLst>
      <p:ext uri="{BB962C8B-B14F-4D97-AF65-F5344CB8AC3E}">
        <p14:creationId xmlns:p14="http://schemas.microsoft.com/office/powerpoint/2010/main" val="346765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7B2220-11B2-48F1-B366-47134429C026}" type="slidenum">
              <a:rPr lang="it-IT" smtClean="0"/>
              <a:t>9</a:t>
            </a:fld>
            <a:endParaRPr lang="it-IT"/>
          </a:p>
        </p:txBody>
      </p:sp>
    </p:spTree>
    <p:extLst>
      <p:ext uri="{BB962C8B-B14F-4D97-AF65-F5344CB8AC3E}">
        <p14:creationId xmlns:p14="http://schemas.microsoft.com/office/powerpoint/2010/main" val="352723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pt-P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Rectangle 13">
            <a:extLst>
              <a:ext uri="{FF2B5EF4-FFF2-40B4-BE49-F238E27FC236}">
                <a16:creationId xmlns:a16="http://schemas.microsoft.com/office/drawing/2014/main" id="{B1D2A8F2-36C1-4517-839F-C3B6D3E93E9C}"/>
              </a:ext>
            </a:extLst>
          </p:cNvPr>
          <p:cNvSpPr>
            <a:spLocks noGrp="1" noChangeArrowheads="1"/>
          </p:cNvSpPr>
          <p:nvPr>
            <p:ph type="sldNum" sz="quarter" idx="10"/>
          </p:nvPr>
        </p:nvSpPr>
        <p:spPr>
          <a:ln/>
        </p:spPr>
        <p:txBody>
          <a:bodyPr/>
          <a:lstStyle>
            <a:lvl1pPr>
              <a:defRPr/>
            </a:lvl1pPr>
          </a:lstStyle>
          <a:p>
            <a:pPr>
              <a:defRPr/>
            </a:pPr>
            <a:r>
              <a:rPr lang="en-US"/>
              <a:t>  &lt;footer&gt;   </a:t>
            </a:r>
            <a:fld id="{7B4D3012-0ED9-4CC9-A990-7C1EB9677679}" type="slidenum">
              <a:rPr lang="en-US"/>
              <a:pPr>
                <a:defRPr/>
              </a:pPr>
              <a:t>‹#›</a:t>
            </a:fld>
            <a:endParaRPr lang="en-US"/>
          </a:p>
        </p:txBody>
      </p:sp>
    </p:spTree>
    <p:extLst>
      <p:ext uri="{BB962C8B-B14F-4D97-AF65-F5344CB8AC3E}">
        <p14:creationId xmlns:p14="http://schemas.microsoft.com/office/powerpoint/2010/main" val="200946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Rectangle 13">
            <a:extLst>
              <a:ext uri="{FF2B5EF4-FFF2-40B4-BE49-F238E27FC236}">
                <a16:creationId xmlns:a16="http://schemas.microsoft.com/office/drawing/2014/main" id="{7B5EB02B-1A23-48EE-845F-FB1807A88E1F}"/>
              </a:ext>
            </a:extLst>
          </p:cNvPr>
          <p:cNvSpPr>
            <a:spLocks noGrp="1" noChangeArrowheads="1"/>
          </p:cNvSpPr>
          <p:nvPr>
            <p:ph type="sldNum" sz="quarter" idx="10"/>
          </p:nvPr>
        </p:nvSpPr>
        <p:spPr>
          <a:ln/>
        </p:spPr>
        <p:txBody>
          <a:bodyPr/>
          <a:lstStyle>
            <a:lvl1pPr>
              <a:defRPr/>
            </a:lvl1pPr>
          </a:lstStyle>
          <a:p>
            <a:pPr>
              <a:defRPr/>
            </a:pPr>
            <a:r>
              <a:rPr lang="en-US"/>
              <a:t>  &lt;footer&gt;   </a:t>
            </a:r>
            <a:fld id="{1B98B3F4-88AB-4833-98F2-7AE2259A3476}" type="slidenum">
              <a:rPr lang="en-US"/>
              <a:pPr>
                <a:defRPr/>
              </a:pPr>
              <a:t>‹#›</a:t>
            </a:fld>
            <a:endParaRPr lang="en-US"/>
          </a:p>
        </p:txBody>
      </p:sp>
    </p:spTree>
    <p:extLst>
      <p:ext uri="{BB962C8B-B14F-4D97-AF65-F5344CB8AC3E}">
        <p14:creationId xmlns:p14="http://schemas.microsoft.com/office/powerpoint/2010/main" val="13210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65850" y="776288"/>
            <a:ext cx="1952625" cy="50006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304800" y="776288"/>
            <a:ext cx="5708650" cy="5000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Rectangle 13">
            <a:extLst>
              <a:ext uri="{FF2B5EF4-FFF2-40B4-BE49-F238E27FC236}">
                <a16:creationId xmlns:a16="http://schemas.microsoft.com/office/drawing/2014/main" id="{DC433395-B3C2-465B-A198-A2FB1C60463E}"/>
              </a:ext>
            </a:extLst>
          </p:cNvPr>
          <p:cNvSpPr>
            <a:spLocks noGrp="1" noChangeArrowheads="1"/>
          </p:cNvSpPr>
          <p:nvPr>
            <p:ph type="sldNum" sz="quarter" idx="10"/>
          </p:nvPr>
        </p:nvSpPr>
        <p:spPr>
          <a:ln/>
        </p:spPr>
        <p:txBody>
          <a:bodyPr/>
          <a:lstStyle>
            <a:lvl1pPr>
              <a:defRPr/>
            </a:lvl1pPr>
          </a:lstStyle>
          <a:p>
            <a:pPr>
              <a:defRPr/>
            </a:pPr>
            <a:r>
              <a:rPr lang="en-US"/>
              <a:t>  &lt;footer&gt;   </a:t>
            </a:r>
            <a:fld id="{1C8DA795-7F28-4DEF-9654-7F5F8A7FE0FB}" type="slidenum">
              <a:rPr lang="en-US"/>
              <a:pPr>
                <a:defRPr/>
              </a:pPr>
              <a:t>‹#›</a:t>
            </a:fld>
            <a:endParaRPr lang="en-US"/>
          </a:p>
        </p:txBody>
      </p:sp>
    </p:spTree>
    <p:extLst>
      <p:ext uri="{BB962C8B-B14F-4D97-AF65-F5344CB8AC3E}">
        <p14:creationId xmlns:p14="http://schemas.microsoft.com/office/powerpoint/2010/main" val="150426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Rectangle 13">
            <a:extLst>
              <a:ext uri="{FF2B5EF4-FFF2-40B4-BE49-F238E27FC236}">
                <a16:creationId xmlns:a16="http://schemas.microsoft.com/office/drawing/2014/main" id="{6E35CDB4-A1AC-4B4B-B2BF-656AA79BE90E}"/>
              </a:ext>
            </a:extLst>
          </p:cNvPr>
          <p:cNvSpPr>
            <a:spLocks noGrp="1" noChangeArrowheads="1"/>
          </p:cNvSpPr>
          <p:nvPr>
            <p:ph type="sldNum" sz="quarter" idx="10"/>
          </p:nvPr>
        </p:nvSpPr>
        <p:spPr>
          <a:ln/>
        </p:spPr>
        <p:txBody>
          <a:bodyPr/>
          <a:lstStyle>
            <a:lvl1pPr>
              <a:defRPr/>
            </a:lvl1pPr>
          </a:lstStyle>
          <a:p>
            <a:pPr>
              <a:defRPr/>
            </a:pPr>
            <a:r>
              <a:rPr lang="en-US"/>
              <a:t>  &lt;footer&gt;   </a:t>
            </a:r>
            <a:fld id="{25367753-A9A1-43D9-8879-54EC51672E4E}" type="slidenum">
              <a:rPr lang="en-US"/>
              <a:pPr>
                <a:defRPr/>
              </a:pPr>
              <a:t>‹#›</a:t>
            </a:fld>
            <a:endParaRPr lang="en-US"/>
          </a:p>
        </p:txBody>
      </p:sp>
    </p:spTree>
    <p:extLst>
      <p:ext uri="{BB962C8B-B14F-4D97-AF65-F5344CB8AC3E}">
        <p14:creationId xmlns:p14="http://schemas.microsoft.com/office/powerpoint/2010/main" val="143532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pt-P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3">
            <a:extLst>
              <a:ext uri="{FF2B5EF4-FFF2-40B4-BE49-F238E27FC236}">
                <a16:creationId xmlns:a16="http://schemas.microsoft.com/office/drawing/2014/main" id="{A5DA71B9-0955-4777-AC06-4813DE80995A}"/>
              </a:ext>
            </a:extLst>
          </p:cNvPr>
          <p:cNvSpPr>
            <a:spLocks noGrp="1" noChangeArrowheads="1"/>
          </p:cNvSpPr>
          <p:nvPr>
            <p:ph type="sldNum" sz="quarter" idx="10"/>
          </p:nvPr>
        </p:nvSpPr>
        <p:spPr>
          <a:ln/>
        </p:spPr>
        <p:txBody>
          <a:bodyPr/>
          <a:lstStyle>
            <a:lvl1pPr>
              <a:defRPr/>
            </a:lvl1pPr>
          </a:lstStyle>
          <a:p>
            <a:pPr>
              <a:defRPr/>
            </a:pPr>
            <a:r>
              <a:rPr lang="en-US"/>
              <a:t>  &lt;footer&gt;   </a:t>
            </a:r>
            <a:fld id="{B2EB0D9D-B6EA-468C-AC6B-C36C16EABB7E}" type="slidenum">
              <a:rPr lang="en-US"/>
              <a:pPr>
                <a:defRPr/>
              </a:pPr>
              <a:t>‹#›</a:t>
            </a:fld>
            <a:endParaRPr lang="en-US"/>
          </a:p>
        </p:txBody>
      </p:sp>
    </p:spTree>
    <p:extLst>
      <p:ext uri="{BB962C8B-B14F-4D97-AF65-F5344CB8AC3E}">
        <p14:creationId xmlns:p14="http://schemas.microsoft.com/office/powerpoint/2010/main" val="118861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304800" y="16621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4267200" y="16621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Rectangle 13">
            <a:extLst>
              <a:ext uri="{FF2B5EF4-FFF2-40B4-BE49-F238E27FC236}">
                <a16:creationId xmlns:a16="http://schemas.microsoft.com/office/drawing/2014/main" id="{CD569149-D9A1-45C4-B9E3-97F783DB0C31}"/>
              </a:ext>
            </a:extLst>
          </p:cNvPr>
          <p:cNvSpPr>
            <a:spLocks noGrp="1" noChangeArrowheads="1"/>
          </p:cNvSpPr>
          <p:nvPr>
            <p:ph type="sldNum" sz="quarter" idx="10"/>
          </p:nvPr>
        </p:nvSpPr>
        <p:spPr>
          <a:ln/>
        </p:spPr>
        <p:txBody>
          <a:bodyPr/>
          <a:lstStyle>
            <a:lvl1pPr>
              <a:defRPr/>
            </a:lvl1pPr>
          </a:lstStyle>
          <a:p>
            <a:pPr>
              <a:defRPr/>
            </a:pPr>
            <a:r>
              <a:rPr lang="en-US"/>
              <a:t>  &lt;footer&gt;   </a:t>
            </a:r>
            <a:fld id="{BABF50D5-0478-4082-A2A3-162BC8BD29B2}" type="slidenum">
              <a:rPr lang="en-US"/>
              <a:pPr>
                <a:defRPr/>
              </a:pPr>
              <a:t>‹#›</a:t>
            </a:fld>
            <a:endParaRPr lang="en-US"/>
          </a:p>
        </p:txBody>
      </p:sp>
    </p:spTree>
    <p:extLst>
      <p:ext uri="{BB962C8B-B14F-4D97-AF65-F5344CB8AC3E}">
        <p14:creationId xmlns:p14="http://schemas.microsoft.com/office/powerpoint/2010/main" val="396420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pt-P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Rectangle 13">
            <a:extLst>
              <a:ext uri="{FF2B5EF4-FFF2-40B4-BE49-F238E27FC236}">
                <a16:creationId xmlns:a16="http://schemas.microsoft.com/office/drawing/2014/main" id="{963C6EE1-7A66-4FE1-8EB4-7E99492731FC}"/>
              </a:ext>
            </a:extLst>
          </p:cNvPr>
          <p:cNvSpPr>
            <a:spLocks noGrp="1" noChangeArrowheads="1"/>
          </p:cNvSpPr>
          <p:nvPr>
            <p:ph type="sldNum" sz="quarter" idx="10"/>
          </p:nvPr>
        </p:nvSpPr>
        <p:spPr>
          <a:ln/>
        </p:spPr>
        <p:txBody>
          <a:bodyPr/>
          <a:lstStyle>
            <a:lvl1pPr>
              <a:defRPr/>
            </a:lvl1pPr>
          </a:lstStyle>
          <a:p>
            <a:pPr>
              <a:defRPr/>
            </a:pPr>
            <a:r>
              <a:rPr lang="en-US"/>
              <a:t>  &lt;footer&gt;   </a:t>
            </a:r>
            <a:fld id="{B6694FCE-7CE9-4A6A-9390-F68B2EB942CF}" type="slidenum">
              <a:rPr lang="en-US"/>
              <a:pPr>
                <a:defRPr/>
              </a:pPr>
              <a:t>‹#›</a:t>
            </a:fld>
            <a:endParaRPr lang="en-US"/>
          </a:p>
        </p:txBody>
      </p:sp>
    </p:spTree>
    <p:extLst>
      <p:ext uri="{BB962C8B-B14F-4D97-AF65-F5344CB8AC3E}">
        <p14:creationId xmlns:p14="http://schemas.microsoft.com/office/powerpoint/2010/main" val="362093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Rectangle 13">
            <a:extLst>
              <a:ext uri="{FF2B5EF4-FFF2-40B4-BE49-F238E27FC236}">
                <a16:creationId xmlns:a16="http://schemas.microsoft.com/office/drawing/2014/main" id="{9074F46D-2570-409B-AE91-79A6C3EDA2FD}"/>
              </a:ext>
            </a:extLst>
          </p:cNvPr>
          <p:cNvSpPr>
            <a:spLocks noGrp="1" noChangeArrowheads="1"/>
          </p:cNvSpPr>
          <p:nvPr>
            <p:ph type="sldNum" sz="quarter" idx="10"/>
          </p:nvPr>
        </p:nvSpPr>
        <p:spPr>
          <a:ln/>
        </p:spPr>
        <p:txBody>
          <a:bodyPr/>
          <a:lstStyle>
            <a:lvl1pPr>
              <a:defRPr/>
            </a:lvl1pPr>
          </a:lstStyle>
          <a:p>
            <a:pPr>
              <a:defRPr/>
            </a:pPr>
            <a:r>
              <a:rPr lang="en-US"/>
              <a:t>  &lt;footer&gt;   </a:t>
            </a:r>
            <a:fld id="{68C9D8FB-FE97-4A22-8E30-E5D59CDFC5A1}" type="slidenum">
              <a:rPr lang="en-US"/>
              <a:pPr>
                <a:defRPr/>
              </a:pPr>
              <a:t>‹#›</a:t>
            </a:fld>
            <a:endParaRPr lang="en-US"/>
          </a:p>
        </p:txBody>
      </p:sp>
    </p:spTree>
    <p:extLst>
      <p:ext uri="{BB962C8B-B14F-4D97-AF65-F5344CB8AC3E}">
        <p14:creationId xmlns:p14="http://schemas.microsoft.com/office/powerpoint/2010/main" val="64349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90F3FA65-15F1-457E-9F3D-51FEE34F2B75}"/>
              </a:ext>
            </a:extLst>
          </p:cNvPr>
          <p:cNvSpPr>
            <a:spLocks noGrp="1" noChangeArrowheads="1"/>
          </p:cNvSpPr>
          <p:nvPr>
            <p:ph type="sldNum" sz="quarter" idx="10"/>
          </p:nvPr>
        </p:nvSpPr>
        <p:spPr>
          <a:ln/>
        </p:spPr>
        <p:txBody>
          <a:bodyPr/>
          <a:lstStyle>
            <a:lvl1pPr>
              <a:defRPr/>
            </a:lvl1pPr>
          </a:lstStyle>
          <a:p>
            <a:pPr>
              <a:defRPr/>
            </a:pPr>
            <a:r>
              <a:rPr lang="en-US"/>
              <a:t>  &lt;footer&gt;   </a:t>
            </a:r>
            <a:fld id="{627308A8-BA4D-4EB6-B346-496660843842}" type="slidenum">
              <a:rPr lang="en-US"/>
              <a:pPr>
                <a:defRPr/>
              </a:pPr>
              <a:t>‹#›</a:t>
            </a:fld>
            <a:endParaRPr lang="en-US"/>
          </a:p>
        </p:txBody>
      </p:sp>
    </p:spTree>
    <p:extLst>
      <p:ext uri="{BB962C8B-B14F-4D97-AF65-F5344CB8AC3E}">
        <p14:creationId xmlns:p14="http://schemas.microsoft.com/office/powerpoint/2010/main" val="246779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pt-P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21E89C20-BB57-4C20-80C4-D584E9A14049}"/>
              </a:ext>
            </a:extLst>
          </p:cNvPr>
          <p:cNvSpPr>
            <a:spLocks noGrp="1" noChangeArrowheads="1"/>
          </p:cNvSpPr>
          <p:nvPr>
            <p:ph type="sldNum" sz="quarter" idx="10"/>
          </p:nvPr>
        </p:nvSpPr>
        <p:spPr>
          <a:ln/>
        </p:spPr>
        <p:txBody>
          <a:bodyPr/>
          <a:lstStyle>
            <a:lvl1pPr>
              <a:defRPr/>
            </a:lvl1pPr>
          </a:lstStyle>
          <a:p>
            <a:pPr>
              <a:defRPr/>
            </a:pPr>
            <a:r>
              <a:rPr lang="en-US"/>
              <a:t>  &lt;footer&gt;   </a:t>
            </a:r>
            <a:fld id="{15F3673A-13B0-4ADF-85E2-735DC8177AB7}" type="slidenum">
              <a:rPr lang="en-US"/>
              <a:pPr>
                <a:defRPr/>
              </a:pPr>
              <a:t>‹#›</a:t>
            </a:fld>
            <a:endParaRPr lang="en-US"/>
          </a:p>
        </p:txBody>
      </p:sp>
    </p:spTree>
    <p:extLst>
      <p:ext uri="{BB962C8B-B14F-4D97-AF65-F5344CB8AC3E}">
        <p14:creationId xmlns:p14="http://schemas.microsoft.com/office/powerpoint/2010/main" val="412786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pt-P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3">
            <a:extLst>
              <a:ext uri="{FF2B5EF4-FFF2-40B4-BE49-F238E27FC236}">
                <a16:creationId xmlns:a16="http://schemas.microsoft.com/office/drawing/2014/main" id="{B9A1C762-8945-4577-B6BC-4B0547CFA7A8}"/>
              </a:ext>
            </a:extLst>
          </p:cNvPr>
          <p:cNvSpPr>
            <a:spLocks noGrp="1" noChangeArrowheads="1"/>
          </p:cNvSpPr>
          <p:nvPr>
            <p:ph type="sldNum" sz="quarter" idx="10"/>
          </p:nvPr>
        </p:nvSpPr>
        <p:spPr>
          <a:ln/>
        </p:spPr>
        <p:txBody>
          <a:bodyPr/>
          <a:lstStyle>
            <a:lvl1pPr>
              <a:defRPr/>
            </a:lvl1pPr>
          </a:lstStyle>
          <a:p>
            <a:pPr>
              <a:defRPr/>
            </a:pPr>
            <a:r>
              <a:rPr lang="en-US"/>
              <a:t>  &lt;footer&gt;   </a:t>
            </a:r>
            <a:fld id="{DB053813-3EF9-4528-B769-2B96B1D86B34}" type="slidenum">
              <a:rPr lang="en-US"/>
              <a:pPr>
                <a:defRPr/>
              </a:pPr>
              <a:t>‹#›</a:t>
            </a:fld>
            <a:endParaRPr lang="en-US"/>
          </a:p>
        </p:txBody>
      </p:sp>
    </p:spTree>
    <p:extLst>
      <p:ext uri="{BB962C8B-B14F-4D97-AF65-F5344CB8AC3E}">
        <p14:creationId xmlns:p14="http://schemas.microsoft.com/office/powerpoint/2010/main" val="187968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93D4704D-A001-48DB-85DD-21063DB0F8F8}"/>
              </a:ext>
            </a:extLst>
          </p:cNvPr>
          <p:cNvSpPr>
            <a:spLocks noChangeArrowheads="1"/>
          </p:cNvSpPr>
          <p:nvPr userDrawn="1"/>
        </p:nvSpPr>
        <p:spPr bwMode="auto">
          <a:xfrm>
            <a:off x="0" y="1352550"/>
            <a:ext cx="9144000" cy="26988"/>
          </a:xfrm>
          <a:prstGeom prst="rect">
            <a:avLst/>
          </a:prstGeom>
          <a:solidFill>
            <a:srgbClr val="B5BAB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pt-PT"/>
          </a:p>
        </p:txBody>
      </p:sp>
      <p:sp>
        <p:nvSpPr>
          <p:cNvPr id="1027" name="Rectangle 2">
            <a:extLst>
              <a:ext uri="{FF2B5EF4-FFF2-40B4-BE49-F238E27FC236}">
                <a16:creationId xmlns:a16="http://schemas.microsoft.com/office/drawing/2014/main" id="{A8124D25-44F7-4AC7-9EF2-21335E1F3419}"/>
              </a:ext>
            </a:extLst>
          </p:cNvPr>
          <p:cNvSpPr>
            <a:spLocks noGrp="1" noChangeArrowheads="1"/>
          </p:cNvSpPr>
          <p:nvPr>
            <p:ph type="title"/>
          </p:nvPr>
        </p:nvSpPr>
        <p:spPr bwMode="auto">
          <a:xfrm>
            <a:off x="346075" y="776288"/>
            <a:ext cx="777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a16="http://schemas.microsoft.com/office/drawing/2014/main" id="{EF075C84-CA11-4747-83C8-1D08D07472E8}"/>
              </a:ext>
            </a:extLst>
          </p:cNvPr>
          <p:cNvSpPr>
            <a:spLocks noGrp="1" noChangeArrowheads="1"/>
          </p:cNvSpPr>
          <p:nvPr>
            <p:ph type="body" idx="1"/>
          </p:nvPr>
        </p:nvSpPr>
        <p:spPr bwMode="auto">
          <a:xfrm>
            <a:off x="304800" y="1662113"/>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37" name="Rectangle 13">
            <a:extLst>
              <a:ext uri="{FF2B5EF4-FFF2-40B4-BE49-F238E27FC236}">
                <a16:creationId xmlns:a16="http://schemas.microsoft.com/office/drawing/2014/main" id="{B8B9C116-B450-4BC7-8C7A-9604DE069294}"/>
              </a:ext>
            </a:extLst>
          </p:cNvPr>
          <p:cNvSpPr>
            <a:spLocks noGrp="1" noChangeArrowheads="1"/>
          </p:cNvSpPr>
          <p:nvPr>
            <p:ph type="sldNum" sz="quarter" idx="4"/>
          </p:nvPr>
        </p:nvSpPr>
        <p:spPr bwMode="auto">
          <a:xfrm>
            <a:off x="6934200" y="6402388"/>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900">
                <a:solidFill>
                  <a:srgbClr val="B5BABC"/>
                </a:solidFill>
              </a:defRPr>
            </a:lvl1pPr>
          </a:lstStyle>
          <a:p>
            <a:pPr>
              <a:defRPr/>
            </a:pPr>
            <a:r>
              <a:rPr lang="en-US"/>
              <a:t>  &lt;footer&gt;   </a:t>
            </a:r>
            <a:fld id="{B1066FF6-E2EB-4FBC-BD25-5CE088368595}" type="slidenum">
              <a:rPr lang="en-US"/>
              <a:pPr>
                <a:defRPr/>
              </a:pPr>
              <a:t>‹#›</a:t>
            </a:fld>
            <a:endParaRPr lang="en-US"/>
          </a:p>
        </p:txBody>
      </p:sp>
      <p:pic>
        <p:nvPicPr>
          <p:cNvPr id="1030" name="Picture 26" descr="mit-portugal-logo-rgb">
            <a:extLst>
              <a:ext uri="{FF2B5EF4-FFF2-40B4-BE49-F238E27FC236}">
                <a16:creationId xmlns:a16="http://schemas.microsoft.com/office/drawing/2014/main" id="{B45B8593-DE42-447B-88B4-1031F45AC76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05638" y="6446838"/>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1">
            <a:extLst>
              <a:ext uri="{FF2B5EF4-FFF2-40B4-BE49-F238E27FC236}">
                <a16:creationId xmlns:a16="http://schemas.microsoft.com/office/drawing/2014/main" id="{93AC05B0-49ED-4C82-8D33-5ED62742CEE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23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800" kern="1200">
          <a:solidFill>
            <a:srgbClr val="0098D2"/>
          </a:solidFill>
          <a:latin typeface="+mj-lt"/>
          <a:ea typeface="+mj-ea"/>
          <a:cs typeface="+mj-cs"/>
        </a:defRPr>
      </a:lvl1pPr>
      <a:lvl2pPr algn="l" rtl="0" eaLnBrk="0" fontAlgn="base" hangingPunct="0">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800">
          <a:solidFill>
            <a:srgbClr val="0098D2"/>
          </a:solidFill>
          <a:latin typeface="Arial" panose="020B0604020202020204" pitchFamily="34" charset="0"/>
          <a:ea typeface="ＭＳ Ｐゴシック" panose="020B0600070205080204" pitchFamily="34" charset="-128"/>
        </a:defRPr>
      </a:lvl9pPr>
    </p:titleStyle>
    <p:bodyStyle>
      <a:lvl1pPr algn="l" rtl="0" eaLnBrk="0" fontAlgn="base" hangingPunct="0">
        <a:spcBef>
          <a:spcPct val="20000"/>
        </a:spcBef>
        <a:spcAft>
          <a:spcPct val="0"/>
        </a:spcAft>
        <a:buClr>
          <a:schemeClr val="bg1"/>
        </a:buClr>
        <a:buFont typeface="Times" panose="02020603050405020304" pitchFamily="18" charset="0"/>
        <a:buChar char="•"/>
        <a:defRPr sz="1600" b="1" kern="1200">
          <a:solidFill>
            <a:srgbClr val="0098D2"/>
          </a:solidFill>
          <a:latin typeface="+mn-lt"/>
          <a:ea typeface="+mn-ea"/>
          <a:cs typeface="+mn-cs"/>
        </a:defRPr>
      </a:lvl1pPr>
      <a:lvl2pPr marL="230188" indent="-11588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460375" indent="-115888" algn="l" rtl="0" eaLnBrk="0" fontAlgn="base" hangingPunct="0">
        <a:spcBef>
          <a:spcPct val="20000"/>
        </a:spcBef>
        <a:spcAft>
          <a:spcPct val="0"/>
        </a:spcAft>
        <a:buFont typeface="Times" panose="02020603050405020304" pitchFamily="18" charset="0"/>
        <a:buChar char="•"/>
        <a:defRPr sz="1600" i="1" kern="1200">
          <a:solidFill>
            <a:schemeClr val="tx1"/>
          </a:solidFill>
          <a:latin typeface="+mn-lt"/>
          <a:ea typeface="+mn-ea"/>
          <a:cs typeface="+mn-cs"/>
        </a:defRPr>
      </a:lvl3pPr>
      <a:lvl4pPr marL="684213" indent="-1095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4pPr>
      <a:lvl5pPr marL="914400" indent="-112713"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sciencedirect.com/" TargetMode="External"/><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inkedin.com/in/lombardiclaudio/" TargetMode="External"/><Relationship Id="rId4" Type="http://schemas.openxmlformats.org/officeDocument/2006/relationships/hyperlink" Target="https://fenix.tecnico.ulisboa.pt/homepage/ist42264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hyperlink" Target="https://ocw.mit.edu/fairuse" TargetMode="External"/><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eb2.qatar.cmu.edu/~gdicaro/15382-Spring18/slides/382-S18-5-DynamicalSystems-4.pdf"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6.png"/><Relationship Id="rId10" Type="http://schemas.openxmlformats.org/officeDocument/2006/relationships/hyperlink" Target="https://ocw.mit.edu/fairuse" TargetMode="External"/><Relationship Id="rId4" Type="http://schemas.openxmlformats.org/officeDocument/2006/relationships/image" Target="../media/image7.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a:extLst>
              <a:ext uri="{FF2B5EF4-FFF2-40B4-BE49-F238E27FC236}">
                <a16:creationId xmlns:a16="http://schemas.microsoft.com/office/drawing/2014/main" id="{592E8B6D-5DEB-454E-A235-3232A9F5BE3D}"/>
              </a:ext>
            </a:extLst>
          </p:cNvPr>
          <p:cNvSpPr>
            <a:spLocks noChangeArrowheads="1"/>
          </p:cNvSpPr>
          <p:nvPr/>
        </p:nvSpPr>
        <p:spPr bwMode="auto">
          <a:xfrm>
            <a:off x="228600" y="6096000"/>
            <a:ext cx="2209800" cy="762000"/>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pt-PT" altLang="it-IT"/>
          </a:p>
        </p:txBody>
      </p:sp>
      <p:sp>
        <p:nvSpPr>
          <p:cNvPr id="2051" name="Text Box 12">
            <a:extLst>
              <a:ext uri="{FF2B5EF4-FFF2-40B4-BE49-F238E27FC236}">
                <a16:creationId xmlns:a16="http://schemas.microsoft.com/office/drawing/2014/main" id="{03E52FB9-121E-4A82-97E0-44102B6790EF}"/>
              </a:ext>
            </a:extLst>
          </p:cNvPr>
          <p:cNvSpPr txBox="1">
            <a:spLocks noChangeArrowheads="1"/>
          </p:cNvSpPr>
          <p:nvPr/>
        </p:nvSpPr>
        <p:spPr bwMode="auto">
          <a:xfrm>
            <a:off x="347662" y="2686268"/>
            <a:ext cx="8556568" cy="22159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1600" dirty="0"/>
              <a:t>Invited Guest Lecture in 18.085/18.0851 Computational Science and Engineering I</a:t>
            </a:r>
          </a:p>
          <a:p>
            <a:endParaRPr lang="en-US" altLang="it-IT" sz="1800" dirty="0"/>
          </a:p>
          <a:p>
            <a:r>
              <a:rPr lang="en-US" altLang="it-IT" sz="1800" dirty="0"/>
              <a:t>Claudio Lombardi</a:t>
            </a:r>
            <a:r>
              <a:rPr lang="en-US" altLang="it-IT" sz="1800" baseline="30000" dirty="0"/>
              <a:t>1,2,*</a:t>
            </a:r>
          </a:p>
          <a:p>
            <a:endParaRPr lang="en-US" altLang="it-IT" sz="1800" baseline="30000" dirty="0"/>
          </a:p>
          <a:p>
            <a:r>
              <a:rPr lang="en-US" altLang="it-IT" sz="1400" baseline="30000" dirty="0"/>
              <a:t>1</a:t>
            </a:r>
            <a:r>
              <a:rPr lang="en-US" altLang="it-IT" sz="1400" dirty="0"/>
              <a:t>CERIS, </a:t>
            </a:r>
            <a:r>
              <a:rPr lang="pt-BR" altLang="it-IT" sz="1400" dirty="0"/>
              <a:t>Instituto Superior Técnico, Universidade de Lisboa</a:t>
            </a:r>
            <a:r>
              <a:rPr lang="it-IT" altLang="it-IT" sz="1400" dirty="0"/>
              <a:t>, </a:t>
            </a:r>
            <a:r>
              <a:rPr lang="pt-BR" altLang="it-IT" sz="1400" dirty="0"/>
              <a:t>Av. </a:t>
            </a:r>
            <a:r>
              <a:rPr lang="pt-BR" altLang="it-IT" sz="1400" dirty="0" err="1"/>
              <a:t>Rovisco</a:t>
            </a:r>
            <a:r>
              <a:rPr lang="pt-BR" altLang="it-IT" sz="1400" dirty="0"/>
              <a:t> Pais 1, 1049-001, Lisboa, Portugal</a:t>
            </a:r>
            <a:endParaRPr lang="en-US" altLang="it-IT" sz="1400" dirty="0"/>
          </a:p>
          <a:p>
            <a:r>
              <a:rPr lang="en-US" altLang="it-IT" sz="1400" baseline="30000" dirty="0"/>
              <a:t>2</a:t>
            </a:r>
            <a:r>
              <a:rPr lang="en-US" altLang="it-IT" sz="1400" dirty="0"/>
              <a:t>Active Adaptive Control Laboratory, Department of Mechanical Engineering, MIT, Cambridge, MA, USA </a:t>
            </a:r>
            <a:br>
              <a:rPr lang="en-US" altLang="it-IT" sz="1800" dirty="0"/>
            </a:br>
            <a:endParaRPr lang="en-US" altLang="it-IT" sz="1800" dirty="0"/>
          </a:p>
          <a:p>
            <a:endParaRPr lang="en-US" altLang="it-IT" sz="1800" dirty="0"/>
          </a:p>
          <a:p>
            <a:r>
              <a:rPr lang="en-US" altLang="it-IT" sz="1600" dirty="0"/>
              <a:t>Massachusetts Institute of Technology, 12</a:t>
            </a:r>
            <a:r>
              <a:rPr lang="en-US" altLang="it-IT" sz="1600" baseline="30000" dirty="0"/>
              <a:t>th</a:t>
            </a:r>
            <a:r>
              <a:rPr lang="en-US" altLang="it-IT" sz="1600" dirty="0"/>
              <a:t> August 2020</a:t>
            </a:r>
          </a:p>
        </p:txBody>
      </p:sp>
      <p:sp>
        <p:nvSpPr>
          <p:cNvPr id="2052" name="Text Box 21">
            <a:extLst>
              <a:ext uri="{FF2B5EF4-FFF2-40B4-BE49-F238E27FC236}">
                <a16:creationId xmlns:a16="http://schemas.microsoft.com/office/drawing/2014/main" id="{7E057CB0-6B56-4769-9E6B-4972EA88AB3D}"/>
              </a:ext>
            </a:extLst>
          </p:cNvPr>
          <p:cNvSpPr txBox="1">
            <a:spLocks noChangeArrowheads="1"/>
          </p:cNvSpPr>
          <p:nvPr/>
        </p:nvSpPr>
        <p:spPr bwMode="auto">
          <a:xfrm>
            <a:off x="347663" y="1916832"/>
            <a:ext cx="7824787"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DYNAMICAL SYSTEMS AND TRAFFIC CONTROL</a:t>
            </a:r>
          </a:p>
        </p:txBody>
      </p:sp>
      <p:pic>
        <p:nvPicPr>
          <p:cNvPr id="3" name="Picture 2">
            <a:extLst>
              <a:ext uri="{FF2B5EF4-FFF2-40B4-BE49-F238E27FC236}">
                <a16:creationId xmlns:a16="http://schemas.microsoft.com/office/drawing/2014/main" id="{A512DD19-80DF-114B-BCC0-33E759AD3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765800"/>
            <a:ext cx="4013200" cy="1092200"/>
          </a:xfrm>
          <a:prstGeom prst="rect">
            <a:avLst/>
          </a:prstGeom>
        </p:spPr>
      </p:pic>
      <p:sp>
        <p:nvSpPr>
          <p:cNvPr id="4" name="Slide Number Placeholder 3">
            <a:extLst>
              <a:ext uri="{FF2B5EF4-FFF2-40B4-BE49-F238E27FC236}">
                <a16:creationId xmlns:a16="http://schemas.microsoft.com/office/drawing/2014/main" id="{3D9D1417-4D24-9046-8090-DE3F43106939}"/>
              </a:ext>
            </a:extLst>
          </p:cNvPr>
          <p:cNvSpPr>
            <a:spLocks noGrp="1"/>
          </p:cNvSpPr>
          <p:nvPr>
            <p:ph type="sldNum" sz="quarter" idx="10"/>
          </p:nvPr>
        </p:nvSpPr>
        <p:spPr/>
        <p:txBody>
          <a:bodyPr/>
          <a:lstStyle/>
          <a:p>
            <a:pPr>
              <a:defRPr/>
            </a:pPr>
            <a:fld id="{7B4D3012-0ED9-4CC9-A990-7C1EB9677679}"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3007233"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Digital traffic control</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en-US" altLang="it-IT" sz="2000" b="0" dirty="0">
                    <a:solidFill>
                      <a:schemeClr val="tx1"/>
                    </a:solidFill>
                  </a:rPr>
                  <a:t>Typically controllers are digital, meaning that they work in discrete-time. If density is controlled only in one section of the facility, we have a recursive equation:</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r>
                        <a:rPr lang="it-IT" sz="2000" b="0" i="1">
                          <a:solidFill>
                            <a:srgbClr val="000000"/>
                          </a:solidFill>
                          <a:latin typeface="Cambria Math" panose="02040503050406030204" pitchFamily="18" charset="0"/>
                          <a:ea typeface="Cambria Math" panose="02040503050406030204" pitchFamily="18" charset="0"/>
                        </a:rPr>
                        <m:t>𝜌</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𝑘</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𝑘</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𝑏</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𝑟𝑒𝑓</m:t>
                          </m:r>
                        </m:sub>
                      </m:s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𝑘</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If density is controlled in multiple points of the facility, we have a system of recursive equations:</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r>
                        <a:rPr lang="it-IT" sz="2000" i="1">
                          <a:solidFill>
                            <a:srgbClr val="000000"/>
                          </a:solidFill>
                          <a:latin typeface="Cambria Math" panose="02040503050406030204" pitchFamily="18" charset="0"/>
                          <a:ea typeface="Cambria Math" panose="02040503050406030204" pitchFamily="18" charset="0"/>
                        </a:rPr>
                        <m:t>𝝆</m:t>
                      </m:r>
                      <m:d>
                        <m:dPr>
                          <m:ctrlPr>
                            <a:rPr lang="it-IT" sz="2000" b="0" i="1">
                              <a:solidFill>
                                <a:srgbClr val="000000"/>
                              </a:solidFill>
                              <a:latin typeface="Cambria Math" panose="02040503050406030204" pitchFamily="18" charset="0"/>
                              <a:ea typeface="Cambria Math" panose="02040503050406030204" pitchFamily="18" charset="0"/>
                            </a:rPr>
                          </m:ctrlPr>
                        </m:dPr>
                        <m:e>
                          <m:r>
                            <a:rPr lang="it-IT" sz="2000" b="0" i="1">
                              <a:solidFill>
                                <a:srgbClr val="000000"/>
                              </a:solidFill>
                              <a:latin typeface="Cambria Math" panose="02040503050406030204" pitchFamily="18" charset="0"/>
                              <a:ea typeface="Cambria Math" panose="02040503050406030204" pitchFamily="18" charset="0"/>
                            </a:rPr>
                            <m:t>𝑘</m:t>
                          </m:r>
                          <m:r>
                            <a:rPr lang="it-IT" sz="2000" b="0" i="1" smtClean="0">
                              <a:solidFill>
                                <a:srgbClr val="000000"/>
                              </a:solidFill>
                              <a:latin typeface="Cambria Math" panose="02040503050406030204" pitchFamily="18" charset="0"/>
                              <a:ea typeface="Cambria Math" panose="02040503050406030204" pitchFamily="18" charset="0"/>
                            </a:rPr>
                            <m:t>+1</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𝐀</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𝝆</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𝑘</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𝐁</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it-IT" sz="200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𝝆</m:t>
                          </m:r>
                        </m:e>
                        <m:sub>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𝒓𝒆𝒇</m:t>
                          </m:r>
                        </m:sub>
                      </m:s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𝑘</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endParaRPr lang="en-US" altLang="it-IT" sz="2000" b="0" dirty="0">
                  <a:solidFill>
                    <a:schemeClr val="tx1"/>
                  </a:solidFill>
                </a:endParaRP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4"/>
                <a:stretch>
                  <a:fillRect l="-1854" t="-6154" b="-25846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6" name="Immagine 5">
            <a:extLst>
              <a:ext uri="{FF2B5EF4-FFF2-40B4-BE49-F238E27FC236}">
                <a16:creationId xmlns:a16="http://schemas.microsoft.com/office/drawing/2014/main" id="{75C9378E-E370-4F47-B730-D1A3462E75C1}"/>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3" name="Slide Number Placeholder 2">
            <a:extLst>
              <a:ext uri="{FF2B5EF4-FFF2-40B4-BE49-F238E27FC236}">
                <a16:creationId xmlns:a16="http://schemas.microsoft.com/office/drawing/2014/main" id="{114B0BAE-CB18-214A-942B-DC250421DF10}"/>
              </a:ext>
            </a:extLst>
          </p:cNvPr>
          <p:cNvSpPr>
            <a:spLocks noGrp="1"/>
          </p:cNvSpPr>
          <p:nvPr>
            <p:ph type="sldNum" sz="quarter" idx="10"/>
          </p:nvPr>
        </p:nvSpPr>
        <p:spPr/>
        <p:txBody>
          <a:bodyPr/>
          <a:lstStyle/>
          <a:p>
            <a:pPr>
              <a:defRPr/>
            </a:pPr>
            <a:fld id="{25367753-A9A1-43D9-8879-54EC51672E4E}" type="slidenum">
              <a:rPr lang="en-US" smtClean="0"/>
              <a:pPr>
                <a:defRPr/>
              </a:pPr>
              <a:t>10</a:t>
            </a:fld>
            <a:endParaRPr lang="en-US" dirty="0"/>
          </a:p>
        </p:txBody>
      </p:sp>
    </p:spTree>
    <p:extLst>
      <p:ext uri="{BB962C8B-B14F-4D97-AF65-F5344CB8AC3E}">
        <p14:creationId xmlns:p14="http://schemas.microsoft.com/office/powerpoint/2010/main" val="155629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3007233"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Digital traffic control</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sz="2000" b="0" dirty="0">
                    <a:solidFill>
                      <a:schemeClr val="tx1"/>
                    </a:solidFill>
                  </a:rPr>
                  <a:t>For the system</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r>
                        <a:rPr lang="it-IT" sz="2000" b="1" i="0" smtClean="0">
                          <a:solidFill>
                            <a:srgbClr val="000000"/>
                          </a:solidFill>
                          <a:latin typeface="Cambria Math" panose="02040503050406030204" pitchFamily="18" charset="0"/>
                          <a:ea typeface="Cambria Math" panose="02040503050406030204" pitchFamily="18" charset="0"/>
                        </a:rPr>
                        <m:t>𝐱</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𝑘</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lang="it-IT" sz="2000">
                          <a:solidFill>
                            <a:srgbClr val="000000"/>
                          </a:solidFill>
                          <a:latin typeface="Cambria Math" panose="02040503050406030204" pitchFamily="18" charset="0"/>
                          <a:ea typeface="Cambria Math" panose="02040503050406030204" pitchFamily="18" charset="0"/>
                        </a:rPr>
                        <m:t>𝐀</m:t>
                      </m:r>
                      <m:r>
                        <a:rPr lang="it-IT" sz="2000" b="0" i="1">
                          <a:solidFill>
                            <a:srgbClr val="000000"/>
                          </a:solidFill>
                          <a:latin typeface="Cambria Math" panose="02040503050406030204" pitchFamily="18" charset="0"/>
                          <a:ea typeface="Cambria Math" panose="02040503050406030204" pitchFamily="18" charset="0"/>
                        </a:rPr>
                        <m:t>∙</m:t>
                      </m:r>
                      <m:r>
                        <a:rPr lang="it-IT" sz="2000" b="1" i="0" smtClean="0">
                          <a:solidFill>
                            <a:srgbClr val="000000"/>
                          </a:solidFill>
                          <a:latin typeface="Cambria Math" panose="02040503050406030204" pitchFamily="18" charset="0"/>
                          <a:ea typeface="Cambria Math" panose="02040503050406030204" pitchFamily="18" charset="0"/>
                        </a:rPr>
                        <m:t>𝐱</m:t>
                      </m:r>
                      <m:d>
                        <m:dPr>
                          <m:ctrlPr>
                            <a:rPr lang="it-IT" sz="2000" b="0" i="1">
                              <a:solidFill>
                                <a:srgbClr val="000000"/>
                              </a:solidFill>
                              <a:latin typeface="Cambria Math" panose="02040503050406030204" pitchFamily="18" charset="0"/>
                              <a:ea typeface="Cambria Math" panose="02040503050406030204" pitchFamily="18" charset="0"/>
                            </a:rPr>
                          </m:ctrlPr>
                        </m:dPr>
                        <m:e>
                          <m:r>
                            <a:rPr lang="it-IT" sz="2000" b="0" i="1">
                              <a:solidFill>
                                <a:srgbClr val="000000"/>
                              </a:solidFill>
                              <a:latin typeface="Cambria Math" panose="02040503050406030204" pitchFamily="18" charset="0"/>
                              <a:ea typeface="Cambria Math" panose="02040503050406030204" pitchFamily="18" charset="0"/>
                            </a:rPr>
                            <m:t>𝑘</m:t>
                          </m:r>
                        </m:e>
                      </m:d>
                      <m:r>
                        <a:rPr lang="it-IT" sz="2000" b="0" i="1" smtClean="0">
                          <a:solidFill>
                            <a:srgbClr val="000000"/>
                          </a:solidFill>
                          <a:latin typeface="Cambria Math" panose="02040503050406030204" pitchFamily="18" charset="0"/>
                          <a:ea typeface="Cambria Math" panose="02040503050406030204" pitchFamily="18" charset="0"/>
                        </a:rPr>
                        <m:t>=0</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The solution is</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r>
                        <a:rPr lang="it-IT" sz="2000">
                          <a:solidFill>
                            <a:srgbClr val="000000"/>
                          </a:solidFill>
                          <a:latin typeface="Cambria Math" panose="02040503050406030204" pitchFamily="18" charset="0"/>
                          <a:ea typeface="Cambria Math" panose="02040503050406030204" pitchFamily="18" charset="0"/>
                        </a:rPr>
                        <m:t>𝐱</m:t>
                      </m:r>
                      <m:d>
                        <m:dPr>
                          <m:ctrlPr>
                            <a:rPr lang="it-IT" sz="2000" b="0" i="1">
                              <a:solidFill>
                                <a:srgbClr val="000000"/>
                              </a:solidFill>
                              <a:latin typeface="Cambria Math" panose="02040503050406030204" pitchFamily="18" charset="0"/>
                              <a:ea typeface="Cambria Math" panose="02040503050406030204" pitchFamily="18" charset="0"/>
                            </a:rPr>
                          </m:ctrlPr>
                        </m:dPr>
                        <m:e>
                          <m:r>
                            <a:rPr lang="it-IT" sz="2000" b="0" i="1">
                              <a:solidFill>
                                <a:srgbClr val="000000"/>
                              </a:solidFill>
                              <a:latin typeface="Cambria Math" panose="02040503050406030204" pitchFamily="18" charset="0"/>
                              <a:ea typeface="Cambria Math" panose="02040503050406030204" pitchFamily="18" charset="0"/>
                            </a:rPr>
                            <m:t>𝑘</m:t>
                          </m:r>
                        </m:e>
                      </m:d>
                      <m:r>
                        <a:rPr lang="it-IT" sz="2000" b="0" i="1" smtClean="0">
                          <a:solidFill>
                            <a:srgbClr val="000000"/>
                          </a:solidFill>
                          <a:latin typeface="Cambria Math" panose="02040503050406030204" pitchFamily="18" charset="0"/>
                          <a:ea typeface="Cambria Math" panose="02040503050406030204" pitchFamily="18" charset="0"/>
                        </a:rPr>
                        <m:t>=</m:t>
                      </m:r>
                      <m:sSub>
                        <m:sSubPr>
                          <m:ctrlPr>
                            <a:rPr lang="it-IT" sz="2000" b="0" i="1" smtClean="0">
                              <a:solidFill>
                                <a:srgbClr val="000000"/>
                              </a:solidFill>
                              <a:latin typeface="Cambria Math" panose="02040503050406030204" pitchFamily="18" charset="0"/>
                              <a:ea typeface="Cambria Math" panose="02040503050406030204" pitchFamily="18" charset="0"/>
                            </a:rPr>
                          </m:ctrlPr>
                        </m:sSubPr>
                        <m:e>
                          <m:r>
                            <a:rPr lang="it-IT" sz="2000" b="0" i="1" smtClean="0">
                              <a:solidFill>
                                <a:srgbClr val="000000"/>
                              </a:solidFill>
                              <a:latin typeface="Cambria Math" panose="02040503050406030204" pitchFamily="18" charset="0"/>
                              <a:ea typeface="Cambria Math" panose="02040503050406030204" pitchFamily="18" charset="0"/>
                            </a:rPr>
                            <m:t>𝑐</m:t>
                          </m:r>
                        </m:e>
                        <m:sub>
                          <m:r>
                            <a:rPr lang="it-IT" sz="2000" b="0" i="1" smtClean="0">
                              <a:solidFill>
                                <a:srgbClr val="000000"/>
                              </a:solidFill>
                              <a:latin typeface="Cambria Math" panose="02040503050406030204" pitchFamily="18" charset="0"/>
                              <a:ea typeface="Cambria Math" panose="02040503050406030204" pitchFamily="18" charset="0"/>
                            </a:rPr>
                            <m:t>1</m:t>
                          </m:r>
                        </m:sub>
                      </m:sSub>
                      <m:r>
                        <a:rPr lang="it-IT" sz="2000" b="0" i="1" smtClean="0">
                          <a:solidFill>
                            <a:srgbClr val="000000"/>
                          </a:solidFill>
                          <a:latin typeface="Cambria Math" panose="02040503050406030204" pitchFamily="18" charset="0"/>
                          <a:ea typeface="Cambria Math" panose="02040503050406030204" pitchFamily="18" charset="0"/>
                        </a:rPr>
                        <m:t>∙</m:t>
                      </m:r>
                      <m:sSubSup>
                        <m:sSubSupPr>
                          <m:ctrlPr>
                            <a:rPr lang="it-IT" sz="2000" b="0" i="1" smtClean="0">
                              <a:solidFill>
                                <a:srgbClr val="000000"/>
                              </a:solidFill>
                              <a:latin typeface="Cambria Math" panose="02040503050406030204" pitchFamily="18" charset="0"/>
                              <a:ea typeface="Cambria Math" panose="02040503050406030204" pitchFamily="18" charset="0"/>
                            </a:rPr>
                          </m:ctrlPr>
                        </m:sSubSupPr>
                        <m:e>
                          <m:r>
                            <a:rPr lang="it-IT" sz="2000" b="0" i="1" smtClean="0">
                              <a:solidFill>
                                <a:srgbClr val="000000"/>
                              </a:solidFill>
                              <a:latin typeface="Cambria Math" panose="02040503050406030204" pitchFamily="18" charset="0"/>
                              <a:ea typeface="Cambria Math" panose="02040503050406030204" pitchFamily="18" charset="0"/>
                            </a:rPr>
                            <m:t>𝜆</m:t>
                          </m:r>
                        </m:e>
                        <m:sub>
                          <m:r>
                            <a:rPr lang="it-IT" sz="2000" b="0" i="1" smtClean="0">
                              <a:solidFill>
                                <a:srgbClr val="000000"/>
                              </a:solidFill>
                              <a:latin typeface="Cambria Math" panose="02040503050406030204" pitchFamily="18" charset="0"/>
                              <a:ea typeface="Cambria Math" panose="02040503050406030204" pitchFamily="18" charset="0"/>
                            </a:rPr>
                            <m:t>1</m:t>
                          </m:r>
                        </m:sub>
                        <m:sup>
                          <m:r>
                            <a:rPr lang="it-IT" sz="2000" b="0" i="1" smtClean="0">
                              <a:solidFill>
                                <a:srgbClr val="000000"/>
                              </a:solidFill>
                              <a:latin typeface="Cambria Math" panose="02040503050406030204" pitchFamily="18" charset="0"/>
                              <a:ea typeface="Cambria Math" panose="02040503050406030204" pitchFamily="18" charset="0"/>
                            </a:rPr>
                            <m:t>𝑘</m:t>
                          </m:r>
                        </m:sup>
                      </m:sSubSup>
                      <m:r>
                        <a:rPr lang="it-IT" sz="2000" b="0" i="1" smtClean="0">
                          <a:solidFill>
                            <a:srgbClr val="000000"/>
                          </a:solidFill>
                          <a:latin typeface="Cambria Math" panose="02040503050406030204" pitchFamily="18" charset="0"/>
                          <a:ea typeface="Cambria Math" panose="02040503050406030204" pitchFamily="18" charset="0"/>
                        </a:rPr>
                        <m:t>∙</m:t>
                      </m:r>
                      <m:sSub>
                        <m:sSubPr>
                          <m:ctrlPr>
                            <a:rPr lang="it-IT" sz="2000" i="1" smtClean="0">
                              <a:solidFill>
                                <a:srgbClr val="000000"/>
                              </a:solidFill>
                              <a:latin typeface="Cambria Math" panose="02040503050406030204" pitchFamily="18" charset="0"/>
                              <a:ea typeface="Cambria Math" panose="02040503050406030204" pitchFamily="18" charset="0"/>
                            </a:rPr>
                          </m:ctrlPr>
                        </m:sSubPr>
                        <m:e>
                          <m:r>
                            <a:rPr lang="it-IT" sz="2000" b="1" i="1" smtClean="0">
                              <a:solidFill>
                                <a:srgbClr val="000000"/>
                              </a:solidFill>
                              <a:latin typeface="Cambria Math" panose="02040503050406030204" pitchFamily="18" charset="0"/>
                              <a:ea typeface="Cambria Math" panose="02040503050406030204" pitchFamily="18" charset="0"/>
                            </a:rPr>
                            <m:t>𝒖</m:t>
                          </m:r>
                        </m:e>
                        <m:sub>
                          <m:r>
                            <a:rPr lang="it-IT" sz="2000" b="1" i="1" smtClean="0">
                              <a:solidFill>
                                <a:srgbClr val="000000"/>
                              </a:solidFill>
                              <a:latin typeface="Cambria Math" panose="02040503050406030204" pitchFamily="18" charset="0"/>
                              <a:ea typeface="Cambria Math" panose="02040503050406030204" pitchFamily="18" charset="0"/>
                            </a:rPr>
                            <m:t>𝟏</m:t>
                          </m:r>
                        </m:sub>
                      </m:sSub>
                      <m:r>
                        <a:rPr lang="it-IT" sz="2000" b="0" i="1" smtClean="0">
                          <a:solidFill>
                            <a:srgbClr val="000000"/>
                          </a:solidFill>
                          <a:latin typeface="Cambria Math" panose="02040503050406030204" pitchFamily="18" charset="0"/>
                          <a:ea typeface="Cambria Math" panose="02040503050406030204" pitchFamily="18" charset="0"/>
                        </a:rPr>
                        <m:t>+</m:t>
                      </m:r>
                      <m:sSub>
                        <m:sSubPr>
                          <m:ctrlPr>
                            <a:rPr lang="it-IT" sz="2000" b="0" i="1">
                              <a:solidFill>
                                <a:srgbClr val="000000"/>
                              </a:solidFill>
                              <a:latin typeface="Cambria Math" panose="02040503050406030204" pitchFamily="18" charset="0"/>
                              <a:ea typeface="Cambria Math" panose="02040503050406030204" pitchFamily="18" charset="0"/>
                            </a:rPr>
                          </m:ctrlPr>
                        </m:sSubPr>
                        <m:e>
                          <m:r>
                            <a:rPr lang="it-IT" sz="2000" b="0" i="1">
                              <a:solidFill>
                                <a:srgbClr val="000000"/>
                              </a:solidFill>
                              <a:latin typeface="Cambria Math" panose="02040503050406030204" pitchFamily="18" charset="0"/>
                              <a:ea typeface="Cambria Math" panose="02040503050406030204" pitchFamily="18" charset="0"/>
                            </a:rPr>
                            <m:t>𝑐</m:t>
                          </m:r>
                        </m:e>
                        <m:sub>
                          <m:r>
                            <a:rPr lang="it-IT" sz="2000" b="0" i="1" smtClean="0">
                              <a:solidFill>
                                <a:srgbClr val="000000"/>
                              </a:solidFill>
                              <a:latin typeface="Cambria Math" panose="02040503050406030204" pitchFamily="18" charset="0"/>
                              <a:ea typeface="Cambria Math" panose="02040503050406030204" pitchFamily="18" charset="0"/>
                            </a:rPr>
                            <m:t>2</m:t>
                          </m:r>
                        </m:sub>
                      </m:sSub>
                      <m:r>
                        <a:rPr lang="it-IT" sz="2000" b="0" i="1">
                          <a:solidFill>
                            <a:srgbClr val="000000"/>
                          </a:solidFill>
                          <a:latin typeface="Cambria Math" panose="02040503050406030204" pitchFamily="18" charset="0"/>
                          <a:ea typeface="Cambria Math" panose="02040503050406030204" pitchFamily="18" charset="0"/>
                        </a:rPr>
                        <m:t>∙</m:t>
                      </m:r>
                      <m:sSubSup>
                        <m:sSubSupPr>
                          <m:ctrlPr>
                            <a:rPr lang="it-IT" sz="2000" b="0" i="1">
                              <a:solidFill>
                                <a:srgbClr val="000000"/>
                              </a:solidFill>
                              <a:latin typeface="Cambria Math" panose="02040503050406030204" pitchFamily="18" charset="0"/>
                              <a:ea typeface="Cambria Math" panose="02040503050406030204" pitchFamily="18" charset="0"/>
                            </a:rPr>
                          </m:ctrlPr>
                        </m:sSubSupPr>
                        <m:e>
                          <m:r>
                            <a:rPr lang="it-IT" sz="2000" b="0" i="1">
                              <a:solidFill>
                                <a:srgbClr val="000000"/>
                              </a:solidFill>
                              <a:latin typeface="Cambria Math" panose="02040503050406030204" pitchFamily="18" charset="0"/>
                              <a:ea typeface="Cambria Math" panose="02040503050406030204" pitchFamily="18" charset="0"/>
                            </a:rPr>
                            <m:t>𝜆</m:t>
                          </m:r>
                        </m:e>
                        <m:sub>
                          <m:r>
                            <a:rPr lang="it-IT" sz="2000" b="0" i="1" smtClean="0">
                              <a:solidFill>
                                <a:srgbClr val="000000"/>
                              </a:solidFill>
                              <a:latin typeface="Cambria Math" panose="02040503050406030204" pitchFamily="18" charset="0"/>
                              <a:ea typeface="Cambria Math" panose="02040503050406030204" pitchFamily="18" charset="0"/>
                            </a:rPr>
                            <m:t>2</m:t>
                          </m:r>
                        </m:sub>
                        <m:sup>
                          <m:r>
                            <a:rPr lang="it-IT" sz="2000" b="0" i="1">
                              <a:solidFill>
                                <a:srgbClr val="000000"/>
                              </a:solidFill>
                              <a:latin typeface="Cambria Math" panose="02040503050406030204" pitchFamily="18" charset="0"/>
                              <a:ea typeface="Cambria Math" panose="02040503050406030204" pitchFamily="18" charset="0"/>
                            </a:rPr>
                            <m:t>𝑘</m:t>
                          </m:r>
                        </m:sup>
                      </m:sSubSup>
                      <m:r>
                        <a:rPr lang="it-IT" sz="2000" b="0" i="1">
                          <a:solidFill>
                            <a:srgbClr val="000000"/>
                          </a:solidFill>
                          <a:latin typeface="Cambria Math" panose="02040503050406030204" pitchFamily="18" charset="0"/>
                          <a:ea typeface="Cambria Math" panose="02040503050406030204" pitchFamily="18" charset="0"/>
                        </a:rPr>
                        <m:t>∙</m:t>
                      </m:r>
                      <m:sSub>
                        <m:sSubPr>
                          <m:ctrlPr>
                            <a:rPr lang="it-IT" sz="2000" i="1">
                              <a:solidFill>
                                <a:srgbClr val="000000"/>
                              </a:solidFill>
                              <a:latin typeface="Cambria Math" panose="02040503050406030204" pitchFamily="18" charset="0"/>
                              <a:ea typeface="Cambria Math" panose="02040503050406030204" pitchFamily="18" charset="0"/>
                            </a:rPr>
                          </m:ctrlPr>
                        </m:sSubPr>
                        <m:e>
                          <m:r>
                            <a:rPr lang="it-IT" sz="2000" i="1">
                              <a:solidFill>
                                <a:srgbClr val="000000"/>
                              </a:solidFill>
                              <a:latin typeface="Cambria Math" panose="02040503050406030204" pitchFamily="18" charset="0"/>
                              <a:ea typeface="Cambria Math" panose="02040503050406030204" pitchFamily="18" charset="0"/>
                            </a:rPr>
                            <m:t>𝒖</m:t>
                          </m:r>
                        </m:e>
                        <m:sub>
                          <m:r>
                            <a:rPr lang="it-IT" sz="2000" b="1" i="1" smtClean="0">
                              <a:solidFill>
                                <a:srgbClr val="000000"/>
                              </a:solidFill>
                              <a:latin typeface="Cambria Math" panose="02040503050406030204" pitchFamily="18" charset="0"/>
                              <a:ea typeface="Cambria Math" panose="02040503050406030204" pitchFamily="18" charset="0"/>
                            </a:rPr>
                            <m:t>𝟐</m:t>
                          </m:r>
                        </m:sub>
                      </m:sSub>
                      <m:r>
                        <a:rPr lang="it-IT" sz="2000" b="1" i="1" smtClean="0">
                          <a:solidFill>
                            <a:srgbClr val="000000"/>
                          </a:solidFill>
                          <a:latin typeface="Cambria Math" panose="02040503050406030204" pitchFamily="18" charset="0"/>
                          <a:ea typeface="Cambria Math" panose="02040503050406030204" pitchFamily="18" charset="0"/>
                        </a:rPr>
                        <m:t>+…</m:t>
                      </m:r>
                      <m:r>
                        <a:rPr lang="it-IT" sz="2000" b="0" i="1">
                          <a:solidFill>
                            <a:srgbClr val="000000"/>
                          </a:solidFill>
                          <a:latin typeface="Cambria Math" panose="02040503050406030204" pitchFamily="18" charset="0"/>
                          <a:ea typeface="Cambria Math" panose="02040503050406030204" pitchFamily="18" charset="0"/>
                        </a:rPr>
                        <m:t>+</m:t>
                      </m:r>
                      <m:sSub>
                        <m:sSubPr>
                          <m:ctrlPr>
                            <a:rPr lang="it-IT" sz="2000" b="0" i="1">
                              <a:solidFill>
                                <a:srgbClr val="000000"/>
                              </a:solidFill>
                              <a:latin typeface="Cambria Math" panose="02040503050406030204" pitchFamily="18" charset="0"/>
                              <a:ea typeface="Cambria Math" panose="02040503050406030204" pitchFamily="18" charset="0"/>
                            </a:rPr>
                          </m:ctrlPr>
                        </m:sSubPr>
                        <m:e>
                          <m:r>
                            <a:rPr lang="it-IT" sz="2000" b="0" i="1">
                              <a:solidFill>
                                <a:srgbClr val="000000"/>
                              </a:solidFill>
                              <a:latin typeface="Cambria Math" panose="02040503050406030204" pitchFamily="18" charset="0"/>
                              <a:ea typeface="Cambria Math" panose="02040503050406030204" pitchFamily="18" charset="0"/>
                            </a:rPr>
                            <m:t>𝑐</m:t>
                          </m:r>
                        </m:e>
                        <m:sub>
                          <m:r>
                            <a:rPr lang="it-IT" sz="2000" b="0" i="1" smtClean="0">
                              <a:solidFill>
                                <a:srgbClr val="000000"/>
                              </a:solidFill>
                              <a:latin typeface="Cambria Math" panose="02040503050406030204" pitchFamily="18" charset="0"/>
                              <a:ea typeface="Cambria Math" panose="02040503050406030204" pitchFamily="18" charset="0"/>
                            </a:rPr>
                            <m:t>𝑛</m:t>
                          </m:r>
                        </m:sub>
                      </m:sSub>
                      <m:r>
                        <a:rPr lang="it-IT" sz="2000" b="0" i="1">
                          <a:solidFill>
                            <a:srgbClr val="000000"/>
                          </a:solidFill>
                          <a:latin typeface="Cambria Math" panose="02040503050406030204" pitchFamily="18" charset="0"/>
                          <a:ea typeface="Cambria Math" panose="02040503050406030204" pitchFamily="18" charset="0"/>
                        </a:rPr>
                        <m:t>∙</m:t>
                      </m:r>
                      <m:sSubSup>
                        <m:sSubSupPr>
                          <m:ctrlPr>
                            <a:rPr lang="it-IT" sz="2000" b="0" i="1">
                              <a:solidFill>
                                <a:srgbClr val="000000"/>
                              </a:solidFill>
                              <a:latin typeface="Cambria Math" panose="02040503050406030204" pitchFamily="18" charset="0"/>
                              <a:ea typeface="Cambria Math" panose="02040503050406030204" pitchFamily="18" charset="0"/>
                            </a:rPr>
                          </m:ctrlPr>
                        </m:sSubSupPr>
                        <m:e>
                          <m:r>
                            <a:rPr lang="it-IT" sz="2000" b="0" i="1">
                              <a:solidFill>
                                <a:srgbClr val="000000"/>
                              </a:solidFill>
                              <a:latin typeface="Cambria Math" panose="02040503050406030204" pitchFamily="18" charset="0"/>
                              <a:ea typeface="Cambria Math" panose="02040503050406030204" pitchFamily="18" charset="0"/>
                            </a:rPr>
                            <m:t>𝜆</m:t>
                          </m:r>
                        </m:e>
                        <m:sub>
                          <m:r>
                            <a:rPr lang="it-IT" sz="2000" b="0" i="1" smtClean="0">
                              <a:solidFill>
                                <a:srgbClr val="000000"/>
                              </a:solidFill>
                              <a:latin typeface="Cambria Math" panose="02040503050406030204" pitchFamily="18" charset="0"/>
                              <a:ea typeface="Cambria Math" panose="02040503050406030204" pitchFamily="18" charset="0"/>
                            </a:rPr>
                            <m:t>𝑛</m:t>
                          </m:r>
                        </m:sub>
                        <m:sup>
                          <m:r>
                            <a:rPr lang="it-IT" sz="2000" b="0" i="1">
                              <a:solidFill>
                                <a:srgbClr val="000000"/>
                              </a:solidFill>
                              <a:latin typeface="Cambria Math" panose="02040503050406030204" pitchFamily="18" charset="0"/>
                              <a:ea typeface="Cambria Math" panose="02040503050406030204" pitchFamily="18" charset="0"/>
                            </a:rPr>
                            <m:t>𝑘</m:t>
                          </m:r>
                        </m:sup>
                      </m:sSubSup>
                      <m:r>
                        <a:rPr lang="it-IT" sz="2000" b="0" i="1">
                          <a:solidFill>
                            <a:srgbClr val="000000"/>
                          </a:solidFill>
                          <a:latin typeface="Cambria Math" panose="02040503050406030204" pitchFamily="18" charset="0"/>
                          <a:ea typeface="Cambria Math" panose="02040503050406030204" pitchFamily="18" charset="0"/>
                        </a:rPr>
                        <m:t>∙</m:t>
                      </m:r>
                      <m:sSub>
                        <m:sSubPr>
                          <m:ctrlPr>
                            <a:rPr lang="it-IT" sz="2000" i="1">
                              <a:solidFill>
                                <a:srgbClr val="000000"/>
                              </a:solidFill>
                              <a:latin typeface="Cambria Math" panose="02040503050406030204" pitchFamily="18" charset="0"/>
                              <a:ea typeface="Cambria Math" panose="02040503050406030204" pitchFamily="18" charset="0"/>
                            </a:rPr>
                          </m:ctrlPr>
                        </m:sSubPr>
                        <m:e>
                          <m:r>
                            <a:rPr lang="it-IT" sz="2000" i="1">
                              <a:solidFill>
                                <a:srgbClr val="000000"/>
                              </a:solidFill>
                              <a:latin typeface="Cambria Math" panose="02040503050406030204" pitchFamily="18" charset="0"/>
                              <a:ea typeface="Cambria Math" panose="02040503050406030204" pitchFamily="18" charset="0"/>
                            </a:rPr>
                            <m:t>𝒖</m:t>
                          </m:r>
                        </m:e>
                        <m:sub>
                          <m:r>
                            <a:rPr lang="it-IT" sz="2000" b="1" i="1" smtClean="0">
                              <a:solidFill>
                                <a:srgbClr val="000000"/>
                              </a:solidFill>
                              <a:latin typeface="Cambria Math" panose="02040503050406030204" pitchFamily="18" charset="0"/>
                              <a:ea typeface="Cambria Math" panose="02040503050406030204" pitchFamily="18" charset="0"/>
                            </a:rPr>
                            <m:t>𝒏</m:t>
                          </m:r>
                        </m:sub>
                      </m:sSub>
                    </m:oMath>
                  </m:oMathPara>
                </a14:m>
                <a:endParaRPr lang="en-US" altLang="it-IT" sz="2000" b="0" dirty="0">
                  <a:solidFill>
                    <a:schemeClr val="tx1"/>
                  </a:solidFill>
                </a:endParaRPr>
              </a:p>
              <a:p>
                <a:pPr>
                  <a:lnSpc>
                    <a:spcPct val="120000"/>
                  </a:lnSpc>
                  <a:spcBef>
                    <a:spcPct val="0"/>
                  </a:spcBef>
                  <a:spcAft>
                    <a:spcPts val="600"/>
                  </a:spcAft>
                  <a:buClrTx/>
                  <a:buNone/>
                </a:pPr>
                <a14:m>
                  <m:oMath xmlns:m="http://schemas.openxmlformats.org/officeDocument/2006/math">
                    <m:sSub>
                      <m:sSubPr>
                        <m:ctrlPr>
                          <a:rPr lang="it-IT" altLang="it-IT" sz="2000" b="0" i="1" smtClean="0">
                            <a:solidFill>
                              <a:schemeClr val="tx1"/>
                            </a:solidFill>
                            <a:latin typeface="Cambria Math" panose="02040503050406030204" pitchFamily="18" charset="0"/>
                            <a:ea typeface="Cambria Math" panose="02040503050406030204" pitchFamily="18" charset="0"/>
                          </a:rPr>
                        </m:ctrlPr>
                      </m:sSubPr>
                      <m:e>
                        <m:r>
                          <a:rPr lang="it-IT" altLang="it-IT" sz="2000" b="0" i="1" smtClean="0">
                            <a:solidFill>
                              <a:schemeClr val="tx1"/>
                            </a:solidFill>
                            <a:latin typeface="Cambria Math" panose="02040503050406030204" pitchFamily="18" charset="0"/>
                            <a:ea typeface="Cambria Math" panose="02040503050406030204" pitchFamily="18" charset="0"/>
                          </a:rPr>
                          <m:t>𝜆</m:t>
                        </m:r>
                      </m:e>
                      <m:sub>
                        <m:r>
                          <a:rPr lang="it-IT" altLang="it-IT" sz="2000" b="0" i="1" smtClean="0">
                            <a:solidFill>
                              <a:schemeClr val="tx1"/>
                            </a:solidFill>
                            <a:latin typeface="Cambria Math" panose="02040503050406030204" pitchFamily="18" charset="0"/>
                            <a:ea typeface="Cambria Math" panose="02040503050406030204" pitchFamily="18" charset="0"/>
                          </a:rPr>
                          <m:t>1</m:t>
                        </m:r>
                      </m:sub>
                    </m:sSub>
                    <m:r>
                      <a:rPr lang="it-IT" altLang="it-IT" sz="2000" b="1" i="0" smtClean="0">
                        <a:solidFill>
                          <a:schemeClr val="tx1"/>
                        </a:solidFill>
                        <a:latin typeface="Cambria Math" panose="02040503050406030204" pitchFamily="18" charset="0"/>
                        <a:ea typeface="Cambria Math" panose="02040503050406030204" pitchFamily="18" charset="0"/>
                      </a:rPr>
                      <m:t>,</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𝜆</m:t>
                        </m:r>
                      </m:e>
                      <m:sub>
                        <m:r>
                          <a:rPr lang="it-IT" altLang="it-IT" sz="2000" b="0" i="1">
                            <a:solidFill>
                              <a:schemeClr val="tx1"/>
                            </a:solidFill>
                            <a:latin typeface="Cambria Math" panose="02040503050406030204" pitchFamily="18" charset="0"/>
                            <a:ea typeface="Cambria Math" panose="02040503050406030204" pitchFamily="18" charset="0"/>
                          </a:rPr>
                          <m:t>2</m:t>
                        </m:r>
                      </m:sub>
                    </m:sSub>
                    <m:r>
                      <a:rPr lang="it-IT" altLang="it-IT" sz="2000" b="0" i="1" smtClean="0">
                        <a:solidFill>
                          <a:schemeClr val="tx1"/>
                        </a:solidFill>
                        <a:latin typeface="Cambria Math" panose="02040503050406030204" pitchFamily="18" charset="0"/>
                        <a:ea typeface="Cambria Math" panose="02040503050406030204" pitchFamily="18" charset="0"/>
                      </a:rPr>
                      <m:t>, …,</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𝜆</m:t>
                        </m:r>
                      </m:e>
                      <m:sub>
                        <m:r>
                          <a:rPr lang="it-IT" altLang="it-IT" sz="2000" b="0" i="1">
                            <a:solidFill>
                              <a:schemeClr val="tx1"/>
                            </a:solidFill>
                            <a:latin typeface="Cambria Math" panose="02040503050406030204" pitchFamily="18" charset="0"/>
                            <a:ea typeface="Cambria Math" panose="02040503050406030204" pitchFamily="18" charset="0"/>
                          </a:rPr>
                          <m:t>𝑛</m:t>
                        </m:r>
                      </m:sub>
                    </m:sSub>
                  </m:oMath>
                </a14:m>
                <a:r>
                  <a:rPr lang="it-IT" altLang="it-IT" sz="200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eigenvalues</a:t>
                </a:r>
                <a:r>
                  <a:rPr lang="it-IT" altLang="it-IT" sz="2000" b="0" dirty="0">
                    <a:solidFill>
                      <a:schemeClr val="tx1"/>
                    </a:solidFill>
                    <a:ea typeface="Cambria Math" panose="02040503050406030204" pitchFamily="18" charset="0"/>
                  </a:rPr>
                  <a:t> of </a:t>
                </a:r>
                <a14:m>
                  <m:oMath xmlns:m="http://schemas.openxmlformats.org/officeDocument/2006/math">
                    <m:r>
                      <a:rPr lang="it-IT" altLang="it-IT" sz="2000">
                        <a:solidFill>
                          <a:schemeClr val="tx1"/>
                        </a:solidFill>
                        <a:latin typeface="Cambria Math" panose="02040503050406030204" pitchFamily="18" charset="0"/>
                      </a:rPr>
                      <m:t>𝐀</m:t>
                    </m:r>
                  </m:oMath>
                </a14:m>
                <a:endParaRPr lang="it-IT" altLang="it-IT" sz="2000" dirty="0">
                  <a:solidFill>
                    <a:schemeClr val="tx1"/>
                  </a:solidFill>
                  <a:ea typeface="Cambria Math" panose="02040503050406030204" pitchFamily="18" charset="0"/>
                </a:endParaRPr>
              </a:p>
              <a:p>
                <a:pPr>
                  <a:lnSpc>
                    <a:spcPct val="120000"/>
                  </a:lnSpc>
                  <a:spcBef>
                    <a:spcPct val="0"/>
                  </a:spcBef>
                  <a:spcAft>
                    <a:spcPts val="600"/>
                  </a:spcAft>
                  <a:buClrTx/>
                  <a:buNone/>
                </a:pPr>
                <a14:m>
                  <m:oMath xmlns:m="http://schemas.openxmlformats.org/officeDocument/2006/math">
                    <m:sSub>
                      <m:sSubPr>
                        <m:ctrlPr>
                          <a:rPr lang="it-IT" altLang="it-IT" sz="2000" i="1" smtClean="0">
                            <a:solidFill>
                              <a:schemeClr val="tx1"/>
                            </a:solidFill>
                            <a:latin typeface="Cambria Math" panose="02040503050406030204" pitchFamily="18" charset="0"/>
                            <a:ea typeface="Cambria Math" panose="02040503050406030204" pitchFamily="18" charset="0"/>
                          </a:rPr>
                        </m:ctrlPr>
                      </m:sSubPr>
                      <m:e>
                        <m:r>
                          <a:rPr lang="it-IT" altLang="it-IT" sz="2000" b="1" i="1" smtClean="0">
                            <a:solidFill>
                              <a:schemeClr val="tx1"/>
                            </a:solidFill>
                            <a:latin typeface="Cambria Math" panose="02040503050406030204" pitchFamily="18" charset="0"/>
                            <a:ea typeface="Cambria Math" panose="02040503050406030204" pitchFamily="18" charset="0"/>
                          </a:rPr>
                          <m:t>𝒖</m:t>
                        </m:r>
                      </m:e>
                      <m:sub>
                        <m:r>
                          <a:rPr lang="it-IT" altLang="it-IT" sz="2000" b="1" i="1" smtClean="0">
                            <a:solidFill>
                              <a:schemeClr val="tx1"/>
                            </a:solidFill>
                            <a:latin typeface="Cambria Math" panose="02040503050406030204" pitchFamily="18" charset="0"/>
                            <a:ea typeface="Cambria Math" panose="02040503050406030204" pitchFamily="18" charset="0"/>
                          </a:rPr>
                          <m:t>𝟏</m:t>
                        </m:r>
                      </m:sub>
                    </m:sSub>
                    <m:r>
                      <a:rPr lang="it-IT" altLang="it-IT" sz="2000" b="1" i="1" smtClean="0">
                        <a:solidFill>
                          <a:schemeClr val="tx1"/>
                        </a:solidFill>
                        <a:latin typeface="Cambria Math" panose="02040503050406030204" pitchFamily="18" charset="0"/>
                        <a:ea typeface="Cambria Math" panose="02040503050406030204" pitchFamily="18" charset="0"/>
                      </a:rPr>
                      <m:t>,</m:t>
                    </m:r>
                    <m:sSub>
                      <m:sSubPr>
                        <m:ctrlPr>
                          <a:rPr lang="it-IT" altLang="it-IT" sz="2000" i="1">
                            <a:solidFill>
                              <a:schemeClr val="tx1"/>
                            </a:solidFill>
                            <a:latin typeface="Cambria Math" panose="02040503050406030204" pitchFamily="18" charset="0"/>
                            <a:ea typeface="Cambria Math" panose="02040503050406030204" pitchFamily="18" charset="0"/>
                          </a:rPr>
                        </m:ctrlPr>
                      </m:sSubPr>
                      <m:e>
                        <m:r>
                          <a:rPr lang="it-IT" altLang="it-IT" sz="2000" i="1">
                            <a:solidFill>
                              <a:schemeClr val="tx1"/>
                            </a:solidFill>
                            <a:latin typeface="Cambria Math" panose="02040503050406030204" pitchFamily="18" charset="0"/>
                            <a:ea typeface="Cambria Math" panose="02040503050406030204" pitchFamily="18" charset="0"/>
                          </a:rPr>
                          <m:t>𝒖</m:t>
                        </m:r>
                      </m:e>
                      <m:sub>
                        <m:r>
                          <a:rPr lang="it-IT" altLang="it-IT" sz="2000" i="1">
                            <a:solidFill>
                              <a:schemeClr val="tx1"/>
                            </a:solidFill>
                            <a:latin typeface="Cambria Math" panose="02040503050406030204" pitchFamily="18" charset="0"/>
                            <a:ea typeface="Cambria Math" panose="02040503050406030204" pitchFamily="18" charset="0"/>
                          </a:rPr>
                          <m:t>𝟐</m:t>
                        </m:r>
                      </m:sub>
                    </m:sSub>
                    <m:r>
                      <a:rPr lang="it-IT" altLang="it-IT" sz="2000" b="1" i="1" smtClean="0">
                        <a:solidFill>
                          <a:schemeClr val="tx1"/>
                        </a:solidFill>
                        <a:latin typeface="Cambria Math" panose="02040503050406030204" pitchFamily="18" charset="0"/>
                        <a:ea typeface="Cambria Math" panose="02040503050406030204" pitchFamily="18" charset="0"/>
                      </a:rPr>
                      <m:t>, …,</m:t>
                    </m:r>
                    <m:sSub>
                      <m:sSubPr>
                        <m:ctrlPr>
                          <a:rPr lang="it-IT" altLang="it-IT" sz="2000" i="1">
                            <a:solidFill>
                              <a:schemeClr val="tx1"/>
                            </a:solidFill>
                            <a:latin typeface="Cambria Math" panose="02040503050406030204" pitchFamily="18" charset="0"/>
                            <a:ea typeface="Cambria Math" panose="02040503050406030204" pitchFamily="18" charset="0"/>
                          </a:rPr>
                        </m:ctrlPr>
                      </m:sSubPr>
                      <m:e>
                        <m:r>
                          <a:rPr lang="it-IT" altLang="it-IT" sz="2000" i="1">
                            <a:solidFill>
                              <a:schemeClr val="tx1"/>
                            </a:solidFill>
                            <a:latin typeface="Cambria Math" panose="02040503050406030204" pitchFamily="18" charset="0"/>
                            <a:ea typeface="Cambria Math" panose="02040503050406030204" pitchFamily="18" charset="0"/>
                          </a:rPr>
                          <m:t>𝒖</m:t>
                        </m:r>
                      </m:e>
                      <m:sub>
                        <m:r>
                          <a:rPr lang="it-IT" altLang="it-IT" sz="2000" i="1">
                            <a:solidFill>
                              <a:schemeClr val="tx1"/>
                            </a:solidFill>
                            <a:latin typeface="Cambria Math" panose="02040503050406030204" pitchFamily="18" charset="0"/>
                            <a:ea typeface="Cambria Math" panose="02040503050406030204" pitchFamily="18" charset="0"/>
                          </a:rPr>
                          <m:t>𝒏</m:t>
                        </m:r>
                      </m:sub>
                    </m:sSub>
                  </m:oMath>
                </a14:m>
                <a:r>
                  <a:rPr lang="it-IT" altLang="it-IT" sz="2000" dirty="0">
                    <a:solidFill>
                      <a:schemeClr val="tx1"/>
                    </a:solidFill>
                    <a:ea typeface="Cambria Math" panose="02040503050406030204" pitchFamily="18" charset="0"/>
                  </a:rPr>
                  <a:t> </a:t>
                </a:r>
                <a:r>
                  <a:rPr lang="it-IT" altLang="it-IT" sz="2000" b="0" dirty="0">
                    <a:solidFill>
                      <a:schemeClr val="tx1"/>
                    </a:solidFill>
                    <a:ea typeface="Cambria Math" panose="02040503050406030204" pitchFamily="18" charset="0"/>
                  </a:rPr>
                  <a:t>eigenvectors of </a:t>
                </a:r>
                <a14:m>
                  <m:oMath xmlns:m="http://schemas.openxmlformats.org/officeDocument/2006/math">
                    <m:r>
                      <a:rPr lang="it-IT" altLang="it-IT" sz="2000">
                        <a:solidFill>
                          <a:schemeClr val="tx1"/>
                        </a:solidFill>
                        <a:latin typeface="Cambria Math" panose="02040503050406030204" pitchFamily="18" charset="0"/>
                      </a:rPr>
                      <m:t>𝐀</m:t>
                    </m:r>
                  </m:oMath>
                </a14:m>
                <a:endParaRPr lang="it-IT" altLang="it-IT" sz="2000" dirty="0">
                  <a:solidFill>
                    <a:schemeClr val="tx1"/>
                  </a:solidFill>
                  <a:ea typeface="Cambria Math" panose="02040503050406030204" pitchFamily="18" charset="0"/>
                </a:endParaRPr>
              </a:p>
              <a:p>
                <a:pPr>
                  <a:lnSpc>
                    <a:spcPct val="120000"/>
                  </a:lnSpc>
                  <a:spcBef>
                    <a:spcPct val="0"/>
                  </a:spcBef>
                  <a:spcAft>
                    <a:spcPts val="600"/>
                  </a:spcAft>
                  <a:buClrTx/>
                  <a:buNone/>
                </a:pPr>
                <a14:m>
                  <m:oMath xmlns:m="http://schemas.openxmlformats.org/officeDocument/2006/math">
                    <m:sSub>
                      <m:sSubPr>
                        <m:ctrlPr>
                          <a:rPr lang="it-IT" altLang="it-IT" sz="2000" b="0" i="1" smtClean="0">
                            <a:solidFill>
                              <a:schemeClr val="tx1"/>
                            </a:solidFill>
                            <a:latin typeface="Cambria Math" panose="02040503050406030204" pitchFamily="18" charset="0"/>
                            <a:ea typeface="Cambria Math" panose="02040503050406030204" pitchFamily="18" charset="0"/>
                          </a:rPr>
                        </m:ctrlPr>
                      </m:sSubPr>
                      <m:e>
                        <m:r>
                          <a:rPr lang="it-IT" altLang="it-IT" sz="2000" b="0" i="1" smtClean="0">
                            <a:solidFill>
                              <a:schemeClr val="tx1"/>
                            </a:solidFill>
                            <a:latin typeface="Cambria Math" panose="02040503050406030204" pitchFamily="18" charset="0"/>
                            <a:ea typeface="Cambria Math" panose="02040503050406030204" pitchFamily="18" charset="0"/>
                          </a:rPr>
                          <m:t>𝑐</m:t>
                        </m:r>
                      </m:e>
                      <m:sub>
                        <m:r>
                          <a:rPr lang="it-IT" altLang="it-IT" sz="2000" b="0" i="1" smtClean="0">
                            <a:solidFill>
                              <a:schemeClr val="tx1"/>
                            </a:solidFill>
                            <a:latin typeface="Cambria Math" panose="02040503050406030204" pitchFamily="18" charset="0"/>
                            <a:ea typeface="Cambria Math" panose="02040503050406030204" pitchFamily="18" charset="0"/>
                          </a:rPr>
                          <m:t>1</m:t>
                        </m:r>
                      </m:sub>
                    </m:sSub>
                    <m:r>
                      <a:rPr lang="it-IT" altLang="it-IT" sz="2000" b="0" i="1" smtClean="0">
                        <a:solidFill>
                          <a:schemeClr val="tx1"/>
                        </a:solidFill>
                        <a:latin typeface="Cambria Math" panose="02040503050406030204" pitchFamily="18" charset="0"/>
                        <a:ea typeface="Cambria Math" panose="02040503050406030204" pitchFamily="18" charset="0"/>
                      </a:rPr>
                      <m:t>,</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𝑐</m:t>
                        </m:r>
                      </m:e>
                      <m:sub>
                        <m:r>
                          <a:rPr lang="it-IT" altLang="it-IT" sz="2000" b="0" i="1">
                            <a:solidFill>
                              <a:schemeClr val="tx1"/>
                            </a:solidFill>
                            <a:latin typeface="Cambria Math" panose="02040503050406030204" pitchFamily="18" charset="0"/>
                            <a:ea typeface="Cambria Math" panose="02040503050406030204" pitchFamily="18" charset="0"/>
                          </a:rPr>
                          <m:t>2</m:t>
                        </m:r>
                      </m:sub>
                    </m:sSub>
                    <m:r>
                      <a:rPr lang="it-IT" altLang="it-IT" sz="2000" b="0" i="1" smtClean="0">
                        <a:solidFill>
                          <a:schemeClr val="tx1"/>
                        </a:solidFill>
                        <a:latin typeface="Cambria Math" panose="02040503050406030204" pitchFamily="18" charset="0"/>
                        <a:ea typeface="Cambria Math" panose="02040503050406030204" pitchFamily="18" charset="0"/>
                      </a:rPr>
                      <m:t>, …,</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𝑐</m:t>
                        </m:r>
                      </m:e>
                      <m:sub>
                        <m:r>
                          <a:rPr lang="it-IT" altLang="it-IT" sz="2000" b="0" i="1">
                            <a:solidFill>
                              <a:schemeClr val="tx1"/>
                            </a:solidFill>
                            <a:latin typeface="Cambria Math" panose="02040503050406030204" pitchFamily="18" charset="0"/>
                            <a:ea typeface="Cambria Math" panose="02040503050406030204" pitchFamily="18" charset="0"/>
                          </a:rPr>
                          <m:t>𝑛</m:t>
                        </m:r>
                      </m:sub>
                    </m:sSub>
                  </m:oMath>
                </a14:m>
                <a:r>
                  <a:rPr lang="it-IT" altLang="it-IT" sz="200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constants</a:t>
                </a:r>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depending</a:t>
                </a:r>
                <a:r>
                  <a:rPr lang="it-IT" altLang="it-IT" sz="2000" b="0" dirty="0">
                    <a:solidFill>
                      <a:schemeClr val="tx1"/>
                    </a:solidFill>
                    <a:ea typeface="Cambria Math" panose="02040503050406030204" pitchFamily="18" charset="0"/>
                  </a:rPr>
                  <a:t> on the </a:t>
                </a:r>
                <a:r>
                  <a:rPr lang="it-IT" altLang="it-IT" sz="2000" b="0" dirty="0" err="1">
                    <a:solidFill>
                      <a:schemeClr val="tx1"/>
                    </a:solidFill>
                    <a:ea typeface="Cambria Math" panose="02040503050406030204" pitchFamily="18" charset="0"/>
                  </a:rPr>
                  <a:t>initial</a:t>
                </a:r>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condition</a:t>
                </a:r>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endParaRPr lang="en-US" altLang="it-IT" sz="2000" b="0" dirty="0">
                  <a:solidFill>
                    <a:schemeClr val="tx1"/>
                  </a:solidFill>
                </a:endParaRP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4"/>
                <a:stretch>
                  <a:fillRect l="-1854" t="-6154" b="-298462"/>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6" name="Immagine 5">
            <a:extLst>
              <a:ext uri="{FF2B5EF4-FFF2-40B4-BE49-F238E27FC236}">
                <a16:creationId xmlns:a16="http://schemas.microsoft.com/office/drawing/2014/main" id="{77D9CBE8-991E-4728-9F0C-2CD31FEDA103}"/>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4" name="Slide Number Placeholder 3">
            <a:extLst>
              <a:ext uri="{FF2B5EF4-FFF2-40B4-BE49-F238E27FC236}">
                <a16:creationId xmlns:a16="http://schemas.microsoft.com/office/drawing/2014/main" id="{E5CB8196-2C20-DB46-A1D8-AFBB5704BD1D}"/>
              </a:ext>
            </a:extLst>
          </p:cNvPr>
          <p:cNvSpPr>
            <a:spLocks noGrp="1"/>
          </p:cNvSpPr>
          <p:nvPr>
            <p:ph type="sldNum" sz="quarter" idx="10"/>
          </p:nvPr>
        </p:nvSpPr>
        <p:spPr/>
        <p:txBody>
          <a:bodyPr/>
          <a:lstStyle/>
          <a:p>
            <a:pPr>
              <a:defRPr/>
            </a:pPr>
            <a:fld id="{25367753-A9A1-43D9-8879-54EC51672E4E}" type="slidenum">
              <a:rPr lang="en-US" smtClean="0"/>
              <a:pPr>
                <a:defRPr/>
              </a:pPr>
              <a:t>11</a:t>
            </a:fld>
            <a:endParaRPr lang="en-US" dirty="0"/>
          </a:p>
        </p:txBody>
      </p:sp>
    </p:spTree>
    <p:extLst>
      <p:ext uri="{BB962C8B-B14F-4D97-AF65-F5344CB8AC3E}">
        <p14:creationId xmlns:p14="http://schemas.microsoft.com/office/powerpoint/2010/main" val="51799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3007233"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Digital traffic control</a:t>
            </a:r>
          </a:p>
        </p:txBody>
      </p:sp>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endParaRPr lang="en-US" altLang="it-IT" sz="2000" b="0" dirty="0">
              <a:solidFill>
                <a:schemeClr val="tx1"/>
              </a:solidFill>
            </a:endParaRPr>
          </a:p>
        </p:txBody>
      </p:sp>
      <p:pic>
        <p:nvPicPr>
          <p:cNvPr id="2" name="Immagine 1">
            <a:extLst>
              <a:ext uri="{FF2B5EF4-FFF2-40B4-BE49-F238E27FC236}">
                <a16:creationId xmlns:a16="http://schemas.microsoft.com/office/drawing/2014/main" id="{CD52DD3A-6562-4083-A609-BD430398CE27}"/>
              </a:ext>
            </a:extLst>
          </p:cNvPr>
          <p:cNvPicPr>
            <a:picLocks noChangeAspect="1"/>
          </p:cNvPicPr>
          <p:nvPr/>
        </p:nvPicPr>
        <p:blipFill rotWithShape="1">
          <a:blip r:embed="rId4"/>
          <a:srcRect l="25588" t="25064" r="27163" b="24800"/>
          <a:stretch/>
        </p:blipFill>
        <p:spPr>
          <a:xfrm>
            <a:off x="755576" y="3045156"/>
            <a:ext cx="5507368" cy="3442723"/>
          </a:xfrm>
          <a:prstGeom prst="rect">
            <a:avLst/>
          </a:prstGeom>
        </p:spPr>
      </p:pic>
      <p:sp>
        <p:nvSpPr>
          <p:cNvPr id="3" name="TextBox 6">
            <a:extLst>
              <a:ext uri="{FF2B5EF4-FFF2-40B4-BE49-F238E27FC236}">
                <a16:creationId xmlns:a16="http://schemas.microsoft.com/office/drawing/2014/main" id="{2297CEFB-F741-42D8-8A57-94A1BBBDEF9F}"/>
              </a:ext>
            </a:extLst>
          </p:cNvPr>
          <p:cNvSpPr txBox="1">
            <a:spLocks noChangeArrowheads="1"/>
          </p:cNvSpPr>
          <p:nvPr/>
        </p:nvSpPr>
        <p:spPr bwMode="auto">
          <a:xfrm>
            <a:off x="346074" y="2263047"/>
            <a:ext cx="854640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altLang="it-IT" sz="2000" b="0" dirty="0" err="1">
                <a:solidFill>
                  <a:schemeClr val="tx1"/>
                </a:solidFill>
              </a:rPr>
              <a:t>There</a:t>
            </a:r>
            <a:r>
              <a:rPr lang="it-IT" altLang="it-IT" sz="2000" b="0" dirty="0">
                <a:solidFill>
                  <a:schemeClr val="tx1"/>
                </a:solidFill>
              </a:rPr>
              <a:t> </a:t>
            </a:r>
            <a:r>
              <a:rPr lang="it-IT" altLang="it-IT" sz="2000" b="0" dirty="0" err="1">
                <a:solidFill>
                  <a:schemeClr val="tx1"/>
                </a:solidFill>
              </a:rPr>
              <a:t>is</a:t>
            </a:r>
            <a:r>
              <a:rPr lang="it-IT" altLang="it-IT" sz="2000" b="0" dirty="0">
                <a:solidFill>
                  <a:schemeClr val="tx1"/>
                </a:solidFill>
              </a:rPr>
              <a:t> </a:t>
            </a:r>
            <a:r>
              <a:rPr lang="it-IT" altLang="it-IT" sz="2000" b="0" dirty="0" err="1">
                <a:solidFill>
                  <a:schemeClr val="tx1"/>
                </a:solidFill>
              </a:rPr>
              <a:t>stability</a:t>
            </a:r>
            <a:r>
              <a:rPr lang="it-IT" altLang="it-IT" sz="2000" b="0" dirty="0">
                <a:solidFill>
                  <a:schemeClr val="tx1"/>
                </a:solidFill>
              </a:rPr>
              <a:t> for </a:t>
            </a:r>
            <a:r>
              <a:rPr lang="it-IT" altLang="it-IT" sz="2000" b="0" dirty="0" err="1">
                <a:solidFill>
                  <a:schemeClr val="tx1"/>
                </a:solidFill>
              </a:rPr>
              <a:t>eigenvalues</a:t>
            </a:r>
            <a:r>
              <a:rPr lang="it-IT" altLang="it-IT" sz="2000" b="0" dirty="0">
                <a:solidFill>
                  <a:schemeClr val="tx1"/>
                </a:solidFill>
              </a:rPr>
              <a:t> </a:t>
            </a:r>
            <a:r>
              <a:rPr lang="it-IT" altLang="it-IT" sz="2000" b="0" dirty="0" err="1">
                <a:solidFill>
                  <a:schemeClr val="tx1"/>
                </a:solidFill>
              </a:rPr>
              <a:t>that</a:t>
            </a:r>
            <a:r>
              <a:rPr lang="it-IT" altLang="it-IT" sz="2000" b="0" dirty="0">
                <a:solidFill>
                  <a:schemeClr val="tx1"/>
                </a:solidFill>
              </a:rPr>
              <a:t> are inside the </a:t>
            </a:r>
            <a:r>
              <a:rPr lang="it-IT" altLang="it-IT" sz="2000" b="0" dirty="0" err="1">
                <a:solidFill>
                  <a:schemeClr val="tx1"/>
                </a:solidFill>
              </a:rPr>
              <a:t>unit</a:t>
            </a:r>
            <a:r>
              <a:rPr lang="it-IT" altLang="it-IT" sz="2000" b="0" dirty="0">
                <a:solidFill>
                  <a:schemeClr val="tx1"/>
                </a:solidFill>
              </a:rPr>
              <a:t> </a:t>
            </a:r>
            <a:r>
              <a:rPr lang="it-IT" altLang="it-IT" sz="2000" b="0" dirty="0" err="1">
                <a:solidFill>
                  <a:schemeClr val="tx1"/>
                </a:solidFill>
              </a:rPr>
              <a:t>circle</a:t>
            </a:r>
            <a:r>
              <a:rPr lang="it-IT" altLang="it-IT" sz="2000" b="0" dirty="0">
                <a:solidFill>
                  <a:schemeClr val="tx1"/>
                </a:solidFill>
              </a:rPr>
              <a:t> </a:t>
            </a:r>
            <a:r>
              <a:rPr lang="it-IT" altLang="it-IT" sz="2000" b="0" dirty="0" err="1">
                <a:solidFill>
                  <a:schemeClr val="tx1"/>
                </a:solidFill>
              </a:rPr>
              <a:t>around</a:t>
            </a:r>
            <a:r>
              <a:rPr lang="it-IT" altLang="it-IT" sz="2000" b="0" dirty="0">
                <a:solidFill>
                  <a:schemeClr val="tx1"/>
                </a:solidFill>
              </a:rPr>
              <a:t> the </a:t>
            </a:r>
            <a:r>
              <a:rPr lang="it-IT" altLang="it-IT" sz="2000" b="0" dirty="0" err="1">
                <a:solidFill>
                  <a:schemeClr val="tx1"/>
                </a:solidFill>
              </a:rPr>
              <a:t>origin</a:t>
            </a:r>
            <a:r>
              <a:rPr lang="it-IT" altLang="it-IT" sz="2000" b="0" dirty="0">
                <a:solidFill>
                  <a:schemeClr val="tx1"/>
                </a:solidFill>
              </a:rPr>
              <a:t> of the </a:t>
            </a:r>
            <a:r>
              <a:rPr lang="it-IT" altLang="it-IT" sz="2000" b="0" dirty="0" err="1">
                <a:solidFill>
                  <a:schemeClr val="tx1"/>
                </a:solidFill>
              </a:rPr>
              <a:t>complex</a:t>
            </a:r>
            <a:r>
              <a:rPr lang="it-IT" altLang="it-IT" sz="2000" b="0" dirty="0">
                <a:solidFill>
                  <a:schemeClr val="tx1"/>
                </a:solidFill>
              </a:rPr>
              <a:t> </a:t>
            </a:r>
            <a:r>
              <a:rPr lang="it-IT" altLang="it-IT" sz="2000" b="0" dirty="0" err="1">
                <a:solidFill>
                  <a:schemeClr val="tx1"/>
                </a:solidFill>
              </a:rPr>
              <a:t>plane</a:t>
            </a:r>
            <a:r>
              <a:rPr lang="it-IT" altLang="it-IT" sz="2000" b="0" dirty="0">
                <a:solidFill>
                  <a:schemeClr val="tx1"/>
                </a:solidFill>
              </a:rPr>
              <a:t>.</a:t>
            </a:r>
            <a:endParaRPr lang="en-US" altLang="it-IT" sz="2000" b="0" dirty="0">
              <a:solidFill>
                <a:schemeClr val="tx1"/>
              </a:solidFill>
            </a:endParaRPr>
          </a:p>
          <a:p>
            <a:pPr>
              <a:lnSpc>
                <a:spcPct val="120000"/>
              </a:lnSpc>
              <a:spcBef>
                <a:spcPct val="0"/>
              </a:spcBef>
              <a:spcAft>
                <a:spcPts val="600"/>
              </a:spcAft>
              <a:buClrTx/>
              <a:buNone/>
            </a:pPr>
            <a:endParaRPr lang="en-US" altLang="it-IT" sz="2000" b="0" dirty="0">
              <a:solidFill>
                <a:schemeClr val="tx1"/>
              </a:solidFill>
            </a:endParaRPr>
          </a:p>
        </p:txBody>
      </p:sp>
      <p:sp>
        <p:nvSpPr>
          <p:cNvPr id="8" name="TextBox 6">
            <a:extLst>
              <a:ext uri="{FF2B5EF4-FFF2-40B4-BE49-F238E27FC236}">
                <a16:creationId xmlns:a16="http://schemas.microsoft.com/office/drawing/2014/main" id="{AC13119A-5F20-4FD2-924F-D5F5D69A99C7}"/>
              </a:ext>
            </a:extLst>
          </p:cNvPr>
          <p:cNvSpPr txBox="1">
            <a:spLocks noChangeArrowheads="1"/>
          </p:cNvSpPr>
          <p:nvPr/>
        </p:nvSpPr>
        <p:spPr bwMode="auto">
          <a:xfrm>
            <a:off x="755576" y="6453336"/>
            <a:ext cx="5507368" cy="29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altLang="it-IT" sz="1050" b="0" dirty="0">
                <a:solidFill>
                  <a:schemeClr val="tx1"/>
                </a:solidFill>
              </a:rPr>
              <a:t>Source</a:t>
            </a:r>
            <a:r>
              <a:rPr lang="it-IT" altLang="it-IT" sz="1050" b="0" dirty="0">
                <a:solidFill>
                  <a:schemeClr val="tx1"/>
                </a:solidFill>
                <a:latin typeface="+mn-lt"/>
              </a:rPr>
              <a:t>: </a:t>
            </a:r>
            <a:r>
              <a:rPr lang="en-US" altLang="it-IT" sz="1050" b="0" dirty="0">
                <a:solidFill>
                  <a:schemeClr val="tx1"/>
                </a:solidFill>
              </a:rPr>
              <a:t>M. Sami </a:t>
            </a:r>
            <a:r>
              <a:rPr lang="en-US" altLang="it-IT" sz="1050" b="0" dirty="0" err="1">
                <a:solidFill>
                  <a:schemeClr val="tx1"/>
                </a:solidFill>
              </a:rPr>
              <a:t>Fadali</a:t>
            </a:r>
            <a:r>
              <a:rPr lang="en-US" altLang="it-IT" sz="1050" b="0" dirty="0">
                <a:solidFill>
                  <a:schemeClr val="tx1"/>
                </a:solidFill>
              </a:rPr>
              <a:t>, and A. </a:t>
            </a:r>
            <a:r>
              <a:rPr lang="en-US" altLang="it-IT" sz="1050" b="0" dirty="0" err="1">
                <a:solidFill>
                  <a:schemeClr val="tx1"/>
                </a:solidFill>
              </a:rPr>
              <a:t>Visioli</a:t>
            </a:r>
            <a:r>
              <a:rPr lang="en-US" altLang="it-IT" sz="1050" b="0" dirty="0">
                <a:solidFill>
                  <a:schemeClr val="tx1"/>
                </a:solidFill>
              </a:rPr>
              <a:t>. Digital Control Engineering: Analysis and Design. 3rd ed. Academic Press, 2020.</a:t>
            </a:r>
          </a:p>
        </p:txBody>
      </p:sp>
      <p:pic>
        <p:nvPicPr>
          <p:cNvPr id="9" name="Immagine 8">
            <a:extLst>
              <a:ext uri="{FF2B5EF4-FFF2-40B4-BE49-F238E27FC236}">
                <a16:creationId xmlns:a16="http://schemas.microsoft.com/office/drawing/2014/main" id="{7B91A86F-0901-4A7F-9624-C109E34B065E}"/>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4" name="TextBox 3">
            <a:extLst>
              <a:ext uri="{FF2B5EF4-FFF2-40B4-BE49-F238E27FC236}">
                <a16:creationId xmlns:a16="http://schemas.microsoft.com/office/drawing/2014/main" id="{DB0906DA-A6C3-BF44-BBF8-9AE9E92AAE0C}"/>
              </a:ext>
            </a:extLst>
          </p:cNvPr>
          <p:cNvSpPr txBox="1"/>
          <p:nvPr/>
        </p:nvSpPr>
        <p:spPr>
          <a:xfrm>
            <a:off x="4637027" y="6093296"/>
            <a:ext cx="4507965" cy="246221"/>
          </a:xfrm>
          <a:prstGeom prst="rect">
            <a:avLst/>
          </a:prstGeom>
          <a:noFill/>
        </p:spPr>
        <p:txBody>
          <a:bodyPr wrap="none" rtlCol="0">
            <a:spAutoFit/>
          </a:bodyPr>
          <a:lstStyle/>
          <a:p>
            <a:r>
              <a:rPr lang="en-US" sz="1000" dirty="0"/>
              <a:t>Courtesy Elsevier, Inc., </a:t>
            </a:r>
            <a:r>
              <a:rPr lang="en-US" sz="1000" dirty="0">
                <a:hlinkClick r:id="rId6"/>
              </a:rPr>
              <a:t>http://</a:t>
            </a:r>
            <a:r>
              <a:rPr lang="en-US" sz="1000" dirty="0" err="1">
                <a:hlinkClick r:id="rId6"/>
              </a:rPr>
              <a:t>www.sciencedirect.com</a:t>
            </a:r>
            <a:r>
              <a:rPr lang="en-US" sz="1000" dirty="0"/>
              <a:t>. Used with permission.</a:t>
            </a:r>
          </a:p>
        </p:txBody>
      </p:sp>
      <p:sp>
        <p:nvSpPr>
          <p:cNvPr id="6" name="Slide Number Placeholder 5">
            <a:extLst>
              <a:ext uri="{FF2B5EF4-FFF2-40B4-BE49-F238E27FC236}">
                <a16:creationId xmlns:a16="http://schemas.microsoft.com/office/drawing/2014/main" id="{17FA27E2-1061-9647-B681-F4EBA53BBF7B}"/>
              </a:ext>
            </a:extLst>
          </p:cNvPr>
          <p:cNvSpPr>
            <a:spLocks noGrp="1"/>
          </p:cNvSpPr>
          <p:nvPr>
            <p:ph type="sldNum" sz="quarter" idx="10"/>
          </p:nvPr>
        </p:nvSpPr>
        <p:spPr/>
        <p:txBody>
          <a:bodyPr/>
          <a:lstStyle/>
          <a:p>
            <a:pPr>
              <a:defRPr/>
            </a:pPr>
            <a:fld id="{25367753-A9A1-43D9-8879-54EC51672E4E}" type="slidenum">
              <a:rPr lang="en-US" smtClean="0"/>
              <a:pPr>
                <a:defRPr/>
              </a:pPr>
              <a:t>12</a:t>
            </a:fld>
            <a:endParaRPr lang="en-US" dirty="0"/>
          </a:p>
        </p:txBody>
      </p:sp>
    </p:spTree>
    <p:extLst>
      <p:ext uri="{BB962C8B-B14F-4D97-AF65-F5344CB8AC3E}">
        <p14:creationId xmlns:p14="http://schemas.microsoft.com/office/powerpoint/2010/main" val="8578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166231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References</a:t>
            </a:r>
          </a:p>
        </p:txBody>
      </p:sp>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endParaRPr lang="en-US" altLang="it-IT" sz="2000" b="0" dirty="0">
              <a:solidFill>
                <a:schemeClr val="tx1"/>
              </a:solidFill>
            </a:endParaRPr>
          </a:p>
        </p:txBody>
      </p:sp>
      <p:sp>
        <p:nvSpPr>
          <p:cNvPr id="3" name="TextBox 6">
            <a:extLst>
              <a:ext uri="{FF2B5EF4-FFF2-40B4-BE49-F238E27FC236}">
                <a16:creationId xmlns:a16="http://schemas.microsoft.com/office/drawing/2014/main" id="{2297CEFB-F741-42D8-8A57-94A1BBBDEF9F}"/>
              </a:ext>
            </a:extLst>
          </p:cNvPr>
          <p:cNvSpPr txBox="1">
            <a:spLocks noChangeArrowheads="1"/>
          </p:cNvSpPr>
          <p:nvPr/>
        </p:nvSpPr>
        <p:spPr bwMode="auto">
          <a:xfrm>
            <a:off x="346074" y="2263047"/>
            <a:ext cx="854640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altLang="it-IT" b="0" dirty="0">
                <a:solidFill>
                  <a:schemeClr val="tx1"/>
                </a:solidFill>
              </a:rPr>
              <a:t>T. </a:t>
            </a:r>
            <a:r>
              <a:rPr lang="it-IT" altLang="it-IT" b="0" dirty="0" err="1">
                <a:solidFill>
                  <a:schemeClr val="tx1"/>
                </a:solidFill>
              </a:rPr>
              <a:t>Phan</a:t>
            </a:r>
            <a:r>
              <a:rPr lang="it-IT" altLang="it-IT" b="0" dirty="0">
                <a:solidFill>
                  <a:schemeClr val="tx1"/>
                </a:solidFill>
              </a:rPr>
              <a:t>, A. M. </a:t>
            </a:r>
            <a:r>
              <a:rPr lang="it-IT" altLang="it-IT" b="0" dirty="0" err="1">
                <a:solidFill>
                  <a:schemeClr val="tx1"/>
                </a:solidFill>
              </a:rPr>
              <a:t>Annaswamy</a:t>
            </a:r>
            <a:r>
              <a:rPr lang="it-IT" altLang="it-IT" b="0" dirty="0">
                <a:solidFill>
                  <a:schemeClr val="tx1"/>
                </a:solidFill>
              </a:rPr>
              <a:t>, D. </a:t>
            </a:r>
            <a:r>
              <a:rPr lang="it-IT" altLang="it-IT" b="0" dirty="0" err="1">
                <a:solidFill>
                  <a:schemeClr val="tx1"/>
                </a:solidFill>
              </a:rPr>
              <a:t>Yanakiev</a:t>
            </a:r>
            <a:r>
              <a:rPr lang="it-IT" altLang="it-IT" b="0" dirty="0">
                <a:solidFill>
                  <a:schemeClr val="tx1"/>
                </a:solidFill>
              </a:rPr>
              <a:t>, and E. </a:t>
            </a:r>
            <a:r>
              <a:rPr lang="it-IT" altLang="it-IT" b="0" dirty="0" err="1">
                <a:solidFill>
                  <a:schemeClr val="tx1"/>
                </a:solidFill>
              </a:rPr>
              <a:t>Tseng</a:t>
            </a:r>
            <a:r>
              <a:rPr lang="it-IT" altLang="it-IT" b="0" dirty="0">
                <a:solidFill>
                  <a:schemeClr val="tx1"/>
                </a:solidFill>
              </a:rPr>
              <a:t>, “A model-</a:t>
            </a:r>
            <a:r>
              <a:rPr lang="it-IT" altLang="it-IT" b="0" dirty="0" err="1">
                <a:solidFill>
                  <a:schemeClr val="tx1"/>
                </a:solidFill>
              </a:rPr>
              <a:t>based</a:t>
            </a:r>
            <a:r>
              <a:rPr lang="it-IT" altLang="it-IT" b="0" dirty="0">
                <a:solidFill>
                  <a:schemeClr val="tx1"/>
                </a:solidFill>
              </a:rPr>
              <a:t> </a:t>
            </a:r>
            <a:r>
              <a:rPr lang="it-IT" altLang="it-IT" b="0" dirty="0" err="1">
                <a:solidFill>
                  <a:schemeClr val="tx1"/>
                </a:solidFill>
              </a:rPr>
              <a:t>dynamic</a:t>
            </a:r>
            <a:r>
              <a:rPr lang="it-IT" altLang="it-IT" b="0" dirty="0">
                <a:solidFill>
                  <a:schemeClr val="tx1"/>
                </a:solidFill>
              </a:rPr>
              <a:t> </a:t>
            </a:r>
            <a:r>
              <a:rPr lang="it-IT" altLang="it-IT" b="0" dirty="0" err="1">
                <a:solidFill>
                  <a:schemeClr val="tx1"/>
                </a:solidFill>
              </a:rPr>
              <a:t>toll</a:t>
            </a:r>
            <a:r>
              <a:rPr lang="it-IT" altLang="it-IT" b="0" dirty="0">
                <a:solidFill>
                  <a:schemeClr val="tx1"/>
                </a:solidFill>
              </a:rPr>
              <a:t> pricing strategy for </a:t>
            </a:r>
            <a:r>
              <a:rPr lang="it-IT" altLang="it-IT" b="0" dirty="0" err="1">
                <a:solidFill>
                  <a:schemeClr val="tx1"/>
                </a:solidFill>
              </a:rPr>
              <a:t>controlling</a:t>
            </a:r>
            <a:r>
              <a:rPr lang="it-IT" altLang="it-IT" b="0" dirty="0">
                <a:solidFill>
                  <a:schemeClr val="tx1"/>
                </a:solidFill>
              </a:rPr>
              <a:t> </a:t>
            </a:r>
            <a:r>
              <a:rPr lang="it-IT" altLang="it-IT" b="0" dirty="0" err="1">
                <a:solidFill>
                  <a:schemeClr val="tx1"/>
                </a:solidFill>
              </a:rPr>
              <a:t>highway</a:t>
            </a:r>
            <a:r>
              <a:rPr lang="it-IT" altLang="it-IT" b="0" dirty="0">
                <a:solidFill>
                  <a:schemeClr val="tx1"/>
                </a:solidFill>
              </a:rPr>
              <a:t> </a:t>
            </a:r>
            <a:r>
              <a:rPr lang="it-IT" altLang="it-IT" b="0" dirty="0" err="1">
                <a:solidFill>
                  <a:schemeClr val="tx1"/>
                </a:solidFill>
              </a:rPr>
              <a:t>traffic</a:t>
            </a:r>
            <a:r>
              <a:rPr lang="it-IT" altLang="it-IT" b="0" dirty="0">
                <a:solidFill>
                  <a:schemeClr val="tx1"/>
                </a:solidFill>
              </a:rPr>
              <a:t>,” in Proc. </a:t>
            </a:r>
            <a:r>
              <a:rPr lang="it-IT" altLang="it-IT" b="0" dirty="0" err="1">
                <a:solidFill>
                  <a:schemeClr val="tx1"/>
                </a:solidFill>
              </a:rPr>
              <a:t>Amer</a:t>
            </a:r>
            <a:r>
              <a:rPr lang="it-IT" altLang="it-IT" b="0" dirty="0">
                <a:solidFill>
                  <a:schemeClr val="tx1"/>
                </a:solidFill>
              </a:rPr>
              <a:t>. Control Conf. (ACC), 2016, pp. 6245–6252.</a:t>
            </a:r>
          </a:p>
          <a:p>
            <a:pPr>
              <a:lnSpc>
                <a:spcPct val="120000"/>
              </a:lnSpc>
              <a:spcBef>
                <a:spcPct val="0"/>
              </a:spcBef>
              <a:spcAft>
                <a:spcPts val="600"/>
              </a:spcAft>
              <a:buClrTx/>
              <a:buNone/>
            </a:pPr>
            <a:r>
              <a:rPr lang="en-US" altLang="it-IT" b="0" dirty="0">
                <a:solidFill>
                  <a:schemeClr val="tx1"/>
                </a:solidFill>
              </a:rPr>
              <a:t>M. Sami </a:t>
            </a:r>
            <a:r>
              <a:rPr lang="en-US" altLang="it-IT" b="0" dirty="0" err="1">
                <a:solidFill>
                  <a:schemeClr val="tx1"/>
                </a:solidFill>
              </a:rPr>
              <a:t>Fadali</a:t>
            </a:r>
            <a:r>
              <a:rPr lang="en-US" altLang="it-IT" b="0" dirty="0">
                <a:solidFill>
                  <a:schemeClr val="tx1"/>
                </a:solidFill>
              </a:rPr>
              <a:t>, and A. </a:t>
            </a:r>
            <a:r>
              <a:rPr lang="en-US" altLang="it-IT" b="0" dirty="0" err="1">
                <a:solidFill>
                  <a:schemeClr val="tx1"/>
                </a:solidFill>
              </a:rPr>
              <a:t>Visioli</a:t>
            </a:r>
            <a:r>
              <a:rPr lang="en-US" altLang="it-IT" b="0" dirty="0">
                <a:solidFill>
                  <a:schemeClr val="tx1"/>
                </a:solidFill>
              </a:rPr>
              <a:t>. Digital Control Engineering: Analysis and Design. 3rd ed. Academic Press, 2020.</a:t>
            </a:r>
          </a:p>
          <a:p>
            <a:pPr>
              <a:lnSpc>
                <a:spcPct val="120000"/>
              </a:lnSpc>
              <a:spcBef>
                <a:spcPct val="0"/>
              </a:spcBef>
              <a:spcAft>
                <a:spcPts val="600"/>
              </a:spcAft>
              <a:buClrTx/>
              <a:buNone/>
            </a:pPr>
            <a:endParaRPr lang="en-US" altLang="it-IT" sz="2000" b="0" dirty="0">
              <a:solidFill>
                <a:schemeClr val="tx1"/>
              </a:solidFill>
            </a:endParaRPr>
          </a:p>
        </p:txBody>
      </p:sp>
      <p:pic>
        <p:nvPicPr>
          <p:cNvPr id="7" name="Immagine 6">
            <a:extLst>
              <a:ext uri="{FF2B5EF4-FFF2-40B4-BE49-F238E27FC236}">
                <a16:creationId xmlns:a16="http://schemas.microsoft.com/office/drawing/2014/main" id="{1710D29F-C56E-4F09-833A-5F4AC5B08A2B}"/>
              </a:ext>
            </a:extLst>
          </p:cNvPr>
          <p:cNvPicPr>
            <a:picLocks noChangeAspect="1"/>
          </p:cNvPicPr>
          <p:nvPr/>
        </p:nvPicPr>
        <p:blipFill rotWithShape="1">
          <a:blip r:embed="rId4"/>
          <a:srcRect l="15006" t="73335" r="56301" b="2070"/>
          <a:stretch/>
        </p:blipFill>
        <p:spPr>
          <a:xfrm>
            <a:off x="6948264" y="6381328"/>
            <a:ext cx="2071734" cy="473224"/>
          </a:xfrm>
          <a:prstGeom prst="rect">
            <a:avLst/>
          </a:prstGeom>
        </p:spPr>
      </p:pic>
      <p:sp>
        <p:nvSpPr>
          <p:cNvPr id="4" name="Slide Number Placeholder 3">
            <a:extLst>
              <a:ext uri="{FF2B5EF4-FFF2-40B4-BE49-F238E27FC236}">
                <a16:creationId xmlns:a16="http://schemas.microsoft.com/office/drawing/2014/main" id="{8BEC1803-363B-364A-A677-EA49E64C932A}"/>
              </a:ext>
            </a:extLst>
          </p:cNvPr>
          <p:cNvSpPr>
            <a:spLocks noGrp="1"/>
          </p:cNvSpPr>
          <p:nvPr>
            <p:ph type="sldNum" sz="quarter" idx="10"/>
          </p:nvPr>
        </p:nvSpPr>
        <p:spPr/>
        <p:txBody>
          <a:bodyPr/>
          <a:lstStyle/>
          <a:p>
            <a:pPr>
              <a:defRPr/>
            </a:pPr>
            <a:fld id="{25367753-A9A1-43D9-8879-54EC51672E4E}" type="slidenum">
              <a:rPr lang="en-US" smtClean="0"/>
              <a:pPr>
                <a:defRPr/>
              </a:pPr>
              <a:t>13</a:t>
            </a:fld>
            <a:endParaRPr lang="en-US" dirty="0"/>
          </a:p>
        </p:txBody>
      </p:sp>
    </p:spTree>
    <p:extLst>
      <p:ext uri="{BB962C8B-B14F-4D97-AF65-F5344CB8AC3E}">
        <p14:creationId xmlns:p14="http://schemas.microsoft.com/office/powerpoint/2010/main" val="403060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261289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Claudio Lombardi</a:t>
            </a:r>
          </a:p>
        </p:txBody>
      </p:sp>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23528" y="2146452"/>
            <a:ext cx="879792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endParaRPr lang="en-US" altLang="it-IT" sz="1800" dirty="0">
              <a:solidFill>
                <a:schemeClr val="tx1"/>
              </a:solidFill>
            </a:endParaRPr>
          </a:p>
          <a:p>
            <a:pPr>
              <a:lnSpc>
                <a:spcPct val="120000"/>
              </a:lnSpc>
              <a:spcBef>
                <a:spcPct val="0"/>
              </a:spcBef>
              <a:spcAft>
                <a:spcPts val="600"/>
              </a:spcAft>
              <a:buClrTx/>
              <a:buNone/>
            </a:pPr>
            <a:r>
              <a:rPr lang="en-US" altLang="it-IT" sz="1800" dirty="0">
                <a:solidFill>
                  <a:schemeClr val="tx1"/>
                </a:solidFill>
              </a:rPr>
              <a:t>2014 		</a:t>
            </a:r>
            <a:r>
              <a:rPr lang="en-US" altLang="it-IT" sz="1800" b="0" dirty="0">
                <a:solidFill>
                  <a:schemeClr val="tx1"/>
                </a:solidFill>
              </a:rPr>
              <a:t>B.Sc. degree in Civil Engineering from </a:t>
            </a:r>
            <a:r>
              <a:rPr lang="en-US" altLang="it-IT" sz="1800" b="0" dirty="0" err="1">
                <a:solidFill>
                  <a:schemeClr val="tx1"/>
                </a:solidFill>
              </a:rPr>
              <a:t>Politecnico</a:t>
            </a:r>
            <a:r>
              <a:rPr lang="en-US" altLang="it-IT" sz="1800" b="0" dirty="0">
                <a:solidFill>
                  <a:schemeClr val="tx1"/>
                </a:solidFill>
              </a:rPr>
              <a:t> di Milano</a:t>
            </a:r>
          </a:p>
          <a:p>
            <a:pPr>
              <a:lnSpc>
                <a:spcPct val="120000"/>
              </a:lnSpc>
              <a:spcBef>
                <a:spcPct val="0"/>
              </a:spcBef>
              <a:spcAft>
                <a:spcPts val="600"/>
              </a:spcAft>
              <a:buClrTx/>
              <a:buNone/>
            </a:pPr>
            <a:r>
              <a:rPr lang="en-US" altLang="it-IT" sz="1800" dirty="0">
                <a:solidFill>
                  <a:schemeClr val="tx1"/>
                </a:solidFill>
              </a:rPr>
              <a:t>2016		</a:t>
            </a:r>
            <a:r>
              <a:rPr lang="en-US" altLang="it-IT" sz="1800" b="0" dirty="0">
                <a:solidFill>
                  <a:schemeClr val="tx1"/>
                </a:solidFill>
              </a:rPr>
              <a:t>M.Sc. degree in Civil Engineering from </a:t>
            </a:r>
            <a:r>
              <a:rPr lang="en-US" altLang="it-IT" sz="1800" b="0" dirty="0" err="1">
                <a:solidFill>
                  <a:schemeClr val="tx1"/>
                </a:solidFill>
              </a:rPr>
              <a:t>Politecnico</a:t>
            </a:r>
            <a:r>
              <a:rPr lang="en-US" altLang="it-IT" sz="1800" b="0" dirty="0">
                <a:solidFill>
                  <a:schemeClr val="tx1"/>
                </a:solidFill>
              </a:rPr>
              <a:t> di Milano and IST</a:t>
            </a:r>
          </a:p>
          <a:p>
            <a:pPr>
              <a:lnSpc>
                <a:spcPct val="120000"/>
              </a:lnSpc>
              <a:spcBef>
                <a:spcPct val="0"/>
              </a:spcBef>
              <a:spcAft>
                <a:spcPts val="600"/>
              </a:spcAft>
              <a:buClrTx/>
              <a:buNone/>
            </a:pPr>
            <a:r>
              <a:rPr lang="en-US" altLang="it-IT" sz="1800" dirty="0">
                <a:solidFill>
                  <a:schemeClr val="tx1"/>
                </a:solidFill>
              </a:rPr>
              <a:t>2016 - on going	</a:t>
            </a:r>
            <a:r>
              <a:rPr lang="en-US" altLang="it-IT" sz="1800" b="0" dirty="0">
                <a:solidFill>
                  <a:schemeClr val="tx1"/>
                </a:solidFill>
              </a:rPr>
              <a:t>Ph.D. in Transportation system at Instituto Superior Técnico (IST)</a:t>
            </a:r>
          </a:p>
          <a:p>
            <a:pPr>
              <a:lnSpc>
                <a:spcPct val="120000"/>
              </a:lnSpc>
              <a:spcBef>
                <a:spcPct val="0"/>
              </a:spcBef>
              <a:spcAft>
                <a:spcPts val="600"/>
              </a:spcAft>
              <a:buClrTx/>
              <a:buNone/>
            </a:pPr>
            <a:endParaRPr lang="en-US" altLang="it-IT" sz="1800" b="0" dirty="0">
              <a:solidFill>
                <a:schemeClr val="tx1"/>
              </a:solidFill>
            </a:endParaRPr>
          </a:p>
          <a:p>
            <a:pPr>
              <a:lnSpc>
                <a:spcPct val="120000"/>
              </a:lnSpc>
              <a:spcBef>
                <a:spcPct val="0"/>
              </a:spcBef>
              <a:spcAft>
                <a:spcPts val="600"/>
              </a:spcAft>
              <a:buClrTx/>
              <a:buNone/>
            </a:pPr>
            <a:r>
              <a:rPr lang="en-US" altLang="it-IT" sz="1800" dirty="0">
                <a:solidFill>
                  <a:schemeClr val="tx1"/>
                </a:solidFill>
              </a:rPr>
              <a:t>Oct 2018 – Jan 2019	</a:t>
            </a:r>
            <a:r>
              <a:rPr lang="en-US" altLang="it-IT" sz="1800" b="0" dirty="0">
                <a:solidFill>
                  <a:schemeClr val="tx1"/>
                </a:solidFill>
              </a:rPr>
              <a:t>visiting Ph.D. student at AAC Lab, MIT</a:t>
            </a:r>
          </a:p>
          <a:p>
            <a:pPr>
              <a:lnSpc>
                <a:spcPct val="120000"/>
              </a:lnSpc>
              <a:spcBef>
                <a:spcPct val="0"/>
              </a:spcBef>
              <a:spcAft>
                <a:spcPts val="600"/>
              </a:spcAft>
              <a:buClrTx/>
              <a:buNone/>
            </a:pPr>
            <a:r>
              <a:rPr lang="en-US" altLang="it-IT" sz="1800" dirty="0">
                <a:solidFill>
                  <a:schemeClr val="tx1"/>
                </a:solidFill>
              </a:rPr>
              <a:t>Sept 2019 – Apr 2020	</a:t>
            </a:r>
            <a:r>
              <a:rPr lang="en-US" altLang="it-IT" sz="1800" b="0" dirty="0">
                <a:solidFill>
                  <a:schemeClr val="tx1"/>
                </a:solidFill>
              </a:rPr>
              <a:t>visiting Ph.D. student at AAC Lab, MIT</a:t>
            </a:r>
          </a:p>
          <a:p>
            <a:pPr>
              <a:lnSpc>
                <a:spcPct val="120000"/>
              </a:lnSpc>
              <a:spcBef>
                <a:spcPct val="0"/>
              </a:spcBef>
              <a:spcAft>
                <a:spcPts val="600"/>
              </a:spcAft>
              <a:buClrTx/>
              <a:buNone/>
            </a:pPr>
            <a:endParaRPr lang="en-US" altLang="it-IT" sz="1800" b="0" dirty="0">
              <a:solidFill>
                <a:schemeClr val="tx1"/>
              </a:solidFill>
            </a:endParaRPr>
          </a:p>
          <a:p>
            <a:pPr>
              <a:lnSpc>
                <a:spcPct val="120000"/>
              </a:lnSpc>
              <a:spcBef>
                <a:spcPct val="0"/>
              </a:spcBef>
              <a:spcAft>
                <a:spcPts val="600"/>
              </a:spcAft>
              <a:buClrTx/>
              <a:buNone/>
            </a:pPr>
            <a:r>
              <a:rPr lang="en-US" altLang="it-IT" sz="1800" dirty="0">
                <a:solidFill>
                  <a:schemeClr val="tx1"/>
                </a:solidFill>
              </a:rPr>
              <a:t>webpage:</a:t>
            </a:r>
            <a:r>
              <a:rPr lang="en-US" altLang="it-IT" sz="1800" b="0" dirty="0">
                <a:solidFill>
                  <a:schemeClr val="tx1"/>
                </a:solidFill>
              </a:rPr>
              <a:t> </a:t>
            </a:r>
            <a:r>
              <a:rPr lang="en-US" altLang="it-IT" sz="1800" b="0" dirty="0">
                <a:solidFill>
                  <a:schemeClr val="tx1"/>
                </a:solidFill>
                <a:hlinkClick r:id="rId4"/>
              </a:rPr>
              <a:t>https://fenix.tecnico.ulisboa.pt/homepage/ist422646</a:t>
            </a:r>
            <a:endParaRPr lang="en-US" altLang="it-IT" sz="1800" b="0" dirty="0">
              <a:solidFill>
                <a:schemeClr val="tx1"/>
              </a:solidFill>
            </a:endParaRPr>
          </a:p>
          <a:p>
            <a:pPr>
              <a:lnSpc>
                <a:spcPct val="120000"/>
              </a:lnSpc>
              <a:spcBef>
                <a:spcPct val="0"/>
              </a:spcBef>
              <a:spcAft>
                <a:spcPts val="600"/>
              </a:spcAft>
              <a:buClrTx/>
              <a:buNone/>
            </a:pPr>
            <a:r>
              <a:rPr lang="en-US" altLang="it-IT" sz="1800" dirty="0" err="1">
                <a:solidFill>
                  <a:schemeClr val="tx1"/>
                </a:solidFill>
              </a:rPr>
              <a:t>linkedin</a:t>
            </a:r>
            <a:r>
              <a:rPr lang="en-US" altLang="it-IT" sz="1800" dirty="0">
                <a:solidFill>
                  <a:schemeClr val="tx1"/>
                </a:solidFill>
              </a:rPr>
              <a:t>:</a:t>
            </a:r>
            <a:r>
              <a:rPr lang="en-US" altLang="it-IT" sz="1800" b="0" dirty="0">
                <a:solidFill>
                  <a:schemeClr val="tx1"/>
                </a:solidFill>
              </a:rPr>
              <a:t> </a:t>
            </a:r>
            <a:r>
              <a:rPr lang="en-US" altLang="it-IT" sz="1800" b="0" dirty="0">
                <a:solidFill>
                  <a:schemeClr val="tx1"/>
                </a:solidFill>
                <a:hlinkClick r:id="rId5"/>
              </a:rPr>
              <a:t>https://www.linkedin.com/in/lombardiclaudio/</a:t>
            </a:r>
            <a:r>
              <a:rPr lang="en-US" altLang="it-IT" sz="1800" b="0" dirty="0">
                <a:solidFill>
                  <a:schemeClr val="tx1"/>
                </a:solidFill>
              </a:rPr>
              <a:t> </a:t>
            </a:r>
          </a:p>
          <a:p>
            <a:pPr>
              <a:lnSpc>
                <a:spcPct val="120000"/>
              </a:lnSpc>
              <a:spcBef>
                <a:spcPct val="0"/>
              </a:spcBef>
              <a:spcAft>
                <a:spcPts val="600"/>
              </a:spcAft>
              <a:buClrTx/>
              <a:buNone/>
            </a:pPr>
            <a:endParaRPr lang="en-US" altLang="it-IT" sz="1800" b="0" dirty="0">
              <a:solidFill>
                <a:schemeClr val="tx1"/>
              </a:solidFill>
            </a:endParaRPr>
          </a:p>
          <a:p>
            <a:pPr>
              <a:lnSpc>
                <a:spcPct val="120000"/>
              </a:lnSpc>
              <a:spcBef>
                <a:spcPct val="0"/>
              </a:spcBef>
              <a:spcAft>
                <a:spcPts val="600"/>
              </a:spcAft>
              <a:buClrTx/>
              <a:buNone/>
            </a:pPr>
            <a:endParaRPr lang="en-US" altLang="it-IT" sz="1800" b="0" dirty="0">
              <a:solidFill>
                <a:schemeClr val="tx1"/>
              </a:solidFill>
            </a:endParaRPr>
          </a:p>
          <a:p>
            <a:pPr>
              <a:lnSpc>
                <a:spcPct val="120000"/>
              </a:lnSpc>
              <a:spcBef>
                <a:spcPct val="0"/>
              </a:spcBef>
              <a:spcAft>
                <a:spcPts val="600"/>
              </a:spcAft>
              <a:buClrTx/>
              <a:buNone/>
            </a:pPr>
            <a:endParaRPr lang="en-US" altLang="it-IT" sz="1800" b="0" dirty="0">
              <a:solidFill>
                <a:schemeClr val="tx1"/>
              </a:solidFill>
            </a:endParaRPr>
          </a:p>
        </p:txBody>
      </p:sp>
      <p:pic>
        <p:nvPicPr>
          <p:cNvPr id="6" name="Immagine 5">
            <a:extLst>
              <a:ext uri="{FF2B5EF4-FFF2-40B4-BE49-F238E27FC236}">
                <a16:creationId xmlns:a16="http://schemas.microsoft.com/office/drawing/2014/main" id="{B0DEE49B-92DF-4B4E-8708-1FF03270DEBB}"/>
              </a:ext>
            </a:extLst>
          </p:cNvPr>
          <p:cNvPicPr>
            <a:picLocks noChangeAspect="1"/>
          </p:cNvPicPr>
          <p:nvPr/>
        </p:nvPicPr>
        <p:blipFill rotWithShape="1">
          <a:blip r:embed="rId6"/>
          <a:srcRect l="15006" t="73335" r="56301" b="2070"/>
          <a:stretch/>
        </p:blipFill>
        <p:spPr>
          <a:xfrm>
            <a:off x="6948264" y="6381328"/>
            <a:ext cx="2071734" cy="473224"/>
          </a:xfrm>
          <a:prstGeom prst="rect">
            <a:avLst/>
          </a:prstGeom>
        </p:spPr>
      </p:pic>
      <p:sp>
        <p:nvSpPr>
          <p:cNvPr id="3" name="Slide Number Placeholder 2">
            <a:extLst>
              <a:ext uri="{FF2B5EF4-FFF2-40B4-BE49-F238E27FC236}">
                <a16:creationId xmlns:a16="http://schemas.microsoft.com/office/drawing/2014/main" id="{51D6EF32-4FAE-4B47-B1B5-33481080EFC8}"/>
              </a:ext>
            </a:extLst>
          </p:cNvPr>
          <p:cNvSpPr>
            <a:spLocks noGrp="1"/>
          </p:cNvSpPr>
          <p:nvPr>
            <p:ph type="sldNum" sz="quarter" idx="10"/>
          </p:nvPr>
        </p:nvSpPr>
        <p:spPr/>
        <p:txBody>
          <a:bodyPr/>
          <a:lstStyle/>
          <a:p>
            <a:pPr>
              <a:defRPr/>
            </a:pPr>
            <a:fld id="{25367753-A9A1-43D9-8879-54EC51672E4E}" type="slidenum">
              <a:rPr lang="en-US" smtClean="0"/>
              <a:pPr>
                <a:defRPr/>
              </a:pPr>
              <a:t>2</a:t>
            </a:fld>
            <a:endParaRPr lang="en-US" dirty="0"/>
          </a:p>
        </p:txBody>
      </p:sp>
    </p:spTree>
    <p:extLst>
      <p:ext uri="{BB962C8B-B14F-4D97-AF65-F5344CB8AC3E}">
        <p14:creationId xmlns:p14="http://schemas.microsoft.com/office/powerpoint/2010/main" val="243643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285975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Dynamical systems</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en-US" altLang="it-IT" sz="2000" b="0" dirty="0">
                    <a:solidFill>
                      <a:schemeClr val="tx1"/>
                    </a:solidFill>
                  </a:rPr>
                  <a:t>First-order continuous-time homogeneous system of linear ordinary differential equations:</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lang="en-US" altLang="it-IT" sz="2000" i="1" smtClean="0">
                              <a:solidFill>
                                <a:schemeClr val="tx1"/>
                              </a:solidFill>
                              <a:latin typeface="Cambria Math" panose="02040503050406030204" pitchFamily="18" charset="0"/>
                            </a:rPr>
                          </m:ctrlPr>
                        </m:accPr>
                        <m:e>
                          <m:r>
                            <a:rPr lang="it-IT" altLang="it-IT" sz="2000" b="1" i="0" smtClean="0">
                              <a:solidFill>
                                <a:schemeClr val="tx1"/>
                              </a:solidFill>
                              <a:latin typeface="Cambria Math" panose="02040503050406030204" pitchFamily="18" charset="0"/>
                            </a:rPr>
                            <m:t>𝐱</m:t>
                          </m:r>
                        </m:e>
                      </m:acc>
                      <m:d>
                        <m:dPr>
                          <m:ctrlPr>
                            <a:rPr lang="it-IT" altLang="it-IT" sz="2000" b="0" i="1" smtClean="0">
                              <a:solidFill>
                                <a:schemeClr val="tx1"/>
                              </a:solidFill>
                              <a:latin typeface="Cambria Math" panose="02040503050406030204" pitchFamily="18" charset="0"/>
                            </a:rPr>
                          </m:ctrlPr>
                        </m:dPr>
                        <m:e>
                          <m:r>
                            <a:rPr lang="it-IT" altLang="it-IT" sz="2000" b="0" i="1" smtClean="0">
                              <a:solidFill>
                                <a:schemeClr val="tx1"/>
                              </a:solidFill>
                              <a:latin typeface="Cambria Math" panose="02040503050406030204" pitchFamily="18" charset="0"/>
                            </a:rPr>
                            <m:t>𝑡</m:t>
                          </m:r>
                        </m:e>
                      </m:d>
                      <m:r>
                        <a:rPr lang="it-IT" altLang="it-IT" sz="2000" b="0" i="1" smtClean="0">
                          <a:solidFill>
                            <a:schemeClr val="tx1"/>
                          </a:solidFill>
                          <a:latin typeface="Cambria Math" panose="02040503050406030204" pitchFamily="18" charset="0"/>
                        </a:rPr>
                        <m:t>=</m:t>
                      </m:r>
                      <m:r>
                        <a:rPr lang="it-IT" altLang="it-IT" sz="2000" b="1" i="0" smtClean="0">
                          <a:solidFill>
                            <a:schemeClr val="tx1"/>
                          </a:solidFill>
                          <a:latin typeface="Cambria Math" panose="02040503050406030204" pitchFamily="18" charset="0"/>
                        </a:rPr>
                        <m:t>𝐀</m:t>
                      </m:r>
                      <m:d>
                        <m:dPr>
                          <m:ctrlPr>
                            <a:rPr lang="it-IT" altLang="it-IT" sz="2000" b="0" i="1">
                              <a:solidFill>
                                <a:schemeClr val="tx1"/>
                              </a:solidFill>
                              <a:latin typeface="Cambria Math" panose="02040503050406030204" pitchFamily="18" charset="0"/>
                            </a:rPr>
                          </m:ctrlPr>
                        </m:dPr>
                        <m:e>
                          <m:r>
                            <a:rPr lang="it-IT" altLang="it-IT" sz="2000" b="0" i="1">
                              <a:solidFill>
                                <a:schemeClr val="tx1"/>
                              </a:solidFill>
                              <a:latin typeface="Cambria Math" panose="02040503050406030204" pitchFamily="18" charset="0"/>
                            </a:rPr>
                            <m:t>𝑡</m:t>
                          </m:r>
                        </m:e>
                      </m:d>
                      <m:r>
                        <a:rPr lang="it-IT" altLang="it-IT" sz="2000" b="0" i="1" smtClean="0">
                          <a:solidFill>
                            <a:schemeClr val="tx1"/>
                          </a:solidFill>
                          <a:latin typeface="Cambria Math" panose="02040503050406030204" pitchFamily="18" charset="0"/>
                          <a:ea typeface="Cambria Math" panose="02040503050406030204" pitchFamily="18" charset="0"/>
                        </a:rPr>
                        <m:t>∙</m:t>
                      </m:r>
                      <m:r>
                        <a:rPr lang="it-IT" altLang="it-IT" sz="2000" b="1" i="0" smtClean="0">
                          <a:solidFill>
                            <a:schemeClr val="tx1"/>
                          </a:solidFill>
                          <a:latin typeface="Cambria Math" panose="02040503050406030204" pitchFamily="18" charset="0"/>
                          <a:ea typeface="Cambria Math" panose="02040503050406030204" pitchFamily="18" charset="0"/>
                        </a:rPr>
                        <m:t>𝐱</m:t>
                      </m:r>
                      <m:d>
                        <m:dPr>
                          <m:ctrlPr>
                            <a:rPr lang="it-IT" altLang="it-IT" sz="2000" b="0" i="1" smtClean="0">
                              <a:solidFill>
                                <a:schemeClr val="tx1"/>
                              </a:solidFill>
                              <a:latin typeface="Cambria Math" panose="02040503050406030204" pitchFamily="18" charset="0"/>
                              <a:ea typeface="Cambria Math" panose="02040503050406030204" pitchFamily="18" charset="0"/>
                            </a:rPr>
                          </m:ctrlPr>
                        </m:dPr>
                        <m:e>
                          <m:r>
                            <a:rPr lang="it-IT" altLang="it-IT" sz="2000" b="0" i="1" smtClean="0">
                              <a:solidFill>
                                <a:schemeClr val="tx1"/>
                              </a:solidFill>
                              <a:latin typeface="Cambria Math" panose="02040503050406030204" pitchFamily="18" charset="0"/>
                              <a:ea typeface="Cambria Math" panose="02040503050406030204" pitchFamily="18" charset="0"/>
                            </a:rPr>
                            <m:t>𝑡</m:t>
                          </m:r>
                        </m:e>
                      </m:d>
                    </m:oMath>
                  </m:oMathPara>
                </a14:m>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lang="en-US" altLang="it-IT" sz="2000" i="1">
                              <a:solidFill>
                                <a:schemeClr val="tx1"/>
                              </a:solidFill>
                              <a:latin typeface="Cambria Math" panose="02040503050406030204" pitchFamily="18" charset="0"/>
                            </a:rPr>
                          </m:ctrlPr>
                        </m:accPr>
                        <m:e>
                          <m:r>
                            <a:rPr lang="it-IT" altLang="it-IT" sz="2000">
                              <a:solidFill>
                                <a:schemeClr val="tx1"/>
                              </a:solidFill>
                              <a:latin typeface="Cambria Math" panose="02040503050406030204" pitchFamily="18" charset="0"/>
                            </a:rPr>
                            <m:t>𝐱</m:t>
                          </m:r>
                        </m:e>
                      </m:acc>
                      <m:d>
                        <m:dPr>
                          <m:ctrlPr>
                            <a:rPr lang="it-IT" altLang="it-IT" sz="2000" b="0" i="1">
                              <a:solidFill>
                                <a:schemeClr val="tx1"/>
                              </a:solidFill>
                              <a:latin typeface="Cambria Math" panose="02040503050406030204" pitchFamily="18" charset="0"/>
                            </a:rPr>
                          </m:ctrlPr>
                        </m:dPr>
                        <m:e>
                          <m:r>
                            <a:rPr lang="it-IT" altLang="it-IT" sz="2000" b="0" i="1">
                              <a:solidFill>
                                <a:schemeClr val="tx1"/>
                              </a:solidFill>
                              <a:latin typeface="Cambria Math" panose="02040503050406030204" pitchFamily="18" charset="0"/>
                            </a:rPr>
                            <m:t>𝑡</m:t>
                          </m:r>
                        </m:e>
                      </m:d>
                      <m:r>
                        <a:rPr lang="it-IT" altLang="it-IT" sz="2000" b="0" i="1" smtClean="0">
                          <a:solidFill>
                            <a:schemeClr val="tx1"/>
                          </a:solidFill>
                          <a:latin typeface="Cambria Math" panose="02040503050406030204" pitchFamily="18" charset="0"/>
                        </a:rPr>
                        <m:t>−</m:t>
                      </m:r>
                      <m:r>
                        <a:rPr lang="it-IT" altLang="it-IT" sz="2000">
                          <a:solidFill>
                            <a:schemeClr val="tx1"/>
                          </a:solidFill>
                          <a:latin typeface="Cambria Math" panose="02040503050406030204" pitchFamily="18" charset="0"/>
                        </a:rPr>
                        <m:t>𝐀</m:t>
                      </m:r>
                      <m:d>
                        <m:dPr>
                          <m:ctrlPr>
                            <a:rPr lang="it-IT" altLang="it-IT" sz="2000" b="0" i="1">
                              <a:solidFill>
                                <a:schemeClr val="tx1"/>
                              </a:solidFill>
                              <a:latin typeface="Cambria Math" panose="02040503050406030204" pitchFamily="18" charset="0"/>
                            </a:rPr>
                          </m:ctrlPr>
                        </m:dPr>
                        <m:e>
                          <m:r>
                            <a:rPr lang="it-IT" altLang="it-IT" sz="2000" b="0" i="1">
                              <a:solidFill>
                                <a:schemeClr val="tx1"/>
                              </a:solidFill>
                              <a:latin typeface="Cambria Math" panose="02040503050406030204" pitchFamily="18" charset="0"/>
                            </a:rPr>
                            <m:t>𝑡</m:t>
                          </m:r>
                        </m:e>
                      </m:d>
                      <m:r>
                        <a:rPr lang="it-IT" altLang="it-IT" sz="2000" b="0" i="1">
                          <a:solidFill>
                            <a:schemeClr val="tx1"/>
                          </a:solidFill>
                          <a:latin typeface="Cambria Math" panose="02040503050406030204" pitchFamily="18" charset="0"/>
                          <a:ea typeface="Cambria Math" panose="02040503050406030204" pitchFamily="18" charset="0"/>
                        </a:rPr>
                        <m:t>∙</m:t>
                      </m:r>
                      <m:r>
                        <a:rPr lang="it-IT" altLang="it-IT" sz="2000">
                          <a:solidFill>
                            <a:schemeClr val="tx1"/>
                          </a:solidFill>
                          <a:latin typeface="Cambria Math" panose="02040503050406030204" pitchFamily="18" charset="0"/>
                          <a:ea typeface="Cambria Math" panose="02040503050406030204" pitchFamily="18" charset="0"/>
                        </a:rPr>
                        <m:t>𝐱</m:t>
                      </m:r>
                      <m:d>
                        <m:dPr>
                          <m:ctrlPr>
                            <a:rPr lang="it-IT" altLang="it-IT" sz="2000" b="0" i="1">
                              <a:solidFill>
                                <a:schemeClr val="tx1"/>
                              </a:solidFill>
                              <a:latin typeface="Cambria Math" panose="02040503050406030204" pitchFamily="18" charset="0"/>
                              <a:ea typeface="Cambria Math" panose="02040503050406030204" pitchFamily="18" charset="0"/>
                            </a:rPr>
                          </m:ctrlPr>
                        </m:dPr>
                        <m:e>
                          <m:r>
                            <a:rPr lang="it-IT" altLang="it-IT" sz="2000" b="0" i="1">
                              <a:solidFill>
                                <a:schemeClr val="tx1"/>
                              </a:solidFill>
                              <a:latin typeface="Cambria Math" panose="02040503050406030204" pitchFamily="18" charset="0"/>
                              <a:ea typeface="Cambria Math" panose="02040503050406030204" pitchFamily="18" charset="0"/>
                            </a:rPr>
                            <m:t>𝑡</m:t>
                          </m:r>
                        </m:e>
                      </m:d>
                      <m:r>
                        <a:rPr lang="it-IT" altLang="it-IT" sz="2000" b="0" i="1" smtClean="0">
                          <a:solidFill>
                            <a:schemeClr val="tx1"/>
                          </a:solidFill>
                          <a:latin typeface="Cambria Math" panose="02040503050406030204" pitchFamily="18" charset="0"/>
                          <a:ea typeface="Cambria Math" panose="02040503050406030204" pitchFamily="18" charset="0"/>
                        </a:rPr>
                        <m:t>=0</m:t>
                      </m:r>
                    </m:oMath>
                  </m:oMathPara>
                </a14:m>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r>
                  <a:rPr lang="it-IT" altLang="it-IT" sz="2000" b="0" dirty="0" err="1">
                    <a:solidFill>
                      <a:schemeClr val="tx1"/>
                    </a:solidFill>
                    <a:ea typeface="Cambria Math" panose="02040503050406030204" pitchFamily="18" charset="0"/>
                  </a:rPr>
                  <a:t>If</a:t>
                </a:r>
                <a:r>
                  <a:rPr lang="it-IT" altLang="it-IT" sz="2000" b="0" dirty="0">
                    <a:solidFill>
                      <a:schemeClr val="tx1"/>
                    </a:solidFill>
                    <a:ea typeface="Cambria Math" panose="02040503050406030204" pitchFamily="18" charset="0"/>
                  </a:rPr>
                  <a:t> </a:t>
                </a:r>
                <a14:m>
                  <m:oMath xmlns:m="http://schemas.openxmlformats.org/officeDocument/2006/math">
                    <m:r>
                      <a:rPr lang="it-IT" altLang="it-IT" sz="2000" b="1" i="0" smtClean="0">
                        <a:solidFill>
                          <a:schemeClr val="tx1"/>
                        </a:solidFill>
                        <a:latin typeface="Cambria Math" panose="02040503050406030204" pitchFamily="18" charset="0"/>
                      </a:rPr>
                      <m:t>𝐀</m:t>
                    </m:r>
                    <m:d>
                      <m:dPr>
                        <m:ctrlPr>
                          <a:rPr lang="it-IT" altLang="it-IT" sz="2000" b="0" i="1">
                            <a:solidFill>
                              <a:schemeClr val="tx1"/>
                            </a:solidFill>
                            <a:latin typeface="Cambria Math" panose="02040503050406030204" pitchFamily="18" charset="0"/>
                          </a:rPr>
                        </m:ctrlPr>
                      </m:dPr>
                      <m:e>
                        <m:r>
                          <a:rPr lang="it-IT" altLang="it-IT" sz="2000" b="0" i="1">
                            <a:solidFill>
                              <a:schemeClr val="tx1"/>
                            </a:solidFill>
                            <a:latin typeface="Cambria Math" panose="02040503050406030204" pitchFamily="18" charset="0"/>
                          </a:rPr>
                          <m:t>𝑡</m:t>
                        </m:r>
                      </m:e>
                    </m:d>
                    <m:r>
                      <a:rPr lang="it-IT" altLang="it-IT" sz="2000" b="0" i="1" smtClean="0">
                        <a:solidFill>
                          <a:schemeClr val="tx1"/>
                        </a:solidFill>
                        <a:latin typeface="Cambria Math" panose="02040503050406030204" pitchFamily="18" charset="0"/>
                      </a:rPr>
                      <m:t>=</m:t>
                    </m:r>
                    <m:r>
                      <a:rPr lang="it-IT" altLang="it-IT" sz="2000">
                        <a:solidFill>
                          <a:schemeClr val="tx1"/>
                        </a:solidFill>
                        <a:latin typeface="Cambria Math" panose="02040503050406030204" pitchFamily="18" charset="0"/>
                      </a:rPr>
                      <m:t>𝐀</m:t>
                    </m:r>
                  </m:oMath>
                </a14:m>
                <a:r>
                  <a:rPr lang="it-IT" altLang="it-IT" sz="2000" b="0" dirty="0">
                    <a:solidFill>
                      <a:schemeClr val="tx1"/>
                    </a:solidFill>
                    <a:ea typeface="Cambria Math" panose="02040503050406030204" pitchFamily="18" charset="0"/>
                  </a:rPr>
                  <a:t> (LTI system) and </a:t>
                </a:r>
                <a14:m>
                  <m:oMath xmlns:m="http://schemas.openxmlformats.org/officeDocument/2006/math">
                    <m:r>
                      <a:rPr lang="it-IT" altLang="it-IT" sz="2000">
                        <a:solidFill>
                          <a:schemeClr val="tx1"/>
                        </a:solidFill>
                        <a:latin typeface="Cambria Math" panose="02040503050406030204" pitchFamily="18" charset="0"/>
                      </a:rPr>
                      <m:t>𝐀</m:t>
                    </m:r>
                    <m:r>
                      <a:rPr lang="it-IT" altLang="it-IT" sz="2000" i="1">
                        <a:solidFill>
                          <a:schemeClr val="tx1"/>
                        </a:solidFill>
                        <a:latin typeface="Cambria Math" panose="02040503050406030204" pitchFamily="18" charset="0"/>
                      </a:rPr>
                      <m:t> </m:t>
                    </m:r>
                  </m:oMath>
                </a14:m>
                <a:r>
                  <a:rPr lang="en-US" altLang="it-IT" sz="2000" b="0" dirty="0">
                    <a:solidFill>
                      <a:schemeClr val="tx1"/>
                    </a:solidFill>
                    <a:ea typeface="Cambria Math" panose="02040503050406030204" pitchFamily="18" charset="0"/>
                  </a:rPr>
                  <a:t>has </a:t>
                </a:r>
                <a14:m>
                  <m:oMath xmlns:m="http://schemas.openxmlformats.org/officeDocument/2006/math">
                    <m:r>
                      <a:rPr lang="en-US" altLang="it-IT" sz="2000" b="0" i="1" dirty="0" smtClean="0">
                        <a:solidFill>
                          <a:schemeClr val="tx1"/>
                        </a:solidFill>
                        <a:latin typeface="Cambria Math" panose="02040503050406030204" pitchFamily="18" charset="0"/>
                        <a:ea typeface="Cambria Math" panose="02040503050406030204" pitchFamily="18" charset="0"/>
                      </a:rPr>
                      <m:t>𝑛</m:t>
                    </m:r>
                  </m:oMath>
                </a14:m>
                <a:r>
                  <a:rPr lang="en-US" altLang="it-IT" sz="2000" b="0" dirty="0">
                    <a:solidFill>
                      <a:schemeClr val="tx1"/>
                    </a:solidFill>
                    <a:ea typeface="Cambria Math" panose="02040503050406030204" pitchFamily="18" charset="0"/>
                  </a:rPr>
                  <a:t> linearly independent eigenvectors, the system has the following general solution:</a:t>
                </a:r>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r>
                        <a:rPr lang="it-IT" altLang="it-IT" sz="2000" b="1" i="0" smtClean="0">
                          <a:solidFill>
                            <a:schemeClr val="tx1"/>
                          </a:solidFill>
                          <a:latin typeface="Cambria Math" panose="02040503050406030204" pitchFamily="18" charset="0"/>
                          <a:ea typeface="Cambria Math" panose="02040503050406030204" pitchFamily="18" charset="0"/>
                        </a:rPr>
                        <m:t>𝐱</m:t>
                      </m:r>
                      <m:d>
                        <m:dPr>
                          <m:ctrlPr>
                            <a:rPr lang="it-IT" altLang="it-IT" sz="2000" b="0" i="1" smtClean="0">
                              <a:solidFill>
                                <a:schemeClr val="tx1"/>
                              </a:solidFill>
                              <a:latin typeface="Cambria Math" panose="02040503050406030204" pitchFamily="18" charset="0"/>
                              <a:ea typeface="Cambria Math" panose="02040503050406030204" pitchFamily="18" charset="0"/>
                            </a:rPr>
                          </m:ctrlPr>
                        </m:dPr>
                        <m:e>
                          <m:r>
                            <a:rPr lang="it-IT" altLang="it-IT" sz="2000" b="0" i="1" smtClean="0">
                              <a:solidFill>
                                <a:schemeClr val="tx1"/>
                              </a:solidFill>
                              <a:latin typeface="Cambria Math" panose="02040503050406030204" pitchFamily="18" charset="0"/>
                              <a:ea typeface="Cambria Math" panose="02040503050406030204" pitchFamily="18" charset="0"/>
                            </a:rPr>
                            <m:t>𝑡</m:t>
                          </m:r>
                        </m:e>
                      </m:d>
                      <m:r>
                        <a:rPr lang="it-IT" altLang="it-IT" sz="2000" b="0" i="1" smtClean="0">
                          <a:solidFill>
                            <a:schemeClr val="tx1"/>
                          </a:solidFill>
                          <a:latin typeface="Cambria Math" panose="02040503050406030204" pitchFamily="18" charset="0"/>
                          <a:ea typeface="Cambria Math" panose="02040503050406030204" pitchFamily="18" charset="0"/>
                        </a:rPr>
                        <m:t>=</m:t>
                      </m:r>
                      <m:sSub>
                        <m:sSubPr>
                          <m:ctrlPr>
                            <a:rPr lang="it-IT" altLang="it-IT" sz="2000" b="0" i="1" smtClean="0">
                              <a:solidFill>
                                <a:schemeClr val="tx1"/>
                              </a:solidFill>
                              <a:latin typeface="Cambria Math" panose="02040503050406030204" pitchFamily="18" charset="0"/>
                              <a:ea typeface="Cambria Math" panose="02040503050406030204" pitchFamily="18" charset="0"/>
                            </a:rPr>
                          </m:ctrlPr>
                        </m:sSubPr>
                        <m:e>
                          <m:r>
                            <a:rPr lang="it-IT" altLang="it-IT" sz="2000" b="0" i="1" smtClean="0">
                              <a:solidFill>
                                <a:schemeClr val="tx1"/>
                              </a:solidFill>
                              <a:latin typeface="Cambria Math" panose="02040503050406030204" pitchFamily="18" charset="0"/>
                              <a:ea typeface="Cambria Math" panose="02040503050406030204" pitchFamily="18" charset="0"/>
                            </a:rPr>
                            <m:t>𝑐</m:t>
                          </m:r>
                        </m:e>
                        <m:sub>
                          <m:r>
                            <a:rPr lang="it-IT" altLang="it-IT" sz="2000" b="0" i="1" smtClean="0">
                              <a:solidFill>
                                <a:schemeClr val="tx1"/>
                              </a:solidFill>
                              <a:latin typeface="Cambria Math" panose="02040503050406030204" pitchFamily="18" charset="0"/>
                              <a:ea typeface="Cambria Math" panose="02040503050406030204" pitchFamily="18" charset="0"/>
                            </a:rPr>
                            <m:t>1</m:t>
                          </m:r>
                        </m:sub>
                      </m:sSub>
                      <m:r>
                        <a:rPr lang="it-IT" altLang="it-IT" sz="2000" b="0" i="1" smtClean="0">
                          <a:solidFill>
                            <a:schemeClr val="tx1"/>
                          </a:solidFill>
                          <a:latin typeface="Cambria Math" panose="02040503050406030204" pitchFamily="18" charset="0"/>
                          <a:ea typeface="Cambria Math" panose="02040503050406030204" pitchFamily="18" charset="0"/>
                        </a:rPr>
                        <m:t>∙</m:t>
                      </m:r>
                      <m:sSup>
                        <m:sSupPr>
                          <m:ctrlPr>
                            <a:rPr lang="it-IT" altLang="it-IT" sz="2000" b="0" i="1" smtClean="0">
                              <a:solidFill>
                                <a:schemeClr val="tx1"/>
                              </a:solidFill>
                              <a:latin typeface="Cambria Math" panose="02040503050406030204" pitchFamily="18" charset="0"/>
                              <a:ea typeface="Cambria Math" panose="02040503050406030204" pitchFamily="18" charset="0"/>
                            </a:rPr>
                          </m:ctrlPr>
                        </m:sSupPr>
                        <m:e>
                          <m:r>
                            <a:rPr lang="it-IT" altLang="it-IT" sz="2000" b="0" i="1" smtClean="0">
                              <a:solidFill>
                                <a:schemeClr val="tx1"/>
                              </a:solidFill>
                              <a:latin typeface="Cambria Math" panose="02040503050406030204" pitchFamily="18" charset="0"/>
                              <a:ea typeface="Cambria Math" panose="02040503050406030204" pitchFamily="18" charset="0"/>
                            </a:rPr>
                            <m:t>𝑒</m:t>
                          </m:r>
                        </m:e>
                        <m:sup>
                          <m:sSub>
                            <m:sSubPr>
                              <m:ctrlPr>
                                <a:rPr lang="it-IT" altLang="it-IT" sz="2000" b="0" i="1" smtClean="0">
                                  <a:solidFill>
                                    <a:schemeClr val="tx1"/>
                                  </a:solidFill>
                                  <a:latin typeface="Cambria Math" panose="02040503050406030204" pitchFamily="18" charset="0"/>
                                  <a:ea typeface="Cambria Math" panose="02040503050406030204" pitchFamily="18" charset="0"/>
                                </a:rPr>
                              </m:ctrlPr>
                            </m:sSubPr>
                            <m:e>
                              <m:r>
                                <a:rPr lang="it-IT" altLang="it-IT" sz="2000" b="0" i="1" smtClean="0">
                                  <a:solidFill>
                                    <a:schemeClr val="tx1"/>
                                  </a:solidFill>
                                  <a:latin typeface="Cambria Math" panose="02040503050406030204" pitchFamily="18" charset="0"/>
                                  <a:ea typeface="Cambria Math" panose="02040503050406030204" pitchFamily="18" charset="0"/>
                                </a:rPr>
                                <m:t>𝜆</m:t>
                              </m:r>
                            </m:e>
                            <m:sub>
                              <m:r>
                                <a:rPr lang="it-IT" altLang="it-IT" sz="2000" b="0" i="1" smtClean="0">
                                  <a:solidFill>
                                    <a:schemeClr val="tx1"/>
                                  </a:solidFill>
                                  <a:latin typeface="Cambria Math" panose="02040503050406030204" pitchFamily="18" charset="0"/>
                                  <a:ea typeface="Cambria Math" panose="02040503050406030204" pitchFamily="18" charset="0"/>
                                </a:rPr>
                                <m:t>1</m:t>
                              </m:r>
                            </m:sub>
                          </m:sSub>
                          <m:r>
                            <a:rPr lang="it-IT" altLang="it-IT" sz="2000" b="0" i="1" smtClean="0">
                              <a:solidFill>
                                <a:schemeClr val="tx1"/>
                              </a:solidFill>
                              <a:latin typeface="Cambria Math" panose="02040503050406030204" pitchFamily="18" charset="0"/>
                              <a:ea typeface="Cambria Math" panose="02040503050406030204" pitchFamily="18" charset="0"/>
                            </a:rPr>
                            <m:t>𝑡</m:t>
                          </m:r>
                        </m:sup>
                      </m:sSup>
                      <m:r>
                        <a:rPr lang="it-IT" altLang="it-IT" sz="2000" b="0" i="1" smtClean="0">
                          <a:solidFill>
                            <a:schemeClr val="tx1"/>
                          </a:solidFill>
                          <a:latin typeface="Cambria Math" panose="02040503050406030204" pitchFamily="18" charset="0"/>
                          <a:ea typeface="Cambria Math" panose="02040503050406030204" pitchFamily="18" charset="0"/>
                        </a:rPr>
                        <m:t>∙</m:t>
                      </m:r>
                      <m:sSub>
                        <m:sSubPr>
                          <m:ctrlPr>
                            <a:rPr lang="it-IT" altLang="it-IT" sz="2000" i="1" smtClean="0">
                              <a:solidFill>
                                <a:schemeClr val="tx1"/>
                              </a:solidFill>
                              <a:latin typeface="Cambria Math" panose="02040503050406030204" pitchFamily="18" charset="0"/>
                              <a:ea typeface="Cambria Math" panose="02040503050406030204" pitchFamily="18" charset="0"/>
                            </a:rPr>
                          </m:ctrlPr>
                        </m:sSubPr>
                        <m:e>
                          <m:r>
                            <a:rPr lang="it-IT" altLang="it-IT" sz="2000" b="1" i="1" smtClean="0">
                              <a:solidFill>
                                <a:schemeClr val="tx1"/>
                              </a:solidFill>
                              <a:latin typeface="Cambria Math" panose="02040503050406030204" pitchFamily="18" charset="0"/>
                              <a:ea typeface="Cambria Math" panose="02040503050406030204" pitchFamily="18" charset="0"/>
                            </a:rPr>
                            <m:t>𝒖</m:t>
                          </m:r>
                        </m:e>
                        <m:sub>
                          <m:r>
                            <a:rPr lang="it-IT" altLang="it-IT" sz="2000" b="1" i="1" smtClean="0">
                              <a:solidFill>
                                <a:schemeClr val="tx1"/>
                              </a:solidFill>
                              <a:latin typeface="Cambria Math" panose="02040503050406030204" pitchFamily="18" charset="0"/>
                              <a:ea typeface="Cambria Math" panose="02040503050406030204" pitchFamily="18" charset="0"/>
                            </a:rPr>
                            <m:t>𝟏</m:t>
                          </m:r>
                        </m:sub>
                      </m:sSub>
                      <m:r>
                        <a:rPr lang="it-IT" altLang="it-IT" sz="2000" b="1" i="1" smtClean="0">
                          <a:solidFill>
                            <a:schemeClr val="tx1"/>
                          </a:solidFill>
                          <a:latin typeface="Cambria Math" panose="02040503050406030204" pitchFamily="18" charset="0"/>
                          <a:ea typeface="Cambria Math" panose="02040503050406030204" pitchFamily="18" charset="0"/>
                        </a:rPr>
                        <m:t>+</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𝑐</m:t>
                          </m:r>
                        </m:e>
                        <m:sub>
                          <m:r>
                            <a:rPr lang="it-IT" altLang="it-IT" sz="2000" b="0" i="1" smtClean="0">
                              <a:solidFill>
                                <a:schemeClr val="tx1"/>
                              </a:solidFill>
                              <a:latin typeface="Cambria Math" panose="02040503050406030204" pitchFamily="18" charset="0"/>
                              <a:ea typeface="Cambria Math" panose="02040503050406030204" pitchFamily="18" charset="0"/>
                            </a:rPr>
                            <m:t>2</m:t>
                          </m:r>
                        </m:sub>
                      </m:sSub>
                      <m:r>
                        <a:rPr lang="it-IT" altLang="it-IT" sz="2000" b="0" i="1">
                          <a:solidFill>
                            <a:schemeClr val="tx1"/>
                          </a:solidFill>
                          <a:latin typeface="Cambria Math" panose="02040503050406030204" pitchFamily="18" charset="0"/>
                          <a:ea typeface="Cambria Math" panose="02040503050406030204" pitchFamily="18" charset="0"/>
                        </a:rPr>
                        <m:t>∙</m:t>
                      </m:r>
                      <m:sSup>
                        <m:sSupPr>
                          <m:ctrlPr>
                            <a:rPr lang="it-IT" altLang="it-IT" sz="2000" b="0" i="1">
                              <a:solidFill>
                                <a:schemeClr val="tx1"/>
                              </a:solidFill>
                              <a:latin typeface="Cambria Math" panose="02040503050406030204" pitchFamily="18" charset="0"/>
                              <a:ea typeface="Cambria Math" panose="02040503050406030204" pitchFamily="18" charset="0"/>
                            </a:rPr>
                          </m:ctrlPr>
                        </m:sSupPr>
                        <m:e>
                          <m:r>
                            <a:rPr lang="it-IT" altLang="it-IT" sz="2000" b="0" i="1">
                              <a:solidFill>
                                <a:schemeClr val="tx1"/>
                              </a:solidFill>
                              <a:latin typeface="Cambria Math" panose="02040503050406030204" pitchFamily="18" charset="0"/>
                              <a:ea typeface="Cambria Math" panose="02040503050406030204" pitchFamily="18" charset="0"/>
                            </a:rPr>
                            <m:t>𝑒</m:t>
                          </m:r>
                        </m:e>
                        <m:sup>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𝜆</m:t>
                              </m:r>
                            </m:e>
                            <m:sub>
                              <m:r>
                                <a:rPr lang="it-IT" altLang="it-IT" sz="2000" b="0" i="1" smtClean="0">
                                  <a:solidFill>
                                    <a:schemeClr val="tx1"/>
                                  </a:solidFill>
                                  <a:latin typeface="Cambria Math" panose="02040503050406030204" pitchFamily="18" charset="0"/>
                                  <a:ea typeface="Cambria Math" panose="02040503050406030204" pitchFamily="18" charset="0"/>
                                </a:rPr>
                                <m:t>2</m:t>
                              </m:r>
                            </m:sub>
                          </m:sSub>
                          <m:r>
                            <a:rPr lang="it-IT" altLang="it-IT" sz="2000" b="0" i="1">
                              <a:solidFill>
                                <a:schemeClr val="tx1"/>
                              </a:solidFill>
                              <a:latin typeface="Cambria Math" panose="02040503050406030204" pitchFamily="18" charset="0"/>
                              <a:ea typeface="Cambria Math" panose="02040503050406030204" pitchFamily="18" charset="0"/>
                            </a:rPr>
                            <m:t>𝑡</m:t>
                          </m:r>
                        </m:sup>
                      </m:sSup>
                      <m:r>
                        <a:rPr lang="it-IT" altLang="it-IT" sz="2000" b="0" i="1">
                          <a:solidFill>
                            <a:schemeClr val="tx1"/>
                          </a:solidFill>
                          <a:latin typeface="Cambria Math" panose="02040503050406030204" pitchFamily="18" charset="0"/>
                          <a:ea typeface="Cambria Math" panose="02040503050406030204" pitchFamily="18" charset="0"/>
                        </a:rPr>
                        <m:t>∙</m:t>
                      </m:r>
                      <m:sSub>
                        <m:sSubPr>
                          <m:ctrlPr>
                            <a:rPr lang="it-IT" altLang="it-IT" sz="2000" i="1">
                              <a:solidFill>
                                <a:schemeClr val="tx1"/>
                              </a:solidFill>
                              <a:latin typeface="Cambria Math" panose="02040503050406030204" pitchFamily="18" charset="0"/>
                              <a:ea typeface="Cambria Math" panose="02040503050406030204" pitchFamily="18" charset="0"/>
                            </a:rPr>
                          </m:ctrlPr>
                        </m:sSubPr>
                        <m:e>
                          <m:r>
                            <a:rPr lang="it-IT" altLang="it-IT" sz="2000" i="1">
                              <a:solidFill>
                                <a:schemeClr val="tx1"/>
                              </a:solidFill>
                              <a:latin typeface="Cambria Math" panose="02040503050406030204" pitchFamily="18" charset="0"/>
                              <a:ea typeface="Cambria Math" panose="02040503050406030204" pitchFamily="18" charset="0"/>
                            </a:rPr>
                            <m:t>𝒖</m:t>
                          </m:r>
                        </m:e>
                        <m:sub>
                          <m:r>
                            <a:rPr lang="it-IT" altLang="it-IT" sz="2000" b="1" i="1" smtClean="0">
                              <a:solidFill>
                                <a:schemeClr val="tx1"/>
                              </a:solidFill>
                              <a:latin typeface="Cambria Math" panose="02040503050406030204" pitchFamily="18" charset="0"/>
                              <a:ea typeface="Cambria Math" panose="02040503050406030204" pitchFamily="18" charset="0"/>
                            </a:rPr>
                            <m:t>𝟐</m:t>
                          </m:r>
                        </m:sub>
                      </m:sSub>
                      <m:r>
                        <a:rPr lang="it-IT" altLang="it-IT" sz="2000" b="1" i="1" smtClean="0">
                          <a:solidFill>
                            <a:schemeClr val="tx1"/>
                          </a:solidFill>
                          <a:latin typeface="Cambria Math" panose="02040503050406030204" pitchFamily="18" charset="0"/>
                          <a:ea typeface="Cambria Math" panose="02040503050406030204" pitchFamily="18" charset="0"/>
                        </a:rPr>
                        <m:t>+…+</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𝑐</m:t>
                          </m:r>
                        </m:e>
                        <m:sub>
                          <m:r>
                            <a:rPr lang="it-IT" altLang="it-IT" sz="2000" b="0" i="1" smtClean="0">
                              <a:solidFill>
                                <a:schemeClr val="tx1"/>
                              </a:solidFill>
                              <a:latin typeface="Cambria Math" panose="02040503050406030204" pitchFamily="18" charset="0"/>
                              <a:ea typeface="Cambria Math" panose="02040503050406030204" pitchFamily="18" charset="0"/>
                            </a:rPr>
                            <m:t>𝑛</m:t>
                          </m:r>
                        </m:sub>
                      </m:sSub>
                      <m:r>
                        <a:rPr lang="it-IT" altLang="it-IT" sz="2000" b="0" i="1">
                          <a:solidFill>
                            <a:schemeClr val="tx1"/>
                          </a:solidFill>
                          <a:latin typeface="Cambria Math" panose="02040503050406030204" pitchFamily="18" charset="0"/>
                          <a:ea typeface="Cambria Math" panose="02040503050406030204" pitchFamily="18" charset="0"/>
                        </a:rPr>
                        <m:t>∙</m:t>
                      </m:r>
                      <m:sSup>
                        <m:sSupPr>
                          <m:ctrlPr>
                            <a:rPr lang="it-IT" altLang="it-IT" sz="2000" b="0" i="1">
                              <a:solidFill>
                                <a:schemeClr val="tx1"/>
                              </a:solidFill>
                              <a:latin typeface="Cambria Math" panose="02040503050406030204" pitchFamily="18" charset="0"/>
                              <a:ea typeface="Cambria Math" panose="02040503050406030204" pitchFamily="18" charset="0"/>
                            </a:rPr>
                          </m:ctrlPr>
                        </m:sSupPr>
                        <m:e>
                          <m:r>
                            <a:rPr lang="it-IT" altLang="it-IT" sz="2000" b="0" i="1">
                              <a:solidFill>
                                <a:schemeClr val="tx1"/>
                              </a:solidFill>
                              <a:latin typeface="Cambria Math" panose="02040503050406030204" pitchFamily="18" charset="0"/>
                              <a:ea typeface="Cambria Math" panose="02040503050406030204" pitchFamily="18" charset="0"/>
                            </a:rPr>
                            <m:t>𝑒</m:t>
                          </m:r>
                        </m:e>
                        <m:sup>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𝜆</m:t>
                              </m:r>
                            </m:e>
                            <m:sub>
                              <m:r>
                                <a:rPr lang="it-IT" altLang="it-IT" sz="2000" b="0" i="1" smtClean="0">
                                  <a:solidFill>
                                    <a:schemeClr val="tx1"/>
                                  </a:solidFill>
                                  <a:latin typeface="Cambria Math" panose="02040503050406030204" pitchFamily="18" charset="0"/>
                                  <a:ea typeface="Cambria Math" panose="02040503050406030204" pitchFamily="18" charset="0"/>
                                </a:rPr>
                                <m:t>𝑛</m:t>
                              </m:r>
                            </m:sub>
                          </m:sSub>
                          <m:r>
                            <a:rPr lang="it-IT" altLang="it-IT" sz="2000" b="0" i="1">
                              <a:solidFill>
                                <a:schemeClr val="tx1"/>
                              </a:solidFill>
                              <a:latin typeface="Cambria Math" panose="02040503050406030204" pitchFamily="18" charset="0"/>
                              <a:ea typeface="Cambria Math" panose="02040503050406030204" pitchFamily="18" charset="0"/>
                            </a:rPr>
                            <m:t>𝑡</m:t>
                          </m:r>
                        </m:sup>
                      </m:sSup>
                      <m:r>
                        <a:rPr lang="it-IT" altLang="it-IT" sz="2000" b="0" i="1">
                          <a:solidFill>
                            <a:schemeClr val="tx1"/>
                          </a:solidFill>
                          <a:latin typeface="Cambria Math" panose="02040503050406030204" pitchFamily="18" charset="0"/>
                          <a:ea typeface="Cambria Math" panose="02040503050406030204" pitchFamily="18" charset="0"/>
                        </a:rPr>
                        <m:t>∙</m:t>
                      </m:r>
                      <m:sSub>
                        <m:sSubPr>
                          <m:ctrlPr>
                            <a:rPr lang="it-IT" altLang="it-IT" sz="2000" i="1">
                              <a:solidFill>
                                <a:schemeClr val="tx1"/>
                              </a:solidFill>
                              <a:latin typeface="Cambria Math" panose="02040503050406030204" pitchFamily="18" charset="0"/>
                              <a:ea typeface="Cambria Math" panose="02040503050406030204" pitchFamily="18" charset="0"/>
                            </a:rPr>
                          </m:ctrlPr>
                        </m:sSubPr>
                        <m:e>
                          <m:r>
                            <a:rPr lang="it-IT" altLang="it-IT" sz="2000" i="1">
                              <a:solidFill>
                                <a:schemeClr val="tx1"/>
                              </a:solidFill>
                              <a:latin typeface="Cambria Math" panose="02040503050406030204" pitchFamily="18" charset="0"/>
                              <a:ea typeface="Cambria Math" panose="02040503050406030204" pitchFamily="18" charset="0"/>
                            </a:rPr>
                            <m:t>𝒖</m:t>
                          </m:r>
                        </m:e>
                        <m:sub>
                          <m:r>
                            <a:rPr lang="it-IT" altLang="it-IT" sz="2000" b="1" i="1" smtClean="0">
                              <a:solidFill>
                                <a:schemeClr val="tx1"/>
                              </a:solidFill>
                              <a:latin typeface="Cambria Math" panose="02040503050406030204" pitchFamily="18" charset="0"/>
                              <a:ea typeface="Cambria Math" panose="02040503050406030204" pitchFamily="18" charset="0"/>
                            </a:rPr>
                            <m:t>𝒏</m:t>
                          </m:r>
                        </m:sub>
                      </m:sSub>
                    </m:oMath>
                  </m:oMathPara>
                </a14:m>
                <a:endParaRPr lang="it-IT" altLang="it-IT" sz="2000" dirty="0">
                  <a:solidFill>
                    <a:schemeClr val="tx1"/>
                  </a:solidFill>
                  <a:ea typeface="Cambria Math" panose="02040503050406030204" pitchFamily="18" charset="0"/>
                </a:endParaRPr>
              </a:p>
              <a:p>
                <a:pPr>
                  <a:lnSpc>
                    <a:spcPct val="120000"/>
                  </a:lnSpc>
                  <a:spcBef>
                    <a:spcPct val="0"/>
                  </a:spcBef>
                  <a:spcAft>
                    <a:spcPts val="600"/>
                  </a:spcAft>
                  <a:buClrTx/>
                  <a:buNone/>
                </a:pPr>
                <a14:m>
                  <m:oMath xmlns:m="http://schemas.openxmlformats.org/officeDocument/2006/math">
                    <m:sSub>
                      <m:sSubPr>
                        <m:ctrlPr>
                          <a:rPr lang="it-IT" altLang="it-IT" sz="2000" b="0" i="1" smtClean="0">
                            <a:solidFill>
                              <a:schemeClr val="tx1"/>
                            </a:solidFill>
                            <a:latin typeface="Cambria Math" panose="02040503050406030204" pitchFamily="18" charset="0"/>
                            <a:ea typeface="Cambria Math" panose="02040503050406030204" pitchFamily="18" charset="0"/>
                          </a:rPr>
                        </m:ctrlPr>
                      </m:sSubPr>
                      <m:e>
                        <m:r>
                          <a:rPr lang="it-IT" altLang="it-IT" sz="2000" b="0" i="1" smtClean="0">
                            <a:solidFill>
                              <a:schemeClr val="tx1"/>
                            </a:solidFill>
                            <a:latin typeface="Cambria Math" panose="02040503050406030204" pitchFamily="18" charset="0"/>
                            <a:ea typeface="Cambria Math" panose="02040503050406030204" pitchFamily="18" charset="0"/>
                          </a:rPr>
                          <m:t>𝜆</m:t>
                        </m:r>
                      </m:e>
                      <m:sub>
                        <m:r>
                          <a:rPr lang="it-IT" altLang="it-IT" sz="2000" b="0" i="1" smtClean="0">
                            <a:solidFill>
                              <a:schemeClr val="tx1"/>
                            </a:solidFill>
                            <a:latin typeface="Cambria Math" panose="02040503050406030204" pitchFamily="18" charset="0"/>
                            <a:ea typeface="Cambria Math" panose="02040503050406030204" pitchFamily="18" charset="0"/>
                          </a:rPr>
                          <m:t>1</m:t>
                        </m:r>
                      </m:sub>
                    </m:sSub>
                    <m:r>
                      <a:rPr lang="it-IT" altLang="it-IT" sz="2000" b="1" i="0" smtClean="0">
                        <a:solidFill>
                          <a:schemeClr val="tx1"/>
                        </a:solidFill>
                        <a:latin typeface="Cambria Math" panose="02040503050406030204" pitchFamily="18" charset="0"/>
                        <a:ea typeface="Cambria Math" panose="02040503050406030204" pitchFamily="18" charset="0"/>
                      </a:rPr>
                      <m:t>,</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𝜆</m:t>
                        </m:r>
                      </m:e>
                      <m:sub>
                        <m:r>
                          <a:rPr lang="it-IT" altLang="it-IT" sz="2000" b="0" i="1">
                            <a:solidFill>
                              <a:schemeClr val="tx1"/>
                            </a:solidFill>
                            <a:latin typeface="Cambria Math" panose="02040503050406030204" pitchFamily="18" charset="0"/>
                            <a:ea typeface="Cambria Math" panose="02040503050406030204" pitchFamily="18" charset="0"/>
                          </a:rPr>
                          <m:t>2</m:t>
                        </m:r>
                      </m:sub>
                    </m:sSub>
                    <m:r>
                      <a:rPr lang="it-IT" altLang="it-IT" sz="2000" b="0" i="1" smtClean="0">
                        <a:solidFill>
                          <a:schemeClr val="tx1"/>
                        </a:solidFill>
                        <a:latin typeface="Cambria Math" panose="02040503050406030204" pitchFamily="18" charset="0"/>
                        <a:ea typeface="Cambria Math" panose="02040503050406030204" pitchFamily="18" charset="0"/>
                      </a:rPr>
                      <m:t>, …,</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𝜆</m:t>
                        </m:r>
                      </m:e>
                      <m:sub>
                        <m:r>
                          <a:rPr lang="it-IT" altLang="it-IT" sz="2000" b="0" i="1">
                            <a:solidFill>
                              <a:schemeClr val="tx1"/>
                            </a:solidFill>
                            <a:latin typeface="Cambria Math" panose="02040503050406030204" pitchFamily="18" charset="0"/>
                            <a:ea typeface="Cambria Math" panose="02040503050406030204" pitchFamily="18" charset="0"/>
                          </a:rPr>
                          <m:t>𝑛</m:t>
                        </m:r>
                      </m:sub>
                    </m:sSub>
                  </m:oMath>
                </a14:m>
                <a:r>
                  <a:rPr lang="it-IT" altLang="it-IT" sz="200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eigenvalues</a:t>
                </a:r>
                <a:r>
                  <a:rPr lang="it-IT" altLang="it-IT" sz="2000" b="0" dirty="0">
                    <a:solidFill>
                      <a:schemeClr val="tx1"/>
                    </a:solidFill>
                    <a:ea typeface="Cambria Math" panose="02040503050406030204" pitchFamily="18" charset="0"/>
                  </a:rPr>
                  <a:t> of </a:t>
                </a:r>
                <a14:m>
                  <m:oMath xmlns:m="http://schemas.openxmlformats.org/officeDocument/2006/math">
                    <m:r>
                      <a:rPr lang="it-IT" altLang="it-IT" sz="2000">
                        <a:solidFill>
                          <a:schemeClr val="tx1"/>
                        </a:solidFill>
                        <a:latin typeface="Cambria Math" panose="02040503050406030204" pitchFamily="18" charset="0"/>
                      </a:rPr>
                      <m:t>𝐀</m:t>
                    </m:r>
                  </m:oMath>
                </a14:m>
                <a:endParaRPr lang="it-IT" altLang="it-IT" sz="2000" dirty="0">
                  <a:solidFill>
                    <a:schemeClr val="tx1"/>
                  </a:solidFill>
                  <a:ea typeface="Cambria Math" panose="02040503050406030204" pitchFamily="18" charset="0"/>
                </a:endParaRPr>
              </a:p>
              <a:p>
                <a:pPr>
                  <a:lnSpc>
                    <a:spcPct val="120000"/>
                  </a:lnSpc>
                  <a:spcBef>
                    <a:spcPct val="0"/>
                  </a:spcBef>
                  <a:spcAft>
                    <a:spcPts val="600"/>
                  </a:spcAft>
                  <a:buClrTx/>
                  <a:buNone/>
                </a:pPr>
                <a14:m>
                  <m:oMath xmlns:m="http://schemas.openxmlformats.org/officeDocument/2006/math">
                    <m:sSub>
                      <m:sSubPr>
                        <m:ctrlPr>
                          <a:rPr lang="it-IT" altLang="it-IT" sz="2000" i="1" smtClean="0">
                            <a:solidFill>
                              <a:schemeClr val="tx1"/>
                            </a:solidFill>
                            <a:latin typeface="Cambria Math" panose="02040503050406030204" pitchFamily="18" charset="0"/>
                            <a:ea typeface="Cambria Math" panose="02040503050406030204" pitchFamily="18" charset="0"/>
                          </a:rPr>
                        </m:ctrlPr>
                      </m:sSubPr>
                      <m:e>
                        <m:r>
                          <a:rPr lang="it-IT" altLang="it-IT" sz="2000" b="1" i="1" smtClean="0">
                            <a:solidFill>
                              <a:schemeClr val="tx1"/>
                            </a:solidFill>
                            <a:latin typeface="Cambria Math" panose="02040503050406030204" pitchFamily="18" charset="0"/>
                            <a:ea typeface="Cambria Math" panose="02040503050406030204" pitchFamily="18" charset="0"/>
                          </a:rPr>
                          <m:t>𝒖</m:t>
                        </m:r>
                      </m:e>
                      <m:sub>
                        <m:r>
                          <a:rPr lang="it-IT" altLang="it-IT" sz="2000" b="1" i="1" smtClean="0">
                            <a:solidFill>
                              <a:schemeClr val="tx1"/>
                            </a:solidFill>
                            <a:latin typeface="Cambria Math" panose="02040503050406030204" pitchFamily="18" charset="0"/>
                            <a:ea typeface="Cambria Math" panose="02040503050406030204" pitchFamily="18" charset="0"/>
                          </a:rPr>
                          <m:t>𝟏</m:t>
                        </m:r>
                      </m:sub>
                    </m:sSub>
                    <m:r>
                      <a:rPr lang="it-IT" altLang="it-IT" sz="2000" b="1" i="1" smtClean="0">
                        <a:solidFill>
                          <a:schemeClr val="tx1"/>
                        </a:solidFill>
                        <a:latin typeface="Cambria Math" panose="02040503050406030204" pitchFamily="18" charset="0"/>
                        <a:ea typeface="Cambria Math" panose="02040503050406030204" pitchFamily="18" charset="0"/>
                      </a:rPr>
                      <m:t>,</m:t>
                    </m:r>
                    <m:sSub>
                      <m:sSubPr>
                        <m:ctrlPr>
                          <a:rPr lang="it-IT" altLang="it-IT" sz="2000" i="1">
                            <a:solidFill>
                              <a:schemeClr val="tx1"/>
                            </a:solidFill>
                            <a:latin typeface="Cambria Math" panose="02040503050406030204" pitchFamily="18" charset="0"/>
                            <a:ea typeface="Cambria Math" panose="02040503050406030204" pitchFamily="18" charset="0"/>
                          </a:rPr>
                        </m:ctrlPr>
                      </m:sSubPr>
                      <m:e>
                        <m:r>
                          <a:rPr lang="it-IT" altLang="it-IT" sz="2000" i="1">
                            <a:solidFill>
                              <a:schemeClr val="tx1"/>
                            </a:solidFill>
                            <a:latin typeface="Cambria Math" panose="02040503050406030204" pitchFamily="18" charset="0"/>
                            <a:ea typeface="Cambria Math" panose="02040503050406030204" pitchFamily="18" charset="0"/>
                          </a:rPr>
                          <m:t>𝒖</m:t>
                        </m:r>
                      </m:e>
                      <m:sub>
                        <m:r>
                          <a:rPr lang="it-IT" altLang="it-IT" sz="2000" i="1">
                            <a:solidFill>
                              <a:schemeClr val="tx1"/>
                            </a:solidFill>
                            <a:latin typeface="Cambria Math" panose="02040503050406030204" pitchFamily="18" charset="0"/>
                            <a:ea typeface="Cambria Math" panose="02040503050406030204" pitchFamily="18" charset="0"/>
                          </a:rPr>
                          <m:t>𝟐</m:t>
                        </m:r>
                      </m:sub>
                    </m:sSub>
                    <m:r>
                      <a:rPr lang="it-IT" altLang="it-IT" sz="2000" b="1" i="1" smtClean="0">
                        <a:solidFill>
                          <a:schemeClr val="tx1"/>
                        </a:solidFill>
                        <a:latin typeface="Cambria Math" panose="02040503050406030204" pitchFamily="18" charset="0"/>
                        <a:ea typeface="Cambria Math" panose="02040503050406030204" pitchFamily="18" charset="0"/>
                      </a:rPr>
                      <m:t>, …,</m:t>
                    </m:r>
                    <m:sSub>
                      <m:sSubPr>
                        <m:ctrlPr>
                          <a:rPr lang="it-IT" altLang="it-IT" sz="2000" i="1">
                            <a:solidFill>
                              <a:schemeClr val="tx1"/>
                            </a:solidFill>
                            <a:latin typeface="Cambria Math" panose="02040503050406030204" pitchFamily="18" charset="0"/>
                            <a:ea typeface="Cambria Math" panose="02040503050406030204" pitchFamily="18" charset="0"/>
                          </a:rPr>
                        </m:ctrlPr>
                      </m:sSubPr>
                      <m:e>
                        <m:r>
                          <a:rPr lang="it-IT" altLang="it-IT" sz="2000" i="1">
                            <a:solidFill>
                              <a:schemeClr val="tx1"/>
                            </a:solidFill>
                            <a:latin typeface="Cambria Math" panose="02040503050406030204" pitchFamily="18" charset="0"/>
                            <a:ea typeface="Cambria Math" panose="02040503050406030204" pitchFamily="18" charset="0"/>
                          </a:rPr>
                          <m:t>𝒖</m:t>
                        </m:r>
                      </m:e>
                      <m:sub>
                        <m:r>
                          <a:rPr lang="it-IT" altLang="it-IT" sz="2000" i="1">
                            <a:solidFill>
                              <a:schemeClr val="tx1"/>
                            </a:solidFill>
                            <a:latin typeface="Cambria Math" panose="02040503050406030204" pitchFamily="18" charset="0"/>
                            <a:ea typeface="Cambria Math" panose="02040503050406030204" pitchFamily="18" charset="0"/>
                          </a:rPr>
                          <m:t>𝒏</m:t>
                        </m:r>
                      </m:sub>
                    </m:sSub>
                  </m:oMath>
                </a14:m>
                <a:r>
                  <a:rPr lang="it-IT" altLang="it-IT" sz="2000" dirty="0">
                    <a:solidFill>
                      <a:schemeClr val="tx1"/>
                    </a:solidFill>
                    <a:ea typeface="Cambria Math" panose="02040503050406030204" pitchFamily="18" charset="0"/>
                  </a:rPr>
                  <a:t> </a:t>
                </a:r>
                <a:r>
                  <a:rPr lang="it-IT" altLang="it-IT" sz="2000" b="0" dirty="0">
                    <a:solidFill>
                      <a:schemeClr val="tx1"/>
                    </a:solidFill>
                    <a:ea typeface="Cambria Math" panose="02040503050406030204" pitchFamily="18" charset="0"/>
                  </a:rPr>
                  <a:t>eigenvectors of </a:t>
                </a:r>
                <a14:m>
                  <m:oMath xmlns:m="http://schemas.openxmlformats.org/officeDocument/2006/math">
                    <m:r>
                      <a:rPr lang="it-IT" altLang="it-IT" sz="2000">
                        <a:solidFill>
                          <a:schemeClr val="tx1"/>
                        </a:solidFill>
                        <a:latin typeface="Cambria Math" panose="02040503050406030204" pitchFamily="18" charset="0"/>
                      </a:rPr>
                      <m:t>𝐀</m:t>
                    </m:r>
                  </m:oMath>
                </a14:m>
                <a:endParaRPr lang="it-IT" altLang="it-IT" sz="2000" dirty="0">
                  <a:solidFill>
                    <a:schemeClr val="tx1"/>
                  </a:solidFill>
                  <a:ea typeface="Cambria Math" panose="02040503050406030204" pitchFamily="18" charset="0"/>
                </a:endParaRPr>
              </a:p>
              <a:p>
                <a:pPr>
                  <a:lnSpc>
                    <a:spcPct val="120000"/>
                  </a:lnSpc>
                  <a:spcBef>
                    <a:spcPct val="0"/>
                  </a:spcBef>
                  <a:spcAft>
                    <a:spcPts val="600"/>
                  </a:spcAft>
                  <a:buClrTx/>
                  <a:buNone/>
                </a:pPr>
                <a14:m>
                  <m:oMath xmlns:m="http://schemas.openxmlformats.org/officeDocument/2006/math">
                    <m:sSub>
                      <m:sSubPr>
                        <m:ctrlPr>
                          <a:rPr lang="it-IT" altLang="it-IT" sz="2000" b="0" i="1" smtClean="0">
                            <a:solidFill>
                              <a:schemeClr val="tx1"/>
                            </a:solidFill>
                            <a:latin typeface="Cambria Math" panose="02040503050406030204" pitchFamily="18" charset="0"/>
                            <a:ea typeface="Cambria Math" panose="02040503050406030204" pitchFamily="18" charset="0"/>
                          </a:rPr>
                        </m:ctrlPr>
                      </m:sSubPr>
                      <m:e>
                        <m:r>
                          <a:rPr lang="it-IT" altLang="it-IT" sz="2000" b="0" i="1" smtClean="0">
                            <a:solidFill>
                              <a:schemeClr val="tx1"/>
                            </a:solidFill>
                            <a:latin typeface="Cambria Math" panose="02040503050406030204" pitchFamily="18" charset="0"/>
                            <a:ea typeface="Cambria Math" panose="02040503050406030204" pitchFamily="18" charset="0"/>
                          </a:rPr>
                          <m:t>𝑐</m:t>
                        </m:r>
                      </m:e>
                      <m:sub>
                        <m:r>
                          <a:rPr lang="it-IT" altLang="it-IT" sz="2000" b="0" i="1" smtClean="0">
                            <a:solidFill>
                              <a:schemeClr val="tx1"/>
                            </a:solidFill>
                            <a:latin typeface="Cambria Math" panose="02040503050406030204" pitchFamily="18" charset="0"/>
                            <a:ea typeface="Cambria Math" panose="02040503050406030204" pitchFamily="18" charset="0"/>
                          </a:rPr>
                          <m:t>1</m:t>
                        </m:r>
                      </m:sub>
                    </m:sSub>
                    <m:r>
                      <a:rPr lang="it-IT" altLang="it-IT" sz="2000" b="0" i="1" smtClean="0">
                        <a:solidFill>
                          <a:schemeClr val="tx1"/>
                        </a:solidFill>
                        <a:latin typeface="Cambria Math" panose="02040503050406030204" pitchFamily="18" charset="0"/>
                        <a:ea typeface="Cambria Math" panose="02040503050406030204" pitchFamily="18" charset="0"/>
                      </a:rPr>
                      <m:t>,</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𝑐</m:t>
                        </m:r>
                      </m:e>
                      <m:sub>
                        <m:r>
                          <a:rPr lang="it-IT" altLang="it-IT" sz="2000" b="0" i="1">
                            <a:solidFill>
                              <a:schemeClr val="tx1"/>
                            </a:solidFill>
                            <a:latin typeface="Cambria Math" panose="02040503050406030204" pitchFamily="18" charset="0"/>
                            <a:ea typeface="Cambria Math" panose="02040503050406030204" pitchFamily="18" charset="0"/>
                          </a:rPr>
                          <m:t>2</m:t>
                        </m:r>
                      </m:sub>
                    </m:sSub>
                    <m:r>
                      <a:rPr lang="it-IT" altLang="it-IT" sz="2000" b="0" i="1" smtClean="0">
                        <a:solidFill>
                          <a:schemeClr val="tx1"/>
                        </a:solidFill>
                        <a:latin typeface="Cambria Math" panose="02040503050406030204" pitchFamily="18" charset="0"/>
                        <a:ea typeface="Cambria Math" panose="02040503050406030204" pitchFamily="18" charset="0"/>
                      </a:rPr>
                      <m:t>, …,</m:t>
                    </m:r>
                    <m:sSub>
                      <m:sSubPr>
                        <m:ctrlPr>
                          <a:rPr lang="it-IT" altLang="it-IT" sz="2000" b="0" i="1">
                            <a:solidFill>
                              <a:schemeClr val="tx1"/>
                            </a:solidFill>
                            <a:latin typeface="Cambria Math" panose="02040503050406030204" pitchFamily="18" charset="0"/>
                            <a:ea typeface="Cambria Math" panose="02040503050406030204" pitchFamily="18" charset="0"/>
                          </a:rPr>
                        </m:ctrlPr>
                      </m:sSubPr>
                      <m:e>
                        <m:r>
                          <a:rPr lang="it-IT" altLang="it-IT" sz="2000" b="0" i="1">
                            <a:solidFill>
                              <a:schemeClr val="tx1"/>
                            </a:solidFill>
                            <a:latin typeface="Cambria Math" panose="02040503050406030204" pitchFamily="18" charset="0"/>
                            <a:ea typeface="Cambria Math" panose="02040503050406030204" pitchFamily="18" charset="0"/>
                          </a:rPr>
                          <m:t>𝑐</m:t>
                        </m:r>
                      </m:e>
                      <m:sub>
                        <m:r>
                          <a:rPr lang="it-IT" altLang="it-IT" sz="2000" b="0" i="1">
                            <a:solidFill>
                              <a:schemeClr val="tx1"/>
                            </a:solidFill>
                            <a:latin typeface="Cambria Math" panose="02040503050406030204" pitchFamily="18" charset="0"/>
                            <a:ea typeface="Cambria Math" panose="02040503050406030204" pitchFamily="18" charset="0"/>
                          </a:rPr>
                          <m:t>𝑛</m:t>
                        </m:r>
                      </m:sub>
                    </m:sSub>
                  </m:oMath>
                </a14:m>
                <a:r>
                  <a:rPr lang="it-IT" altLang="it-IT" sz="2000" dirty="0">
                    <a:solidFill>
                      <a:schemeClr val="tx1"/>
                    </a:solidFill>
                    <a:ea typeface="Cambria Math" panose="02040503050406030204" pitchFamily="18" charset="0"/>
                  </a:rPr>
                  <a:t> </a:t>
                </a:r>
                <a:r>
                  <a:rPr lang="it-IT" altLang="it-IT" sz="2000" b="0" dirty="0">
                    <a:solidFill>
                      <a:schemeClr val="tx1"/>
                    </a:solidFill>
                    <a:ea typeface="Cambria Math" panose="02040503050406030204" pitchFamily="18" charset="0"/>
                  </a:rPr>
                  <a:t>constants</a:t>
                </a:r>
              </a:p>
              <a:p>
                <a:pPr>
                  <a:lnSpc>
                    <a:spcPct val="120000"/>
                  </a:lnSpc>
                  <a:spcBef>
                    <a:spcPct val="0"/>
                  </a:spcBef>
                  <a:spcAft>
                    <a:spcPts val="600"/>
                  </a:spcAft>
                  <a:buClrTx/>
                  <a:buNone/>
                </a:pPr>
                <a:endParaRPr lang="en-US" altLang="it-IT" sz="2000" b="0" dirty="0">
                  <a:solidFill>
                    <a:schemeClr val="tx1"/>
                  </a:solidFill>
                </a:endParaRP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4"/>
                <a:stretch>
                  <a:fillRect l="-1854" t="-6154" r="-1284" b="-446923"/>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7" name="Immagine 6">
            <a:extLst>
              <a:ext uri="{FF2B5EF4-FFF2-40B4-BE49-F238E27FC236}">
                <a16:creationId xmlns:a16="http://schemas.microsoft.com/office/drawing/2014/main" id="{D160B40D-F148-4A12-A6B6-EF8F0DCF4113}"/>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3" name="Slide Number Placeholder 2">
            <a:extLst>
              <a:ext uri="{FF2B5EF4-FFF2-40B4-BE49-F238E27FC236}">
                <a16:creationId xmlns:a16="http://schemas.microsoft.com/office/drawing/2014/main" id="{4CEAA163-9C54-6B47-84F7-7337A0426ACE}"/>
              </a:ext>
            </a:extLst>
          </p:cNvPr>
          <p:cNvSpPr>
            <a:spLocks noGrp="1"/>
          </p:cNvSpPr>
          <p:nvPr>
            <p:ph type="sldNum" sz="quarter" idx="10"/>
          </p:nvPr>
        </p:nvSpPr>
        <p:spPr/>
        <p:txBody>
          <a:bodyPr/>
          <a:lstStyle/>
          <a:p>
            <a:pPr>
              <a:defRPr/>
            </a:pPr>
            <a:fld id="{25367753-A9A1-43D9-8879-54EC51672E4E}" type="slidenum">
              <a:rPr lang="en-US" smtClean="0"/>
              <a:pPr>
                <a:defRPr/>
              </a:pPr>
              <a:t>3</a:t>
            </a:fld>
            <a:endParaRPr lang="en-US" dirty="0"/>
          </a:p>
        </p:txBody>
      </p:sp>
    </p:spTree>
    <p:extLst>
      <p:ext uri="{BB962C8B-B14F-4D97-AF65-F5344CB8AC3E}">
        <p14:creationId xmlns:p14="http://schemas.microsoft.com/office/powerpoint/2010/main" val="81944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48506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Stability (one dimensional graph)</a:t>
            </a:r>
          </a:p>
        </p:txBody>
      </p:sp>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072454"/>
            <a:ext cx="854640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endParaRPr lang="en-US" altLang="it-IT" sz="2000" b="0" dirty="0">
              <a:solidFill>
                <a:schemeClr val="tx1"/>
              </a:solidFill>
            </a:endParaRPr>
          </a:p>
        </p:txBody>
      </p:sp>
      <p:pic>
        <p:nvPicPr>
          <p:cNvPr id="2" name="Immagine 1">
            <a:extLst>
              <a:ext uri="{FF2B5EF4-FFF2-40B4-BE49-F238E27FC236}">
                <a16:creationId xmlns:a16="http://schemas.microsoft.com/office/drawing/2014/main" id="{05044FE1-DA71-49A8-B0B2-091C9DB5E189}"/>
              </a:ext>
            </a:extLst>
          </p:cNvPr>
          <p:cNvPicPr>
            <a:picLocks noChangeAspect="1"/>
          </p:cNvPicPr>
          <p:nvPr/>
        </p:nvPicPr>
        <p:blipFill rotWithShape="1">
          <a:blip r:embed="rId4"/>
          <a:srcRect l="25588" t="33201" r="46850" b="12200"/>
          <a:stretch/>
        </p:blipFill>
        <p:spPr>
          <a:xfrm>
            <a:off x="328612" y="2072454"/>
            <a:ext cx="4171379" cy="4648108"/>
          </a:xfrm>
          <a:prstGeom prst="rect">
            <a:avLst/>
          </a:prstGeom>
        </p:spPr>
      </p:pic>
      <p:sp>
        <p:nvSpPr>
          <p:cNvPr id="4" name="Rettangolo 3">
            <a:extLst>
              <a:ext uri="{FF2B5EF4-FFF2-40B4-BE49-F238E27FC236}">
                <a16:creationId xmlns:a16="http://schemas.microsoft.com/office/drawing/2014/main" id="{31308F8C-60F8-4DFC-BB43-AAC7A8B69C3F}"/>
              </a:ext>
            </a:extLst>
          </p:cNvPr>
          <p:cNvSpPr/>
          <p:nvPr/>
        </p:nvSpPr>
        <p:spPr bwMode="auto">
          <a:xfrm>
            <a:off x="1907704" y="3931066"/>
            <a:ext cx="2592287" cy="1059727"/>
          </a:xfrm>
          <a:prstGeom prst="rect">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TextBox 6">
            <a:extLst>
              <a:ext uri="{FF2B5EF4-FFF2-40B4-BE49-F238E27FC236}">
                <a16:creationId xmlns:a16="http://schemas.microsoft.com/office/drawing/2014/main" id="{C6978968-5BE0-41F0-B2B7-CEC3D72546A8}"/>
              </a:ext>
            </a:extLst>
          </p:cNvPr>
          <p:cNvSpPr txBox="1">
            <a:spLocks noChangeArrowheads="1"/>
          </p:cNvSpPr>
          <p:nvPr/>
        </p:nvSpPr>
        <p:spPr bwMode="auto">
          <a:xfrm>
            <a:off x="4906416" y="2527670"/>
            <a:ext cx="2905944" cy="37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en-US" altLang="it-IT" sz="2000" dirty="0">
                <a:solidFill>
                  <a:srgbClr val="00B050"/>
                </a:solidFill>
              </a:rPr>
              <a:t>Asymptotically stable</a:t>
            </a:r>
          </a:p>
        </p:txBody>
      </p:sp>
      <p:sp>
        <p:nvSpPr>
          <p:cNvPr id="6" name="TextBox 6">
            <a:extLst>
              <a:ext uri="{FF2B5EF4-FFF2-40B4-BE49-F238E27FC236}">
                <a16:creationId xmlns:a16="http://schemas.microsoft.com/office/drawing/2014/main" id="{815812BF-B1F9-44F0-8892-436189D5B7E4}"/>
              </a:ext>
            </a:extLst>
          </p:cNvPr>
          <p:cNvSpPr txBox="1">
            <a:spLocks noChangeArrowheads="1"/>
          </p:cNvSpPr>
          <p:nvPr/>
        </p:nvSpPr>
        <p:spPr bwMode="auto">
          <a:xfrm>
            <a:off x="4906416" y="4049010"/>
            <a:ext cx="2905944" cy="37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en-US" altLang="it-IT" sz="2000" dirty="0">
                <a:solidFill>
                  <a:srgbClr val="00B050"/>
                </a:solidFill>
              </a:rPr>
              <a:t>Asymptotically stable (with oscillations)</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865941A8-CEA1-48A6-A0A5-EA819428494F}"/>
                  </a:ext>
                </a:extLst>
              </p:cNvPr>
              <p:cNvSpPr txBox="1"/>
              <p:nvPr/>
            </p:nvSpPr>
            <p:spPr>
              <a:xfrm>
                <a:off x="2414301" y="2060848"/>
                <a:ext cx="773832"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altLang="it-IT" sz="1600" b="1" i="0" smtClean="0">
                          <a:solidFill>
                            <a:schemeClr val="tx1"/>
                          </a:solidFill>
                          <a:latin typeface="Cambria Math" panose="02040503050406030204" pitchFamily="18" charset="0"/>
                          <a:ea typeface="Cambria Math" panose="02040503050406030204" pitchFamily="18" charset="0"/>
                        </a:rPr>
                        <m:t>𝐱</m:t>
                      </m:r>
                      <m:d>
                        <m:dPr>
                          <m:ctrlPr>
                            <a:rPr lang="it-IT" altLang="it-IT" sz="1600" b="0" i="1" smtClean="0">
                              <a:solidFill>
                                <a:schemeClr val="tx1"/>
                              </a:solidFill>
                              <a:latin typeface="Cambria Math" panose="02040503050406030204" pitchFamily="18" charset="0"/>
                              <a:ea typeface="Cambria Math" panose="02040503050406030204" pitchFamily="18" charset="0"/>
                            </a:rPr>
                          </m:ctrlPr>
                        </m:dPr>
                        <m:e>
                          <m:r>
                            <a:rPr lang="it-IT" altLang="it-IT" sz="1600" b="0" i="1" smtClean="0">
                              <a:solidFill>
                                <a:schemeClr val="tx1"/>
                              </a:solidFill>
                              <a:latin typeface="Cambria Math" panose="02040503050406030204" pitchFamily="18" charset="0"/>
                              <a:ea typeface="Cambria Math" panose="02040503050406030204" pitchFamily="18" charset="0"/>
                            </a:rPr>
                            <m:t>𝑡</m:t>
                          </m:r>
                        </m:e>
                      </m:d>
                    </m:oMath>
                  </m:oMathPara>
                </a14:m>
                <a:endParaRPr lang="it-IT" sz="1600" dirty="0"/>
              </a:p>
            </p:txBody>
          </p:sp>
        </mc:Choice>
        <mc:Fallback xmlns="">
          <p:sp>
            <p:nvSpPr>
              <p:cNvPr id="15" name="CasellaDiTesto 14">
                <a:extLst>
                  <a:ext uri="{FF2B5EF4-FFF2-40B4-BE49-F238E27FC236}">
                    <a16:creationId xmlns:a16="http://schemas.microsoft.com/office/drawing/2014/main" id="{865941A8-CEA1-48A6-A0A5-EA819428494F}"/>
                  </a:ext>
                </a:extLst>
              </p:cNvPr>
              <p:cNvSpPr txBox="1">
                <a:spLocks noRot="1" noChangeAspect="1" noMove="1" noResize="1" noEditPoints="1" noAdjustHandles="1" noChangeArrowheads="1" noChangeShapeType="1" noTextEdit="1"/>
              </p:cNvSpPr>
              <p:nvPr/>
            </p:nvSpPr>
            <p:spPr>
              <a:xfrm>
                <a:off x="2414301" y="2060848"/>
                <a:ext cx="773832" cy="338554"/>
              </a:xfrm>
              <a:prstGeom prst="rect">
                <a:avLst/>
              </a:prstGeom>
              <a:blipFill>
                <a:blip r:embed="rId5"/>
                <a:stretch>
                  <a:fillRect/>
                </a:stretch>
              </a:blipFill>
            </p:spPr>
            <p:txBody>
              <a:bodyPr/>
              <a:lstStyle/>
              <a:p>
                <a:r>
                  <a:rPr lang="it-IT">
                    <a:noFill/>
                  </a:rPr>
                  <a:t> </a:t>
                </a:r>
              </a:p>
            </p:txBody>
          </p:sp>
        </mc:Fallback>
      </mc:AlternateContent>
      <p:sp>
        <p:nvSpPr>
          <p:cNvPr id="3" name="Rettangolo 2">
            <a:extLst>
              <a:ext uri="{FF2B5EF4-FFF2-40B4-BE49-F238E27FC236}">
                <a16:creationId xmlns:a16="http://schemas.microsoft.com/office/drawing/2014/main" id="{158144CE-4F39-47FE-888A-A18AD3F82486}"/>
              </a:ext>
            </a:extLst>
          </p:cNvPr>
          <p:cNvSpPr/>
          <p:nvPr/>
        </p:nvSpPr>
        <p:spPr bwMode="auto">
          <a:xfrm>
            <a:off x="1907704" y="2274882"/>
            <a:ext cx="2592287" cy="1008112"/>
          </a:xfrm>
          <a:prstGeom prst="rect">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TextBox 6">
            <a:extLst>
              <a:ext uri="{FF2B5EF4-FFF2-40B4-BE49-F238E27FC236}">
                <a16:creationId xmlns:a16="http://schemas.microsoft.com/office/drawing/2014/main" id="{6751A390-B267-4E5B-B636-1D327CCD4F79}"/>
              </a:ext>
            </a:extLst>
          </p:cNvPr>
          <p:cNvSpPr txBox="1">
            <a:spLocks noChangeArrowheads="1"/>
          </p:cNvSpPr>
          <p:nvPr/>
        </p:nvSpPr>
        <p:spPr bwMode="auto">
          <a:xfrm>
            <a:off x="450162" y="6591912"/>
            <a:ext cx="6282077" cy="22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altLang="it-IT" sz="1050" b="0" dirty="0">
                <a:solidFill>
                  <a:schemeClr val="tx1"/>
                </a:solidFill>
              </a:rPr>
              <a:t>Source</a:t>
            </a:r>
            <a:r>
              <a:rPr lang="it-IT" altLang="it-IT" sz="1050" b="0" dirty="0">
                <a:solidFill>
                  <a:schemeClr val="tx1"/>
                </a:solidFill>
                <a:latin typeface="+mn-lt"/>
              </a:rPr>
              <a:t>: </a:t>
            </a:r>
            <a:r>
              <a:rPr lang="en-US" sz="1050" b="0" i="0" dirty="0">
                <a:solidFill>
                  <a:schemeClr val="tx1"/>
                </a:solidFill>
                <a:effectLst/>
                <a:latin typeface="+mn-lt"/>
                <a:hlinkClick r:id="rId6"/>
              </a:rPr>
              <a:t>https://web2.qatar.cmu.edu/~gdicaro/15382-Spring18/slides/382-S18-5-DynamicalSystems-4.pdf</a:t>
            </a:r>
            <a:endParaRPr lang="en-US" altLang="it-IT" sz="1050" b="0" dirty="0">
              <a:solidFill>
                <a:schemeClr val="tx1"/>
              </a:solidFill>
            </a:endParaRPr>
          </a:p>
        </p:txBody>
      </p:sp>
      <p:pic>
        <p:nvPicPr>
          <p:cNvPr id="13" name="Immagine 12">
            <a:extLst>
              <a:ext uri="{FF2B5EF4-FFF2-40B4-BE49-F238E27FC236}">
                <a16:creationId xmlns:a16="http://schemas.microsoft.com/office/drawing/2014/main" id="{0E848F29-B85D-4A79-8343-A9D3F7F1B95A}"/>
              </a:ext>
            </a:extLst>
          </p:cNvPr>
          <p:cNvPicPr>
            <a:picLocks noChangeAspect="1"/>
          </p:cNvPicPr>
          <p:nvPr/>
        </p:nvPicPr>
        <p:blipFill rotWithShape="1">
          <a:blip r:embed="rId7"/>
          <a:srcRect l="15006" t="73335" r="56301" b="2070"/>
          <a:stretch/>
        </p:blipFill>
        <p:spPr>
          <a:xfrm>
            <a:off x="6948264" y="6381328"/>
            <a:ext cx="2071734" cy="473224"/>
          </a:xfrm>
          <a:prstGeom prst="rect">
            <a:avLst/>
          </a:prstGeom>
        </p:spPr>
      </p:pic>
      <p:sp>
        <p:nvSpPr>
          <p:cNvPr id="7" name="Rectangle 6">
            <a:extLst>
              <a:ext uri="{FF2B5EF4-FFF2-40B4-BE49-F238E27FC236}">
                <a16:creationId xmlns:a16="http://schemas.microsoft.com/office/drawing/2014/main" id="{288BF0AE-18E1-FE4C-A9DA-383BEC369F32}"/>
              </a:ext>
            </a:extLst>
          </p:cNvPr>
          <p:cNvSpPr/>
          <p:nvPr/>
        </p:nvSpPr>
        <p:spPr>
          <a:xfrm>
            <a:off x="4860032" y="5373216"/>
            <a:ext cx="3384376" cy="577081"/>
          </a:xfrm>
          <a:prstGeom prst="rect">
            <a:avLst/>
          </a:prstGeom>
        </p:spPr>
        <p:txBody>
          <a:bodyPr wrap="square">
            <a:spAutoFit/>
          </a:bodyPr>
          <a:lstStyle/>
          <a:p>
            <a:r>
              <a:rPr lang="it-IT" altLang="it-IT" sz="1050" dirty="0">
                <a:latin typeface="Calibri" panose="020F0502020204030204" pitchFamily="34" charset="0"/>
                <a:cs typeface="Calibri" panose="020F0502020204030204" pitchFamily="34" charset="0"/>
              </a:rPr>
              <a:t>© Gianni A. Di Caro. </a:t>
            </a:r>
            <a:r>
              <a:rPr lang="it-IT" altLang="it-IT" sz="1050" dirty="0" err="1">
                <a:latin typeface="Calibri" panose="020F0502020204030204" pitchFamily="34" charset="0"/>
                <a:cs typeface="Calibri" panose="020F0502020204030204" pitchFamily="34" charset="0"/>
              </a:rPr>
              <a:t>All</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rights</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reserved</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This</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content</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is</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excluded</a:t>
            </a:r>
            <a:r>
              <a:rPr lang="it-IT" altLang="it-IT" sz="1050" dirty="0">
                <a:latin typeface="Calibri" panose="020F0502020204030204" pitchFamily="34" charset="0"/>
                <a:cs typeface="Calibri" panose="020F0502020204030204" pitchFamily="34" charset="0"/>
              </a:rPr>
              <a:t> from </a:t>
            </a:r>
            <a:r>
              <a:rPr lang="it-IT" altLang="it-IT" sz="1050" dirty="0" err="1">
                <a:latin typeface="Calibri" panose="020F0502020204030204" pitchFamily="34" charset="0"/>
                <a:cs typeface="Calibri" panose="020F0502020204030204" pitchFamily="34" charset="0"/>
              </a:rPr>
              <a:t>our</a:t>
            </a:r>
            <a:r>
              <a:rPr lang="it-IT" altLang="it-IT" sz="1050" dirty="0">
                <a:latin typeface="Calibri" panose="020F0502020204030204" pitchFamily="34" charset="0"/>
                <a:cs typeface="Calibri" panose="020F0502020204030204" pitchFamily="34" charset="0"/>
              </a:rPr>
              <a:t> Creative </a:t>
            </a:r>
            <a:r>
              <a:rPr lang="it-IT" altLang="it-IT" sz="1050" dirty="0" err="1">
                <a:latin typeface="Calibri" panose="020F0502020204030204" pitchFamily="34" charset="0"/>
                <a:cs typeface="Calibri" panose="020F0502020204030204" pitchFamily="34" charset="0"/>
              </a:rPr>
              <a:t>Commons</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rPr>
              <a:t>license</a:t>
            </a:r>
            <a:r>
              <a:rPr lang="it-IT" altLang="it-IT" sz="1050" dirty="0">
                <a:latin typeface="Calibri" panose="020F0502020204030204" pitchFamily="34" charset="0"/>
                <a:cs typeface="Calibri" panose="020F0502020204030204" pitchFamily="34" charset="0"/>
              </a:rPr>
              <a:t>. For more information, </a:t>
            </a:r>
            <a:r>
              <a:rPr lang="it-IT" altLang="it-IT" sz="1050" dirty="0" err="1">
                <a:latin typeface="Calibri" panose="020F0502020204030204" pitchFamily="34" charset="0"/>
                <a:cs typeface="Calibri" panose="020F0502020204030204" pitchFamily="34" charset="0"/>
              </a:rPr>
              <a:t>see</a:t>
            </a:r>
            <a:r>
              <a:rPr lang="it-IT" altLang="it-IT" sz="1050" dirty="0">
                <a:latin typeface="Calibri" panose="020F0502020204030204" pitchFamily="34" charset="0"/>
                <a:cs typeface="Calibri" panose="020F0502020204030204" pitchFamily="34" charset="0"/>
              </a:rPr>
              <a:t> </a:t>
            </a:r>
            <a:r>
              <a:rPr lang="it-IT" altLang="it-IT" sz="1050" dirty="0" err="1">
                <a:latin typeface="Calibri" panose="020F0502020204030204" pitchFamily="34" charset="0"/>
                <a:cs typeface="Calibri" panose="020F0502020204030204" pitchFamily="34" charset="0"/>
                <a:hlinkClick r:id="rId8"/>
              </a:rPr>
              <a:t>https</a:t>
            </a:r>
            <a:r>
              <a:rPr lang="it-IT" altLang="it-IT" sz="1050" dirty="0">
                <a:latin typeface="Calibri" panose="020F0502020204030204" pitchFamily="34" charset="0"/>
                <a:cs typeface="Calibri" panose="020F0502020204030204" pitchFamily="34" charset="0"/>
                <a:hlinkClick r:id="rId8"/>
              </a:rPr>
              <a:t>://</a:t>
            </a:r>
            <a:r>
              <a:rPr lang="it-IT" altLang="it-IT" sz="1050" dirty="0" err="1">
                <a:latin typeface="Calibri" panose="020F0502020204030204" pitchFamily="34" charset="0"/>
                <a:cs typeface="Calibri" panose="020F0502020204030204" pitchFamily="34" charset="0"/>
                <a:hlinkClick r:id="rId8"/>
              </a:rPr>
              <a:t>ocw.mit.edu</a:t>
            </a:r>
            <a:r>
              <a:rPr lang="it-IT" altLang="it-IT" sz="1050" dirty="0">
                <a:latin typeface="Calibri" panose="020F0502020204030204" pitchFamily="34" charset="0"/>
                <a:cs typeface="Calibri" panose="020F0502020204030204" pitchFamily="34" charset="0"/>
                <a:hlinkClick r:id="rId8"/>
              </a:rPr>
              <a:t>/</a:t>
            </a:r>
            <a:r>
              <a:rPr lang="it-IT" altLang="it-IT" sz="1050" dirty="0" err="1">
                <a:latin typeface="Calibri" panose="020F0502020204030204" pitchFamily="34" charset="0"/>
                <a:cs typeface="Calibri" panose="020F0502020204030204" pitchFamily="34" charset="0"/>
                <a:hlinkClick r:id="rId8"/>
              </a:rPr>
              <a:t>fairuse</a:t>
            </a:r>
            <a:r>
              <a:rPr lang="it-IT" altLang="it-IT" sz="1050" dirty="0">
                <a:latin typeface="Calibri" panose="020F0502020204030204" pitchFamily="34" charset="0"/>
                <a:cs typeface="Calibri" panose="020F0502020204030204" pitchFamily="34" charset="0"/>
              </a:rPr>
              <a:t>.</a:t>
            </a:r>
            <a:endParaRPr lang="en-US" sz="1050" dirty="0"/>
          </a:p>
        </p:txBody>
      </p:sp>
      <p:sp>
        <p:nvSpPr>
          <p:cNvPr id="9" name="Slide Number Placeholder 8">
            <a:extLst>
              <a:ext uri="{FF2B5EF4-FFF2-40B4-BE49-F238E27FC236}">
                <a16:creationId xmlns:a16="http://schemas.microsoft.com/office/drawing/2014/main" id="{B30C5C44-C9DF-C24C-85EB-12ECE0C34F15}"/>
              </a:ext>
            </a:extLst>
          </p:cNvPr>
          <p:cNvSpPr>
            <a:spLocks noGrp="1"/>
          </p:cNvSpPr>
          <p:nvPr>
            <p:ph type="sldNum" sz="quarter" idx="10"/>
          </p:nvPr>
        </p:nvSpPr>
        <p:spPr/>
        <p:txBody>
          <a:bodyPr/>
          <a:lstStyle/>
          <a:p>
            <a:pPr>
              <a:defRPr/>
            </a:pPr>
            <a:fld id="{25367753-A9A1-43D9-8879-54EC51672E4E}" type="slidenum">
              <a:rPr lang="en-US" smtClean="0"/>
              <a:pPr>
                <a:defRPr/>
              </a:pPr>
              <a:t>4</a:t>
            </a:fld>
            <a:endParaRPr lang="en-US" dirty="0"/>
          </a:p>
        </p:txBody>
      </p:sp>
    </p:spTree>
    <p:extLst>
      <p:ext uri="{BB962C8B-B14F-4D97-AF65-F5344CB8AC3E}">
        <p14:creationId xmlns:p14="http://schemas.microsoft.com/office/powerpoint/2010/main" val="5126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39E22516-DFB9-4149-B571-2F51B99B0F67}"/>
              </a:ext>
            </a:extLst>
          </p:cNvPr>
          <p:cNvPicPr>
            <a:picLocks noChangeAspect="1"/>
          </p:cNvPicPr>
          <p:nvPr/>
        </p:nvPicPr>
        <p:blipFill rotWithShape="1">
          <a:blip r:embed="rId3"/>
          <a:srcRect l="43700" t="64000" r="13776" b="-2767"/>
          <a:stretch/>
        </p:blipFill>
        <p:spPr>
          <a:xfrm>
            <a:off x="3807378" y="4347864"/>
            <a:ext cx="5229118" cy="2681536"/>
          </a:xfrm>
          <a:prstGeom prst="rect">
            <a:avLst/>
          </a:prstGeom>
        </p:spPr>
      </p:pic>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212141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Traffic Density</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altLang="it-IT" sz="2000" b="0" dirty="0">
                    <a:solidFill>
                      <a:schemeClr val="tx1"/>
                    </a:solidFill>
                  </a:rPr>
                  <a:t>Usually </a:t>
                </a:r>
                <a:r>
                  <a:rPr lang="it-IT" altLang="it-IT" sz="2000" b="0" dirty="0" err="1">
                    <a:solidFill>
                      <a:schemeClr val="tx1"/>
                    </a:solidFill>
                  </a:rPr>
                  <a:t>indicated</a:t>
                </a:r>
                <a:r>
                  <a:rPr lang="it-IT" altLang="it-IT" sz="2000" b="0" dirty="0">
                    <a:solidFill>
                      <a:schemeClr val="tx1"/>
                    </a:solidFill>
                  </a:rPr>
                  <a:t> by </a:t>
                </a:r>
                <a:r>
                  <a:rPr lang="it-IT" altLang="it-IT" sz="2000" b="0" dirty="0" err="1">
                    <a:solidFill>
                      <a:schemeClr val="tx1"/>
                    </a:solidFill>
                  </a:rPr>
                  <a:t>Greek</a:t>
                </a:r>
                <a:r>
                  <a:rPr lang="it-IT" altLang="it-IT" sz="2000" b="0" dirty="0">
                    <a:solidFill>
                      <a:schemeClr val="tx1"/>
                    </a:solidFill>
                  </a:rPr>
                  <a:t> </a:t>
                </a:r>
                <a:r>
                  <a:rPr lang="it-IT" altLang="it-IT" sz="2000" b="0" dirty="0" err="1">
                    <a:solidFill>
                      <a:schemeClr val="tx1"/>
                    </a:solidFill>
                  </a:rPr>
                  <a:t>letter</a:t>
                </a:r>
                <a:r>
                  <a:rPr lang="it-IT" altLang="it-IT" sz="2000" b="0" dirty="0">
                    <a:solidFill>
                      <a:schemeClr val="tx1"/>
                    </a:solidFill>
                  </a:rPr>
                  <a:t> </a:t>
                </a:r>
                <a14:m>
                  <m:oMath xmlns:m="http://schemas.openxmlformats.org/officeDocument/2006/math">
                    <m:r>
                      <a:rPr lang="it-IT" altLang="it-IT" sz="2000" b="0" i="1" smtClean="0">
                        <a:solidFill>
                          <a:schemeClr val="tx1"/>
                        </a:solidFill>
                        <a:latin typeface="Cambria Math" panose="02040503050406030204" pitchFamily="18" charset="0"/>
                      </a:rPr>
                      <m:t>𝜌</m:t>
                    </m:r>
                  </m:oMath>
                </a14:m>
                <a:r>
                  <a:rPr lang="it-IT" altLang="it-IT" sz="2000" b="0" dirty="0">
                    <a:solidFill>
                      <a:schemeClr val="tx1"/>
                    </a:solidFill>
                  </a:rPr>
                  <a:t>.</a:t>
                </a:r>
              </a:p>
              <a:p>
                <a:pPr>
                  <a:lnSpc>
                    <a:spcPct val="120000"/>
                  </a:lnSpc>
                  <a:spcBef>
                    <a:spcPct val="0"/>
                  </a:spcBef>
                  <a:spcAft>
                    <a:spcPts val="600"/>
                  </a:spcAft>
                  <a:buClrTx/>
                  <a:buNone/>
                </a:pPr>
                <a:r>
                  <a:rPr lang="it-IT" altLang="it-IT" sz="2000" b="0" dirty="0" err="1">
                    <a:solidFill>
                      <a:schemeClr val="tx1"/>
                    </a:solidFill>
                  </a:rPr>
                  <a:t>It</a:t>
                </a:r>
                <a:r>
                  <a:rPr lang="it-IT" altLang="it-IT" sz="2000" b="0" dirty="0">
                    <a:solidFill>
                      <a:schemeClr val="tx1"/>
                    </a:solidFill>
                  </a:rPr>
                  <a:t> </a:t>
                </a:r>
                <a:r>
                  <a:rPr lang="it-IT" altLang="it-IT" sz="2000" b="0" dirty="0" err="1">
                    <a:solidFill>
                      <a:schemeClr val="tx1"/>
                    </a:solidFill>
                  </a:rPr>
                  <a:t>is</a:t>
                </a:r>
                <a:r>
                  <a:rPr lang="it-IT" altLang="it-IT" sz="2000" b="0" dirty="0">
                    <a:solidFill>
                      <a:schemeClr val="tx1"/>
                    </a:solidFill>
                  </a:rPr>
                  <a:t> the </a:t>
                </a:r>
                <a:r>
                  <a:rPr lang="it-IT" altLang="it-IT" sz="2000" b="0" dirty="0" err="1">
                    <a:solidFill>
                      <a:schemeClr val="tx1"/>
                    </a:solidFill>
                  </a:rPr>
                  <a:t>number</a:t>
                </a:r>
                <a:r>
                  <a:rPr lang="it-IT" altLang="it-IT" sz="2000" b="0" dirty="0">
                    <a:solidFill>
                      <a:schemeClr val="tx1"/>
                    </a:solidFill>
                  </a:rPr>
                  <a:t> of </a:t>
                </a:r>
                <a:r>
                  <a:rPr lang="it-IT" altLang="it-IT" sz="2000" b="0" dirty="0" err="1">
                    <a:solidFill>
                      <a:schemeClr val="tx1"/>
                    </a:solidFill>
                  </a:rPr>
                  <a:t>vehicles</a:t>
                </a:r>
                <a:r>
                  <a:rPr lang="it-IT" altLang="it-IT" sz="2000" b="0" dirty="0">
                    <a:solidFill>
                      <a:schemeClr val="tx1"/>
                    </a:solidFill>
                  </a:rPr>
                  <a:t> </a:t>
                </a:r>
                <a:r>
                  <a:rPr lang="it-IT" altLang="it-IT" sz="2000" b="0" dirty="0" err="1">
                    <a:solidFill>
                      <a:schemeClr val="tx1"/>
                    </a:solidFill>
                  </a:rPr>
                  <a:t>occupying</a:t>
                </a:r>
                <a:r>
                  <a:rPr lang="it-IT" altLang="it-IT" sz="2000" b="0" dirty="0">
                    <a:solidFill>
                      <a:schemeClr val="tx1"/>
                    </a:solidFill>
                  </a:rPr>
                  <a:t> a </a:t>
                </a:r>
                <a:r>
                  <a:rPr lang="it-IT" altLang="it-IT" sz="2000" b="0" dirty="0" err="1">
                    <a:solidFill>
                      <a:schemeClr val="tx1"/>
                    </a:solidFill>
                  </a:rPr>
                  <a:t>unit</a:t>
                </a:r>
                <a:r>
                  <a:rPr lang="it-IT" altLang="it-IT" sz="2000" b="0" dirty="0">
                    <a:solidFill>
                      <a:schemeClr val="tx1"/>
                    </a:solidFill>
                  </a:rPr>
                  <a:t> </a:t>
                </a:r>
                <a:r>
                  <a:rPr lang="it-IT" altLang="it-IT" sz="2000" b="0" dirty="0" err="1">
                    <a:solidFill>
                      <a:schemeClr val="tx1"/>
                    </a:solidFill>
                  </a:rPr>
                  <a:t>length</a:t>
                </a:r>
                <a:r>
                  <a:rPr lang="it-IT" altLang="it-IT" sz="2000" b="0" dirty="0">
                    <a:solidFill>
                      <a:schemeClr val="tx1"/>
                    </a:solidFill>
                  </a:rPr>
                  <a:t> of </a:t>
                </a:r>
                <a:r>
                  <a:rPr lang="it-IT" altLang="it-IT" sz="2000" b="0" dirty="0" err="1">
                    <a:solidFill>
                      <a:schemeClr val="tx1"/>
                    </a:solidFill>
                  </a:rPr>
                  <a:t>roadway</a:t>
                </a:r>
                <a:r>
                  <a:rPr lang="it-IT" altLang="it-IT" sz="2000" b="0" dirty="0">
                    <a:solidFill>
                      <a:schemeClr val="tx1"/>
                    </a:solidFill>
                  </a:rPr>
                  <a:t>.</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r>
                        <a:rPr lang="it-IT" altLang="it-IT" sz="2000" b="0" i="1" smtClean="0">
                          <a:solidFill>
                            <a:schemeClr val="tx1"/>
                          </a:solidFill>
                          <a:latin typeface="Cambria Math" panose="02040503050406030204" pitchFamily="18" charset="0"/>
                          <a:ea typeface="Cambria Math" panose="02040503050406030204" pitchFamily="18" charset="0"/>
                        </a:rPr>
                        <m:t>𝜌</m:t>
                      </m:r>
                      <m:r>
                        <a:rPr lang="it-IT" altLang="it-IT" sz="2000" b="0" i="1" smtClean="0">
                          <a:solidFill>
                            <a:schemeClr val="tx1"/>
                          </a:solidFill>
                          <a:latin typeface="Cambria Math" panose="02040503050406030204" pitchFamily="18" charset="0"/>
                          <a:ea typeface="Cambria Math" panose="02040503050406030204" pitchFamily="18" charset="0"/>
                        </a:rPr>
                        <m:t>=</m:t>
                      </m:r>
                      <m:f>
                        <m:fPr>
                          <m:ctrlPr>
                            <a:rPr lang="it-IT" altLang="it-IT" sz="2000" b="0" i="1" smtClean="0">
                              <a:solidFill>
                                <a:schemeClr val="tx1"/>
                              </a:solidFill>
                              <a:latin typeface="Cambria Math" panose="02040503050406030204" pitchFamily="18" charset="0"/>
                              <a:ea typeface="Cambria Math" panose="02040503050406030204" pitchFamily="18" charset="0"/>
                            </a:rPr>
                          </m:ctrlPr>
                        </m:fPr>
                        <m:num>
                          <m:r>
                            <a:rPr lang="it-IT" altLang="it-IT" sz="2000" b="0" i="1" smtClean="0">
                              <a:solidFill>
                                <a:schemeClr val="tx1"/>
                              </a:solidFill>
                              <a:latin typeface="Cambria Math" panose="02040503050406030204" pitchFamily="18" charset="0"/>
                              <a:ea typeface="Cambria Math" panose="02040503050406030204" pitchFamily="18" charset="0"/>
                            </a:rPr>
                            <m:t>𝑞</m:t>
                          </m:r>
                        </m:num>
                        <m:den>
                          <m:r>
                            <a:rPr lang="it-IT" altLang="it-IT" sz="2000" b="0" i="1" smtClean="0">
                              <a:solidFill>
                                <a:schemeClr val="tx1"/>
                              </a:solidFill>
                              <a:latin typeface="Cambria Math" panose="02040503050406030204" pitchFamily="18" charset="0"/>
                              <a:ea typeface="Cambria Math" panose="02040503050406030204" pitchFamily="18" charset="0"/>
                            </a:rPr>
                            <m:t>𝑣</m:t>
                          </m:r>
                        </m:den>
                      </m:f>
                    </m:oMath>
                  </m:oMathPara>
                </a14:m>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14:m>
                  <m:oMath xmlns:m="http://schemas.openxmlformats.org/officeDocument/2006/math">
                    <m:r>
                      <a:rPr lang="it-IT" altLang="it-IT" sz="2000" b="0" i="1" smtClean="0">
                        <a:solidFill>
                          <a:schemeClr val="tx1"/>
                        </a:solidFill>
                        <a:latin typeface="Cambria Math" panose="02040503050406030204" pitchFamily="18" charset="0"/>
                        <a:ea typeface="Cambria Math" panose="02040503050406030204" pitchFamily="18" charset="0"/>
                      </a:rPr>
                      <m:t>𝜌</m:t>
                    </m:r>
                  </m:oMath>
                </a14:m>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traffic</a:t>
                </a:r>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density</a:t>
                </a:r>
                <a:r>
                  <a:rPr lang="it-IT" altLang="it-IT" sz="2000" b="0" dirty="0">
                    <a:solidFill>
                      <a:schemeClr val="tx1"/>
                    </a:solidFill>
                    <a:ea typeface="Cambria Math" panose="02040503050406030204" pitchFamily="18" charset="0"/>
                  </a:rPr>
                  <a:t> [n° of </a:t>
                </a:r>
                <a:r>
                  <a:rPr lang="it-IT" altLang="it-IT" sz="2000" b="0" dirty="0" err="1">
                    <a:solidFill>
                      <a:schemeClr val="tx1"/>
                    </a:solidFill>
                    <a:ea typeface="Cambria Math" panose="02040503050406030204" pitchFamily="18" charset="0"/>
                  </a:rPr>
                  <a:t>vehicles</a:t>
                </a:r>
                <a:r>
                  <a:rPr lang="it-IT" altLang="it-IT" sz="2000" b="0" dirty="0">
                    <a:solidFill>
                      <a:schemeClr val="tx1"/>
                    </a:solidFill>
                    <a:ea typeface="Cambria Math" panose="02040503050406030204" pitchFamily="18" charset="0"/>
                  </a:rPr>
                  <a:t>/km]</a:t>
                </a:r>
              </a:p>
              <a:p>
                <a:pPr>
                  <a:lnSpc>
                    <a:spcPct val="120000"/>
                  </a:lnSpc>
                  <a:spcBef>
                    <a:spcPct val="0"/>
                  </a:spcBef>
                  <a:spcAft>
                    <a:spcPts val="600"/>
                  </a:spcAft>
                  <a:buClrTx/>
                  <a:buNone/>
                </a:pPr>
                <a14:m>
                  <m:oMath xmlns:m="http://schemas.openxmlformats.org/officeDocument/2006/math">
                    <m:r>
                      <a:rPr lang="it-IT" altLang="it-IT" sz="2000" b="0" i="1" smtClean="0">
                        <a:solidFill>
                          <a:schemeClr val="tx1"/>
                        </a:solidFill>
                        <a:latin typeface="Cambria Math" panose="02040503050406030204" pitchFamily="18" charset="0"/>
                        <a:ea typeface="Cambria Math" panose="02040503050406030204" pitchFamily="18" charset="0"/>
                      </a:rPr>
                      <m:t>𝑞</m:t>
                    </m:r>
                  </m:oMath>
                </a14:m>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traffic</a:t>
                </a:r>
                <a:r>
                  <a:rPr lang="it-IT" altLang="it-IT" sz="2000" b="0" dirty="0">
                    <a:solidFill>
                      <a:schemeClr val="tx1"/>
                    </a:solidFill>
                    <a:ea typeface="Cambria Math" panose="02040503050406030204" pitchFamily="18" charset="0"/>
                  </a:rPr>
                  <a:t> flow [n° of </a:t>
                </a:r>
                <a:r>
                  <a:rPr lang="it-IT" altLang="it-IT" sz="2000" b="0" dirty="0" err="1">
                    <a:solidFill>
                      <a:schemeClr val="tx1"/>
                    </a:solidFill>
                    <a:ea typeface="Cambria Math" panose="02040503050406030204" pitchFamily="18" charset="0"/>
                  </a:rPr>
                  <a:t>vehicles</a:t>
                </a:r>
                <a:r>
                  <a:rPr lang="it-IT" altLang="it-IT" sz="2000" b="0" dirty="0">
                    <a:solidFill>
                      <a:schemeClr val="tx1"/>
                    </a:solidFill>
                    <a:ea typeface="Cambria Math" panose="02040503050406030204" pitchFamily="18" charset="0"/>
                  </a:rPr>
                  <a:t>/h]</a:t>
                </a:r>
              </a:p>
              <a:p>
                <a:pPr>
                  <a:lnSpc>
                    <a:spcPct val="120000"/>
                  </a:lnSpc>
                  <a:spcBef>
                    <a:spcPct val="0"/>
                  </a:spcBef>
                  <a:spcAft>
                    <a:spcPts val="600"/>
                  </a:spcAft>
                  <a:buClrTx/>
                  <a:buNone/>
                </a:pPr>
                <a14:m>
                  <m:oMath xmlns:m="http://schemas.openxmlformats.org/officeDocument/2006/math">
                    <m:r>
                      <a:rPr lang="it-IT" altLang="it-IT" sz="2000" b="0" i="1" smtClean="0">
                        <a:solidFill>
                          <a:schemeClr val="tx1"/>
                        </a:solidFill>
                        <a:latin typeface="Cambria Math" panose="02040503050406030204" pitchFamily="18" charset="0"/>
                        <a:ea typeface="Cambria Math" panose="02040503050406030204" pitchFamily="18" charset="0"/>
                      </a:rPr>
                      <m:t>𝑣</m:t>
                    </m:r>
                  </m:oMath>
                </a14:m>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traffic</a:t>
                </a:r>
                <a:r>
                  <a:rPr lang="it-IT" altLang="it-IT" sz="2000" b="0" dirty="0">
                    <a:solidFill>
                      <a:schemeClr val="tx1"/>
                    </a:solidFill>
                    <a:ea typeface="Cambria Math" panose="02040503050406030204" pitchFamily="18" charset="0"/>
                  </a:rPr>
                  <a:t> </a:t>
                </a:r>
                <a:r>
                  <a:rPr lang="it-IT" altLang="it-IT" sz="2000" b="0" dirty="0" err="1">
                    <a:solidFill>
                      <a:schemeClr val="tx1"/>
                    </a:solidFill>
                    <a:ea typeface="Cambria Math" panose="02040503050406030204" pitchFamily="18" charset="0"/>
                  </a:rPr>
                  <a:t>average</a:t>
                </a:r>
                <a:r>
                  <a:rPr lang="it-IT" altLang="it-IT" sz="2000" b="0" dirty="0">
                    <a:solidFill>
                      <a:schemeClr val="tx1"/>
                    </a:solidFill>
                    <a:ea typeface="Cambria Math" panose="02040503050406030204" pitchFamily="18" charset="0"/>
                  </a:rPr>
                  <a:t> speed [km/h]</a:t>
                </a:r>
              </a:p>
              <a:p>
                <a:pPr>
                  <a:lnSpc>
                    <a:spcPct val="120000"/>
                  </a:lnSpc>
                  <a:spcBef>
                    <a:spcPct val="0"/>
                  </a:spcBef>
                  <a:spcAft>
                    <a:spcPts val="600"/>
                  </a:spcAft>
                  <a:buClrTx/>
                  <a:buNone/>
                </a:pPr>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endParaRPr lang="it-IT" altLang="it-IT" sz="2000" b="0" dirty="0">
                  <a:solidFill>
                    <a:schemeClr val="tx1"/>
                  </a:solidFill>
                  <a:ea typeface="Cambria Math" panose="02040503050406030204" pitchFamily="18" charset="0"/>
                </a:endParaRPr>
              </a:p>
              <a:p>
                <a:pPr>
                  <a:lnSpc>
                    <a:spcPct val="120000"/>
                  </a:lnSpc>
                  <a:spcBef>
                    <a:spcPct val="0"/>
                  </a:spcBef>
                  <a:spcAft>
                    <a:spcPts val="600"/>
                  </a:spcAft>
                  <a:buClrTx/>
                  <a:buNone/>
                </a:pPr>
                <a:endParaRPr lang="en-US" altLang="it-IT" sz="2000" b="0" dirty="0">
                  <a:solidFill>
                    <a:schemeClr val="tx1"/>
                  </a:solidFill>
                </a:endParaRP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5"/>
                <a:stretch>
                  <a:fillRect l="-1854" t="-6154" b="-273846"/>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3" name="Slide Number Placeholder 2">
            <a:extLst>
              <a:ext uri="{FF2B5EF4-FFF2-40B4-BE49-F238E27FC236}">
                <a16:creationId xmlns:a16="http://schemas.microsoft.com/office/drawing/2014/main" id="{6AB2C8C5-A8ED-254A-A401-E88A483960A6}"/>
              </a:ext>
            </a:extLst>
          </p:cNvPr>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59790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2050882"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Traffic control</a:t>
            </a:r>
          </a:p>
        </p:txBody>
      </p:sp>
      <p:pic>
        <p:nvPicPr>
          <p:cNvPr id="3" name="Immagine 2">
            <a:extLst>
              <a:ext uri="{FF2B5EF4-FFF2-40B4-BE49-F238E27FC236}">
                <a16:creationId xmlns:a16="http://schemas.microsoft.com/office/drawing/2014/main" id="{CB62FE6E-015E-4617-A5E8-150C6410F139}"/>
              </a:ext>
            </a:extLst>
          </p:cNvPr>
          <p:cNvPicPr>
            <a:picLocks noChangeAspect="1"/>
          </p:cNvPicPr>
          <p:nvPr/>
        </p:nvPicPr>
        <p:blipFill rotWithShape="1">
          <a:blip r:embed="rId4"/>
          <a:srcRect l="8758" t="33200" r="9838" b="29000"/>
          <a:stretch/>
        </p:blipFill>
        <p:spPr>
          <a:xfrm>
            <a:off x="328613" y="2540678"/>
            <a:ext cx="8631876" cy="2254592"/>
          </a:xfrm>
          <a:prstGeom prst="rect">
            <a:avLst/>
          </a:prstGeom>
        </p:spPr>
      </p:pic>
      <p:pic>
        <p:nvPicPr>
          <p:cNvPr id="4" name="Immagine 3">
            <a:extLst>
              <a:ext uri="{FF2B5EF4-FFF2-40B4-BE49-F238E27FC236}">
                <a16:creationId xmlns:a16="http://schemas.microsoft.com/office/drawing/2014/main" id="{8C21C980-E1EE-4195-96FD-8D6883E7B4EC}"/>
              </a:ext>
            </a:extLst>
          </p:cNvPr>
          <p:cNvPicPr>
            <a:picLocks noChangeAspect="1"/>
          </p:cNvPicPr>
          <p:nvPr/>
        </p:nvPicPr>
        <p:blipFill rotWithShape="1">
          <a:blip r:embed="rId5"/>
          <a:srcRect l="36498" t="36550" r="47325" b="53425"/>
          <a:stretch/>
        </p:blipFill>
        <p:spPr>
          <a:xfrm>
            <a:off x="4570656" y="4941168"/>
            <a:ext cx="2271021" cy="791631"/>
          </a:xfrm>
          <a:prstGeom prst="rect">
            <a:avLst/>
          </a:prstGeom>
        </p:spPr>
      </p:pic>
      <p:pic>
        <p:nvPicPr>
          <p:cNvPr id="5" name="Immagine 4">
            <a:extLst>
              <a:ext uri="{FF2B5EF4-FFF2-40B4-BE49-F238E27FC236}">
                <a16:creationId xmlns:a16="http://schemas.microsoft.com/office/drawing/2014/main" id="{C234FEA0-9FCA-4310-B9CA-1CD66ACC30A3}"/>
              </a:ext>
            </a:extLst>
          </p:cNvPr>
          <p:cNvPicPr>
            <a:picLocks noChangeAspect="1"/>
          </p:cNvPicPr>
          <p:nvPr/>
        </p:nvPicPr>
        <p:blipFill rotWithShape="1">
          <a:blip r:embed="rId5"/>
          <a:srcRect l="36468" t="56010" r="47355" b="33048"/>
          <a:stretch/>
        </p:blipFill>
        <p:spPr>
          <a:xfrm>
            <a:off x="6872979" y="4941168"/>
            <a:ext cx="2271021" cy="864096"/>
          </a:xfrm>
          <a:prstGeom prst="rect">
            <a:avLst/>
          </a:prstGeom>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73ADEC48-41C2-4ED5-A41B-DEC5BC7BCB66}"/>
                  </a:ext>
                </a:extLst>
              </p:cNvPr>
              <p:cNvSpPr txBox="1"/>
              <p:nvPr/>
            </p:nvSpPr>
            <p:spPr>
              <a:xfrm>
                <a:off x="674201" y="5227387"/>
                <a:ext cx="2587203" cy="490199"/>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𝑢</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𝐾</m:t>
                          </m:r>
                        </m:e>
                        <m:sub>
                          <m:r>
                            <a:rPr lang="it-IT" b="0" i="1" smtClean="0">
                              <a:latin typeface="Cambria Math" panose="02040503050406030204" pitchFamily="18" charset="0"/>
                            </a:rPr>
                            <m:t>𝑝</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𝐾</m:t>
                          </m:r>
                        </m:e>
                        <m:sub>
                          <m:r>
                            <a:rPr lang="it-IT" b="0" i="1" smtClean="0">
                              <a:latin typeface="Cambria Math" panose="02040503050406030204" pitchFamily="18" charset="0"/>
                              <a:ea typeface="Cambria Math" panose="02040503050406030204" pitchFamily="18" charset="0"/>
                            </a:rPr>
                            <m:t>𝑑</m:t>
                          </m:r>
                        </m:sub>
                      </m:sSub>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𝑒</m:t>
                          </m:r>
                        </m:e>
                      </m:acc>
                    </m:oMath>
                  </m:oMathPara>
                </a14:m>
                <a:endParaRPr lang="it-IT" dirty="0"/>
              </a:p>
            </p:txBody>
          </p:sp>
        </mc:Choice>
        <mc:Fallback xmlns="">
          <p:sp>
            <p:nvSpPr>
              <p:cNvPr id="6" name="CasellaDiTesto 5">
                <a:extLst>
                  <a:ext uri="{FF2B5EF4-FFF2-40B4-BE49-F238E27FC236}">
                    <a16:creationId xmlns:a16="http://schemas.microsoft.com/office/drawing/2014/main" id="{73ADEC48-41C2-4ED5-A41B-DEC5BC7BCB66}"/>
                  </a:ext>
                </a:extLst>
              </p:cNvPr>
              <p:cNvSpPr txBox="1">
                <a:spLocks noRot="1" noChangeAspect="1" noMove="1" noResize="1" noEditPoints="1" noAdjustHandles="1" noChangeArrowheads="1" noChangeShapeType="1" noTextEdit="1"/>
              </p:cNvSpPr>
              <p:nvPr/>
            </p:nvSpPr>
            <p:spPr>
              <a:xfrm>
                <a:off x="674201" y="5227387"/>
                <a:ext cx="2587203" cy="490199"/>
              </a:xfrm>
              <a:prstGeom prst="rect">
                <a:avLst/>
              </a:prstGeom>
              <a:blipFill>
                <a:blip r:embed="rId6"/>
                <a:stretch>
                  <a:fillRect r="-3052" b="-4878"/>
                </a:stretch>
              </a:blipFill>
              <a:ln>
                <a:solidFill>
                  <a:schemeClr val="tx1"/>
                </a:solidFill>
              </a:ln>
            </p:spPr>
            <p:txBody>
              <a:bodyPr/>
              <a:lstStyle/>
              <a:p>
                <a:r>
                  <a:rPr lang="it-IT">
                    <a:noFill/>
                  </a:rPr>
                  <a:t> </a:t>
                </a:r>
              </a:p>
            </p:txBody>
          </p:sp>
        </mc:Fallback>
      </mc:AlternateContent>
      <p:cxnSp>
        <p:nvCxnSpPr>
          <p:cNvPr id="10" name="Connettore diritto 9">
            <a:extLst>
              <a:ext uri="{FF2B5EF4-FFF2-40B4-BE49-F238E27FC236}">
                <a16:creationId xmlns:a16="http://schemas.microsoft.com/office/drawing/2014/main" id="{5C0C9EF3-5A11-48E7-8B39-3256C8423208}"/>
              </a:ext>
            </a:extLst>
          </p:cNvPr>
          <p:cNvCxnSpPr>
            <a:stCxn id="6" idx="0"/>
          </p:cNvCxnSpPr>
          <p:nvPr/>
        </p:nvCxnSpPr>
        <p:spPr bwMode="auto">
          <a:xfrm flipV="1">
            <a:off x="1967803" y="4077072"/>
            <a:ext cx="299941" cy="115031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ttangolo 15">
            <a:extLst>
              <a:ext uri="{FF2B5EF4-FFF2-40B4-BE49-F238E27FC236}">
                <a16:creationId xmlns:a16="http://schemas.microsoft.com/office/drawing/2014/main" id="{7ABC56D1-AF07-49FD-8F32-A4405A2FCC6A}"/>
              </a:ext>
            </a:extLst>
          </p:cNvPr>
          <p:cNvSpPr/>
          <p:nvPr/>
        </p:nvSpPr>
        <p:spPr bwMode="auto">
          <a:xfrm>
            <a:off x="3441644" y="2540678"/>
            <a:ext cx="2376264" cy="15363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0" name="Rettangolo 19">
            <a:extLst>
              <a:ext uri="{FF2B5EF4-FFF2-40B4-BE49-F238E27FC236}">
                <a16:creationId xmlns:a16="http://schemas.microsoft.com/office/drawing/2014/main" id="{BE69634B-7C4A-4A74-BCFF-E5AA5BF99577}"/>
              </a:ext>
            </a:extLst>
          </p:cNvPr>
          <p:cNvSpPr/>
          <p:nvPr/>
        </p:nvSpPr>
        <p:spPr bwMode="auto">
          <a:xfrm>
            <a:off x="3316577" y="3596970"/>
            <a:ext cx="440432" cy="29453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3" name="Rettangolo 22">
            <a:extLst>
              <a:ext uri="{FF2B5EF4-FFF2-40B4-BE49-F238E27FC236}">
                <a16:creationId xmlns:a16="http://schemas.microsoft.com/office/drawing/2014/main" id="{1D0A7A28-1B6E-4236-9B92-C48EC2537895}"/>
              </a:ext>
            </a:extLst>
          </p:cNvPr>
          <p:cNvSpPr/>
          <p:nvPr/>
        </p:nvSpPr>
        <p:spPr bwMode="auto">
          <a:xfrm>
            <a:off x="4139952" y="3038404"/>
            <a:ext cx="2448272" cy="1745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5" name="Rettangolo 24">
            <a:extLst>
              <a:ext uri="{FF2B5EF4-FFF2-40B4-BE49-F238E27FC236}">
                <a16:creationId xmlns:a16="http://schemas.microsoft.com/office/drawing/2014/main" id="{0B35BC79-3ABF-4D98-B9F6-02E95A6F84F7}"/>
              </a:ext>
            </a:extLst>
          </p:cNvPr>
          <p:cNvSpPr/>
          <p:nvPr/>
        </p:nvSpPr>
        <p:spPr bwMode="auto">
          <a:xfrm>
            <a:off x="5556195" y="3609307"/>
            <a:ext cx="299942" cy="337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cxnSp>
        <p:nvCxnSpPr>
          <p:cNvPr id="18" name="Connettore 2 17">
            <a:extLst>
              <a:ext uri="{FF2B5EF4-FFF2-40B4-BE49-F238E27FC236}">
                <a16:creationId xmlns:a16="http://schemas.microsoft.com/office/drawing/2014/main" id="{4C4789C7-871B-45E8-8A7F-7D51A85DD990}"/>
              </a:ext>
            </a:extLst>
          </p:cNvPr>
          <p:cNvCxnSpPr/>
          <p:nvPr/>
        </p:nvCxnSpPr>
        <p:spPr bwMode="auto">
          <a:xfrm>
            <a:off x="3261404" y="3789040"/>
            <a:ext cx="260674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FCB2B647-3505-4CBD-AA10-5A4717380676}"/>
                  </a:ext>
                </a:extLst>
              </p:cNvPr>
              <p:cNvSpPr txBox="1"/>
              <p:nvPr/>
            </p:nvSpPr>
            <p:spPr>
              <a:xfrm>
                <a:off x="2114207" y="6148880"/>
                <a:ext cx="3896455" cy="491288"/>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𝜌</m:t>
                          </m:r>
                        </m:e>
                      </m:acc>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𝑎</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𝜌</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𝑏</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𝜌</m:t>
                          </m:r>
                        </m:e>
                        <m:sub>
                          <m:r>
                            <a:rPr lang="it-IT" b="0" i="1" smtClean="0">
                              <a:latin typeface="Cambria Math" panose="02040503050406030204" pitchFamily="18" charset="0"/>
                              <a:ea typeface="Cambria Math" panose="02040503050406030204" pitchFamily="18" charset="0"/>
                            </a:rPr>
                            <m:t>𝑟𝑒𝑓</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oMath>
                  </m:oMathPara>
                </a14:m>
                <a:endParaRPr lang="it-IT" dirty="0"/>
              </a:p>
            </p:txBody>
          </p:sp>
        </mc:Choice>
        <mc:Fallback xmlns="">
          <p:sp>
            <p:nvSpPr>
              <p:cNvPr id="26" name="CasellaDiTesto 25">
                <a:extLst>
                  <a:ext uri="{FF2B5EF4-FFF2-40B4-BE49-F238E27FC236}">
                    <a16:creationId xmlns:a16="http://schemas.microsoft.com/office/drawing/2014/main" id="{FCB2B647-3505-4CBD-AA10-5A4717380676}"/>
                  </a:ext>
                </a:extLst>
              </p:cNvPr>
              <p:cNvSpPr txBox="1">
                <a:spLocks noRot="1" noChangeAspect="1" noMove="1" noResize="1" noEditPoints="1" noAdjustHandles="1" noChangeArrowheads="1" noChangeShapeType="1" noTextEdit="1"/>
              </p:cNvSpPr>
              <p:nvPr/>
            </p:nvSpPr>
            <p:spPr>
              <a:xfrm>
                <a:off x="2114207" y="6148880"/>
                <a:ext cx="3896455" cy="491288"/>
              </a:xfrm>
              <a:prstGeom prst="rect">
                <a:avLst/>
              </a:prstGeom>
              <a:blipFill>
                <a:blip r:embed="rId7"/>
                <a:stretch>
                  <a:fillRect b="-10976"/>
                </a:stretch>
              </a:blipFill>
              <a:ln>
                <a:solidFill>
                  <a:schemeClr val="tx1"/>
                </a:solidFill>
              </a:ln>
            </p:spPr>
            <p:txBody>
              <a:bodyPr/>
              <a:lstStyle/>
              <a:p>
                <a:r>
                  <a:rPr lang="it-IT">
                    <a:noFill/>
                  </a:rPr>
                  <a:t> </a:t>
                </a:r>
              </a:p>
            </p:txBody>
          </p:sp>
        </mc:Fallback>
      </mc:AlternateContent>
      <p:sp>
        <p:nvSpPr>
          <p:cNvPr id="32" name="Rettangolo 31">
            <a:extLst>
              <a:ext uri="{FF2B5EF4-FFF2-40B4-BE49-F238E27FC236}">
                <a16:creationId xmlns:a16="http://schemas.microsoft.com/office/drawing/2014/main" id="{78374D53-A16F-47CC-B40F-ABFBD71D2366}"/>
              </a:ext>
            </a:extLst>
          </p:cNvPr>
          <p:cNvSpPr/>
          <p:nvPr/>
        </p:nvSpPr>
        <p:spPr bwMode="auto">
          <a:xfrm>
            <a:off x="1835696" y="3263212"/>
            <a:ext cx="2664296" cy="86409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3" name="Rettangolo 32">
            <a:extLst>
              <a:ext uri="{FF2B5EF4-FFF2-40B4-BE49-F238E27FC236}">
                <a16:creationId xmlns:a16="http://schemas.microsoft.com/office/drawing/2014/main" id="{EA988544-A2B1-4DAC-A179-2C83E8ABA489}"/>
              </a:ext>
            </a:extLst>
          </p:cNvPr>
          <p:cNvSpPr/>
          <p:nvPr/>
        </p:nvSpPr>
        <p:spPr bwMode="auto">
          <a:xfrm>
            <a:off x="4591168" y="3278654"/>
            <a:ext cx="3941271" cy="86409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5" name="TextBox 6">
            <a:extLst>
              <a:ext uri="{FF2B5EF4-FFF2-40B4-BE49-F238E27FC236}">
                <a16:creationId xmlns:a16="http://schemas.microsoft.com/office/drawing/2014/main" id="{5759341C-D75D-452D-924E-AD7BB28C24E9}"/>
              </a:ext>
            </a:extLst>
          </p:cNvPr>
          <p:cNvSpPr txBox="1">
            <a:spLocks noChangeArrowheads="1"/>
          </p:cNvSpPr>
          <p:nvPr/>
        </p:nvSpPr>
        <p:spPr bwMode="auto">
          <a:xfrm>
            <a:off x="346075" y="2102136"/>
            <a:ext cx="854640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it-IT" altLang="it-IT" b="0" dirty="0">
                <a:solidFill>
                  <a:schemeClr val="tx1"/>
                </a:solidFill>
              </a:rPr>
              <a:t>(</a:t>
            </a:r>
            <a:r>
              <a:rPr lang="it-IT" altLang="it-IT" b="0" dirty="0" err="1">
                <a:solidFill>
                  <a:schemeClr val="tx1"/>
                </a:solidFill>
              </a:rPr>
              <a:t>Phan</a:t>
            </a:r>
            <a:r>
              <a:rPr lang="it-IT" altLang="it-IT" b="0" dirty="0">
                <a:solidFill>
                  <a:schemeClr val="tx1"/>
                </a:solidFill>
              </a:rPr>
              <a:t> et al., 2016):</a:t>
            </a:r>
            <a:endParaRPr lang="en-US" altLang="it-IT" b="0" dirty="0">
              <a:solidFill>
                <a:schemeClr val="tx1"/>
              </a:solidFill>
            </a:endParaRPr>
          </a:p>
          <a:p>
            <a:pPr>
              <a:lnSpc>
                <a:spcPct val="120000"/>
              </a:lnSpc>
              <a:spcBef>
                <a:spcPct val="0"/>
              </a:spcBef>
              <a:spcAft>
                <a:spcPts val="600"/>
              </a:spcAft>
              <a:buClrTx/>
              <a:buNone/>
            </a:pPr>
            <a:endParaRPr lang="en-US" altLang="it-IT" sz="2000" b="0" dirty="0">
              <a:solidFill>
                <a:schemeClr val="tx1"/>
              </a:solidFill>
            </a:endParaRP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9FD7FD30-3672-4AA8-9787-FA6BA01ABC7D}"/>
                  </a:ext>
                </a:extLst>
              </p:cNvPr>
              <p:cNvSpPr txBox="1"/>
              <p:nvPr/>
            </p:nvSpPr>
            <p:spPr>
              <a:xfrm>
                <a:off x="3715224" y="1761359"/>
                <a:ext cx="4889224" cy="453137"/>
              </a:xfrm>
              <a:prstGeom prst="rect">
                <a:avLst/>
              </a:prstGeom>
              <a:noFill/>
              <a:ln>
                <a:solidFill>
                  <a:schemeClr val="tx1"/>
                </a:solidFill>
              </a:ln>
            </p:spPr>
            <p:txBody>
              <a:bodyPr wrap="square" rtlCol="0">
                <a:spAutoFit/>
              </a:bodyPr>
              <a:lstStyle/>
              <a:p>
                <a14:m>
                  <m:oMath xmlns:m="http://schemas.openxmlformats.org/officeDocument/2006/math">
                    <m:d>
                      <m:dPr>
                        <m:ctrlPr>
                          <a:rPr lang="it-IT" b="0" i="1" smtClean="0">
                            <a:latin typeface="Cambria Math" panose="02040503050406030204" pitchFamily="18" charset="0"/>
                            <a:ea typeface="Cambria Math" panose="02040503050406030204" pitchFamily="18" charset="0"/>
                          </a:rPr>
                        </m:ctrlPr>
                      </m:dPr>
                      <m:e>
                        <m:r>
                          <a:rPr lang="it-IT" i="1" smtClean="0">
                            <a:latin typeface="Cambria Math" panose="02040503050406030204" pitchFamily="18" charset="0"/>
                            <a:ea typeface="Cambria Math" panose="02040503050406030204" pitchFamily="18" charset="0"/>
                          </a:rPr>
                          <m:t>𝑒</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𝑡</m:t>
                            </m:r>
                          </m:e>
                        </m:d>
                        <m:r>
                          <a:rPr lang="it-IT" i="1">
                            <a:latin typeface="Cambria Math" panose="02040503050406030204" pitchFamily="18" charset="0"/>
                            <a:ea typeface="Cambria Math" panose="02040503050406030204" pitchFamily="18" charset="0"/>
                          </a:rPr>
                          <m:t>=0</m:t>
                        </m:r>
                        <m:r>
                          <a:rPr lang="it-IT" b="0" i="0"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𝑒</m:t>
                            </m:r>
                          </m:e>
                        </m:acc>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=0</m:t>
                        </m:r>
                      </m:e>
                    </m:d>
                  </m:oMath>
                </a14:m>
                <a:r>
                  <a:rPr lang="it-IT" sz="2000" dirty="0"/>
                  <a:t> </a:t>
                </a:r>
                <a:r>
                  <a:rPr lang="it-IT" sz="2000" dirty="0" err="1"/>
                  <a:t>equilibrium</a:t>
                </a:r>
                <a:r>
                  <a:rPr lang="it-IT" sz="2000" dirty="0"/>
                  <a:t> point</a:t>
                </a:r>
              </a:p>
            </p:txBody>
          </p:sp>
        </mc:Choice>
        <mc:Fallback xmlns="">
          <p:sp>
            <p:nvSpPr>
              <p:cNvPr id="19" name="CasellaDiTesto 18">
                <a:extLst>
                  <a:ext uri="{FF2B5EF4-FFF2-40B4-BE49-F238E27FC236}">
                    <a16:creationId xmlns:a16="http://schemas.microsoft.com/office/drawing/2014/main" id="{9FD7FD30-3672-4AA8-9787-FA6BA01ABC7D}"/>
                  </a:ext>
                </a:extLst>
              </p:cNvPr>
              <p:cNvSpPr txBox="1">
                <a:spLocks noRot="1" noChangeAspect="1" noMove="1" noResize="1" noEditPoints="1" noAdjustHandles="1" noChangeArrowheads="1" noChangeShapeType="1" noTextEdit="1"/>
              </p:cNvSpPr>
              <p:nvPr/>
            </p:nvSpPr>
            <p:spPr>
              <a:xfrm>
                <a:off x="3715224" y="1761359"/>
                <a:ext cx="4889224" cy="453137"/>
              </a:xfrm>
              <a:prstGeom prst="rect">
                <a:avLst/>
              </a:prstGeom>
              <a:blipFill>
                <a:blip r:embed="rId8"/>
                <a:stretch>
                  <a:fillRect b="-21053"/>
                </a:stretch>
              </a:blipFill>
              <a:ln>
                <a:solidFill>
                  <a:schemeClr val="tx1"/>
                </a:solidFill>
              </a:ln>
            </p:spPr>
            <p:txBody>
              <a:bodyPr/>
              <a:lstStyle/>
              <a:p>
                <a:r>
                  <a:rPr lang="it-IT">
                    <a:noFill/>
                  </a:rPr>
                  <a:t> </a:t>
                </a:r>
              </a:p>
            </p:txBody>
          </p:sp>
        </mc:Fallback>
      </mc:AlternateContent>
      <p:sp>
        <p:nvSpPr>
          <p:cNvPr id="21" name="Text Box 20">
            <a:extLst>
              <a:ext uri="{FF2B5EF4-FFF2-40B4-BE49-F238E27FC236}">
                <a16:creationId xmlns:a16="http://schemas.microsoft.com/office/drawing/2014/main" id="{0E523E26-005B-4E96-91B9-A19293BFAC53}"/>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pic>
        <p:nvPicPr>
          <p:cNvPr id="22" name="Immagine 21">
            <a:extLst>
              <a:ext uri="{FF2B5EF4-FFF2-40B4-BE49-F238E27FC236}">
                <a16:creationId xmlns:a16="http://schemas.microsoft.com/office/drawing/2014/main" id="{F9D80D1E-E650-4EE9-BA11-A295E8511D70}"/>
              </a:ext>
            </a:extLst>
          </p:cNvPr>
          <p:cNvPicPr>
            <a:picLocks noChangeAspect="1"/>
          </p:cNvPicPr>
          <p:nvPr/>
        </p:nvPicPr>
        <p:blipFill rotWithShape="1">
          <a:blip r:embed="rId9"/>
          <a:srcRect l="15006" t="73335" r="56301" b="2070"/>
          <a:stretch/>
        </p:blipFill>
        <p:spPr>
          <a:xfrm>
            <a:off x="6948264" y="6381328"/>
            <a:ext cx="2071734" cy="473224"/>
          </a:xfrm>
          <a:prstGeom prst="rect">
            <a:avLst/>
          </a:prstGeom>
        </p:spPr>
      </p:pic>
      <p:sp>
        <p:nvSpPr>
          <p:cNvPr id="2" name="TextBox 1">
            <a:extLst>
              <a:ext uri="{FF2B5EF4-FFF2-40B4-BE49-F238E27FC236}">
                <a16:creationId xmlns:a16="http://schemas.microsoft.com/office/drawing/2014/main" id="{7E547D33-9017-5247-95BB-43DB262F40AC}"/>
              </a:ext>
            </a:extLst>
          </p:cNvPr>
          <p:cNvSpPr txBox="1"/>
          <p:nvPr/>
        </p:nvSpPr>
        <p:spPr>
          <a:xfrm>
            <a:off x="6012160" y="5877272"/>
            <a:ext cx="3456384" cy="707886"/>
          </a:xfrm>
          <a:prstGeom prst="rect">
            <a:avLst/>
          </a:prstGeom>
          <a:noFill/>
        </p:spPr>
        <p:txBody>
          <a:bodyPr wrap="square" rtlCol="0">
            <a:spAutoFit/>
          </a:bodyPr>
          <a:lstStyle/>
          <a:p>
            <a:r>
              <a:rPr lang="it-IT" altLang="it-IT" sz="1000" dirty="0">
                <a:latin typeface="Calibri" panose="020F0502020204030204" pitchFamily="34" charset="0"/>
                <a:cs typeface="Calibri" panose="020F0502020204030204" pitchFamily="34" charset="0"/>
              </a:rPr>
              <a:t>© Gianni A. Di Caro. </a:t>
            </a:r>
            <a:r>
              <a:rPr lang="it-IT" altLang="it-IT" sz="1000" dirty="0" err="1">
                <a:latin typeface="Calibri" panose="020F0502020204030204" pitchFamily="34" charset="0"/>
                <a:cs typeface="Calibri" panose="020F0502020204030204" pitchFamily="34" charset="0"/>
              </a:rPr>
              <a:t>All</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rights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reserved</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This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content</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is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excluded</a:t>
            </a:r>
            <a:r>
              <a:rPr lang="it-IT" altLang="it-IT" sz="1000" dirty="0">
                <a:latin typeface="Calibri" panose="020F0502020204030204" pitchFamily="34" charset="0"/>
                <a:cs typeface="Calibri" panose="020F0502020204030204" pitchFamily="34" charset="0"/>
              </a:rPr>
              <a:t> from </a:t>
            </a:r>
            <a:r>
              <a:rPr lang="it-IT" altLang="it-IT" sz="1000" dirty="0" err="1">
                <a:latin typeface="Calibri" panose="020F0502020204030204" pitchFamily="34" charset="0"/>
                <a:cs typeface="Calibri" panose="020F0502020204030204" pitchFamily="34" charset="0"/>
              </a:rPr>
              <a:t>our</a:t>
            </a:r>
            <a:r>
              <a:rPr lang="it-IT" altLang="it-IT" sz="1000" dirty="0">
                <a:latin typeface="Calibri" panose="020F0502020204030204" pitchFamily="34" charset="0"/>
                <a:cs typeface="Calibri" panose="020F0502020204030204" pitchFamily="34" charset="0"/>
              </a:rPr>
              <a:t> Creative </a:t>
            </a:r>
            <a:r>
              <a:rPr lang="it-IT" altLang="it-IT" sz="1000" dirty="0" err="1">
                <a:latin typeface="Calibri" panose="020F0502020204030204" pitchFamily="34" charset="0"/>
                <a:cs typeface="Calibri" panose="020F0502020204030204" pitchFamily="34" charset="0"/>
              </a:rPr>
              <a:t>Commons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license</a:t>
            </a:r>
            <a:r>
              <a:rPr lang="it-IT" altLang="it-IT" sz="1000" dirty="0">
                <a:latin typeface="Calibri" panose="020F0502020204030204" pitchFamily="34" charset="0"/>
                <a:cs typeface="Calibri" panose="020F0502020204030204" pitchFamily="34" charset="0"/>
              </a:rPr>
              <a:t>. For more information, </a:t>
            </a:r>
            <a:r>
              <a:rPr lang="it-IT" altLang="it-IT" sz="1000" dirty="0" err="1">
                <a:latin typeface="Calibri" panose="020F0502020204030204" pitchFamily="34" charset="0"/>
                <a:cs typeface="Calibri" panose="020F0502020204030204" pitchFamily="34" charset="0"/>
              </a:rPr>
              <a:t>see</a:t>
            </a:r>
            <a:r>
              <a:rPr lang="it-IT" altLang="it-IT" sz="1000" dirty="0">
                <a:latin typeface="Calibri" panose="020F0502020204030204" pitchFamily="34" charset="0"/>
                <a:cs typeface="Calibri" panose="020F0502020204030204" pitchFamily="34" charset="0"/>
              </a:rPr>
              <a:t> </a:t>
            </a:r>
            <a:r>
              <a:rPr lang="it-IT" altLang="it-IT" sz="1000" dirty="0">
                <a:latin typeface="Calibri" panose="020F0502020204030204" pitchFamily="34" charset="0"/>
                <a:cs typeface="Calibri" panose="020F0502020204030204" pitchFamily="34" charset="0"/>
                <a:hlinkClick r:id="rId10"/>
              </a:rPr>
              <a:t>https://ocw.mit.edu/fairuse</a:t>
            </a:r>
            <a:r>
              <a:rPr lang="it-IT" altLang="it-IT" sz="1000" dirty="0">
                <a:latin typeface="Calibri" panose="020F0502020204030204" pitchFamily="34" charset="0"/>
                <a:cs typeface="Calibri" panose="020F0502020204030204" pitchFamily="34" charset="0"/>
              </a:rPr>
              <a:t>.</a:t>
            </a:r>
            <a:endParaRPr lang="en-US" sz="1000" dirty="0"/>
          </a:p>
          <a:p>
            <a:endParaRPr lang="en-US" sz="1000" dirty="0"/>
          </a:p>
        </p:txBody>
      </p:sp>
      <p:sp>
        <p:nvSpPr>
          <p:cNvPr id="7" name="TextBox 6">
            <a:extLst>
              <a:ext uri="{FF2B5EF4-FFF2-40B4-BE49-F238E27FC236}">
                <a16:creationId xmlns:a16="http://schemas.microsoft.com/office/drawing/2014/main" id="{8BA86B62-0CDE-C249-B29E-5ECFFCD36140}"/>
              </a:ext>
            </a:extLst>
          </p:cNvPr>
          <p:cNvSpPr txBox="1"/>
          <p:nvPr/>
        </p:nvSpPr>
        <p:spPr>
          <a:xfrm>
            <a:off x="899592" y="4653136"/>
            <a:ext cx="7629012" cy="400110"/>
          </a:xfrm>
          <a:prstGeom prst="rect">
            <a:avLst/>
          </a:prstGeom>
          <a:noFill/>
        </p:spPr>
        <p:txBody>
          <a:bodyPr wrap="none" rtlCol="0">
            <a:spAutoFit/>
          </a:bodyPr>
          <a:lstStyle/>
          <a:p>
            <a:r>
              <a:rPr lang="it-IT" altLang="it-IT" sz="1000" dirty="0">
                <a:latin typeface="Calibri" panose="020F0502020204030204" pitchFamily="34" charset="0"/>
                <a:cs typeface="Calibri" panose="020F0502020204030204" pitchFamily="34" charset="0"/>
              </a:rPr>
              <a:t>© IEEE. </a:t>
            </a:r>
            <a:r>
              <a:rPr lang="it-IT" altLang="it-IT" sz="1000" dirty="0" err="1">
                <a:latin typeface="Calibri" panose="020F0502020204030204" pitchFamily="34" charset="0"/>
                <a:cs typeface="Calibri" panose="020F0502020204030204" pitchFamily="34" charset="0"/>
              </a:rPr>
              <a:t>All</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rights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reserved</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This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content</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is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excluded</a:t>
            </a:r>
            <a:r>
              <a:rPr lang="it-IT" altLang="it-IT" sz="1000" dirty="0">
                <a:latin typeface="Calibri" panose="020F0502020204030204" pitchFamily="34" charset="0"/>
                <a:cs typeface="Calibri" panose="020F0502020204030204" pitchFamily="34" charset="0"/>
              </a:rPr>
              <a:t> from </a:t>
            </a:r>
            <a:r>
              <a:rPr lang="it-IT" altLang="it-IT" sz="1000" dirty="0" err="1">
                <a:latin typeface="Calibri" panose="020F0502020204030204" pitchFamily="34" charset="0"/>
                <a:cs typeface="Calibri" panose="020F0502020204030204" pitchFamily="34" charset="0"/>
              </a:rPr>
              <a:t>our</a:t>
            </a:r>
            <a:r>
              <a:rPr lang="it-IT" altLang="it-IT" sz="1000" dirty="0">
                <a:latin typeface="Calibri" panose="020F0502020204030204" pitchFamily="34" charset="0"/>
                <a:cs typeface="Calibri" panose="020F0502020204030204" pitchFamily="34" charset="0"/>
              </a:rPr>
              <a:t> Creative </a:t>
            </a:r>
            <a:r>
              <a:rPr lang="it-IT" altLang="it-IT" sz="1000" dirty="0" err="1">
                <a:latin typeface="Calibri" panose="020F0502020204030204" pitchFamily="34" charset="0"/>
                <a:cs typeface="Calibri" panose="020F0502020204030204" pitchFamily="34" charset="0"/>
              </a:rPr>
              <a:t>Commons</a:t>
            </a:r>
            <a:r>
              <a:rPr lang="it-IT" altLang="it-IT" sz="1000" dirty="0">
                <a:latin typeface="Calibri" panose="020F0502020204030204" pitchFamily="34" charset="0"/>
                <a:cs typeface="Calibri" panose="020F0502020204030204" pitchFamily="34" charset="0"/>
              </a:rPr>
              <a:t> </a:t>
            </a:r>
            <a:r>
              <a:rPr lang="it-IT" altLang="it-IT" sz="1000" dirty="0" err="1">
                <a:latin typeface="Calibri" panose="020F0502020204030204" pitchFamily="34" charset="0"/>
                <a:cs typeface="Calibri" panose="020F0502020204030204" pitchFamily="34" charset="0"/>
              </a:rPr>
              <a:t>license</a:t>
            </a:r>
            <a:r>
              <a:rPr lang="it-IT" altLang="it-IT" sz="1000" dirty="0">
                <a:latin typeface="Calibri" panose="020F0502020204030204" pitchFamily="34" charset="0"/>
                <a:cs typeface="Calibri" panose="020F0502020204030204" pitchFamily="34" charset="0"/>
              </a:rPr>
              <a:t>. For more information, </a:t>
            </a:r>
            <a:r>
              <a:rPr lang="it-IT" altLang="it-IT" sz="1000" dirty="0" err="1">
                <a:latin typeface="Calibri" panose="020F0502020204030204" pitchFamily="34" charset="0"/>
                <a:cs typeface="Calibri" panose="020F0502020204030204" pitchFamily="34" charset="0"/>
              </a:rPr>
              <a:t>see</a:t>
            </a:r>
            <a:r>
              <a:rPr lang="it-IT" altLang="it-IT" sz="1000" dirty="0">
                <a:latin typeface="Calibri" panose="020F0502020204030204" pitchFamily="34" charset="0"/>
                <a:cs typeface="Calibri" panose="020F0502020204030204" pitchFamily="34" charset="0"/>
              </a:rPr>
              <a:t> </a:t>
            </a:r>
            <a:r>
              <a:rPr lang="it-IT" altLang="it-IT" sz="1000" dirty="0">
                <a:latin typeface="Calibri" panose="020F0502020204030204" pitchFamily="34" charset="0"/>
                <a:cs typeface="Calibri" panose="020F0502020204030204" pitchFamily="34" charset="0"/>
                <a:hlinkClick r:id="rId10"/>
              </a:rPr>
              <a:t>https://ocw.mit.edu/fairuse</a:t>
            </a:r>
            <a:r>
              <a:rPr lang="it-IT" altLang="it-IT" sz="1000" dirty="0">
                <a:latin typeface="Calibri" panose="020F0502020204030204" pitchFamily="34" charset="0"/>
                <a:cs typeface="Calibri" panose="020F0502020204030204" pitchFamily="34" charset="0"/>
              </a:rPr>
              <a:t>.</a:t>
            </a:r>
            <a:endParaRPr lang="en-US" sz="1000" dirty="0"/>
          </a:p>
          <a:p>
            <a:endParaRPr lang="en-US" sz="1000" dirty="0"/>
          </a:p>
        </p:txBody>
      </p:sp>
      <p:sp>
        <p:nvSpPr>
          <p:cNvPr id="9" name="Slide Number Placeholder 8">
            <a:extLst>
              <a:ext uri="{FF2B5EF4-FFF2-40B4-BE49-F238E27FC236}">
                <a16:creationId xmlns:a16="http://schemas.microsoft.com/office/drawing/2014/main" id="{C1BA56A5-DF71-6049-9463-0A33F6BD643B}"/>
              </a:ext>
            </a:extLst>
          </p:cNvPr>
          <p:cNvSpPr>
            <a:spLocks noGrp="1"/>
          </p:cNvSpPr>
          <p:nvPr>
            <p:ph type="sldNum" sz="quarter" idx="10"/>
          </p:nvPr>
        </p:nvSpPr>
        <p:spPr/>
        <p:txBody>
          <a:bodyPr/>
          <a:lstStyle/>
          <a:p>
            <a:pPr>
              <a:defRPr/>
            </a:pPr>
            <a:fld id="{25367753-A9A1-43D9-8879-54EC51672E4E}" type="slidenum">
              <a:rPr lang="en-US" smtClean="0"/>
              <a:pPr>
                <a:defRPr/>
              </a:pPr>
              <a:t>6</a:t>
            </a:fld>
            <a:endParaRPr lang="en-US" dirty="0"/>
          </a:p>
        </p:txBody>
      </p:sp>
    </p:spTree>
    <p:extLst>
      <p:ext uri="{BB962C8B-B14F-4D97-AF65-F5344CB8AC3E}">
        <p14:creationId xmlns:p14="http://schemas.microsoft.com/office/powerpoint/2010/main" val="40762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0" grpId="0" animBg="1"/>
      <p:bldP spid="23" grpId="0" animBg="1"/>
      <p:bldP spid="25" grpId="0" animBg="1"/>
      <p:bldP spid="26" grpId="0" animBg="1"/>
      <p:bldP spid="32" grpId="0" animBg="1"/>
      <p:bldP spid="3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206787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Traffic control</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𝑏</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𝑟𝑒𝑓</m:t>
                          </m:r>
                        </m:sub>
                      </m:s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oMath>
                  </m:oMathPara>
                </a14:m>
                <a:endParaRPr lang="en-US" altLang="it-IT" sz="2000" b="0" dirty="0">
                  <a:solidFill>
                    <a:schemeClr val="tx1"/>
                  </a:solidFill>
                </a:endParaRP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𝑏</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𝑟𝑒𝑓</m:t>
                          </m:r>
                        </m:sub>
                      </m:s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m:rPr>
                              <m:sty m:val="p"/>
                            </m:rPr>
                            <a:rPr kumimoji="0" lang="it-IT"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x</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m:rPr>
                          <m:sty m:val="p"/>
                        </m:rPr>
                        <a:rPr kumimoji="0" lang="it-IT"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x</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𝑏</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𝑢</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It is a first-order continuous-time forced linear ordinary differential equation.</a:t>
                </a:r>
              </a:p>
              <a:p>
                <a:pPr>
                  <a:lnSpc>
                    <a:spcPct val="120000"/>
                  </a:lnSpc>
                  <a:spcBef>
                    <a:spcPct val="0"/>
                  </a:spcBef>
                  <a:spcAft>
                    <a:spcPts val="600"/>
                  </a:spcAft>
                  <a:buClrTx/>
                  <a:buNone/>
                </a:pPr>
                <a:r>
                  <a:rPr lang="en-US" altLang="it-IT" sz="2000" b="0" dirty="0">
                    <a:solidFill>
                      <a:schemeClr val="tx1"/>
                    </a:solidFill>
                  </a:rPr>
                  <a:t>In traffic engineering the forcing term is typically constant:</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sSub>
                        <m:sSub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𝑟𝑒𝑓</m:t>
                          </m:r>
                        </m:sub>
                      </m:sSub>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lang="it-IT" sz="2000" b="0" i="1">
                              <a:solidFill>
                                <a:srgbClr val="000000"/>
                              </a:solidFill>
                              <a:latin typeface="Cambria Math" panose="02040503050406030204" pitchFamily="18" charset="0"/>
                              <a:ea typeface="Cambria Math" panose="02040503050406030204" pitchFamily="18" charset="0"/>
                            </a:rPr>
                          </m:ctrlPr>
                        </m:sSubPr>
                        <m:e>
                          <m:r>
                            <a:rPr lang="it-IT" sz="2000" b="0" i="1">
                              <a:solidFill>
                                <a:srgbClr val="000000"/>
                              </a:solidFill>
                              <a:latin typeface="Cambria Math" panose="02040503050406030204" pitchFamily="18" charset="0"/>
                              <a:ea typeface="Cambria Math" panose="02040503050406030204" pitchFamily="18" charset="0"/>
                            </a:rPr>
                            <m:t>𝜌</m:t>
                          </m:r>
                        </m:e>
                        <m:sub>
                          <m:r>
                            <a:rPr lang="it-IT" sz="2000" b="0" i="1">
                              <a:solidFill>
                                <a:srgbClr val="000000"/>
                              </a:solidFill>
                              <a:latin typeface="Cambria Math" panose="02040503050406030204" pitchFamily="18" charset="0"/>
                              <a:ea typeface="Cambria Math" panose="02040503050406030204" pitchFamily="18" charset="0"/>
                            </a:rPr>
                            <m:t>𝑟𝑒𝑓</m:t>
                          </m:r>
                        </m:sub>
                      </m:sSub>
                    </m:oMath>
                  </m:oMathPara>
                </a14:m>
                <a:endParaRPr lang="en-US" altLang="it-IT" sz="2000" b="0" dirty="0">
                  <a:solidFill>
                    <a:schemeClr val="tx1"/>
                  </a:solidFill>
                </a:endParaRP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4"/>
                <a:stretch>
                  <a:fillRect l="-1854" r="-428" b="-235385"/>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6" name="Immagine 5">
            <a:extLst>
              <a:ext uri="{FF2B5EF4-FFF2-40B4-BE49-F238E27FC236}">
                <a16:creationId xmlns:a16="http://schemas.microsoft.com/office/drawing/2014/main" id="{98087F10-657D-4972-8EE8-5E4903C833D4}"/>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3" name="Slide Number Placeholder 2">
            <a:extLst>
              <a:ext uri="{FF2B5EF4-FFF2-40B4-BE49-F238E27FC236}">
                <a16:creationId xmlns:a16="http://schemas.microsoft.com/office/drawing/2014/main" id="{776F02B9-C369-3446-9828-1EA3C46B8002}"/>
              </a:ext>
            </a:extLst>
          </p:cNvPr>
          <p:cNvSpPr>
            <a:spLocks noGrp="1"/>
          </p:cNvSpPr>
          <p:nvPr>
            <p:ph type="sldNum" sz="quarter" idx="10"/>
          </p:nvPr>
        </p:nvSpPr>
        <p:spPr/>
        <p:txBody>
          <a:bodyPr/>
          <a:lstStyle/>
          <a:p>
            <a:pPr>
              <a:defRPr/>
            </a:pPr>
            <a:fld id="{25367753-A9A1-43D9-8879-54EC51672E4E}" type="slidenum">
              <a:rPr lang="en-US" smtClean="0"/>
              <a:pPr>
                <a:defRPr/>
              </a:pPr>
              <a:t>7</a:t>
            </a:fld>
            <a:endParaRPr lang="en-US" dirty="0"/>
          </a:p>
        </p:txBody>
      </p:sp>
    </p:spTree>
    <p:extLst>
      <p:ext uri="{BB962C8B-B14F-4D97-AF65-F5344CB8AC3E}">
        <p14:creationId xmlns:p14="http://schemas.microsoft.com/office/powerpoint/2010/main" val="116090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206787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Traffic control</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m:rPr>
                              <m:sty m:val="p"/>
                            </m:rPr>
                            <a:rPr kumimoji="0" lang="it-IT"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x</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m:rPr>
                          <m:sty m:val="p"/>
                        </m:rPr>
                        <a:rPr kumimoji="0" lang="it-IT"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x</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lang="it-IT" sz="2000" b="0" i="1">
                          <a:solidFill>
                            <a:srgbClr val="000000"/>
                          </a:solidFill>
                          <a:latin typeface="Cambria Math" panose="02040503050406030204" pitchFamily="18" charset="0"/>
                          <a:ea typeface="Cambria Math" panose="02040503050406030204" pitchFamily="18" charset="0"/>
                        </a:rPr>
                        <m:t>=</m:t>
                      </m:r>
                      <m:r>
                        <a:rPr lang="it-IT" sz="2000" b="0" i="1">
                          <a:solidFill>
                            <a:srgbClr val="000000"/>
                          </a:solidFill>
                          <a:latin typeface="Cambria Math" panose="02040503050406030204" pitchFamily="18" charset="0"/>
                          <a:ea typeface="Cambria Math" panose="02040503050406030204" pitchFamily="18" charset="0"/>
                        </a:rPr>
                        <m:t>𝑏</m:t>
                      </m:r>
                      <m:r>
                        <a:rPr lang="it-IT" sz="2000" b="0" i="1">
                          <a:solidFill>
                            <a:srgbClr val="000000"/>
                          </a:solidFill>
                          <a:latin typeface="Cambria Math" panose="02040503050406030204" pitchFamily="18" charset="0"/>
                          <a:ea typeface="Cambria Math" panose="02040503050406030204" pitchFamily="18" charset="0"/>
                        </a:rPr>
                        <m:t>∙</m:t>
                      </m:r>
                      <m:r>
                        <a:rPr lang="it-IT" sz="2000" b="0" i="1">
                          <a:solidFill>
                            <a:srgbClr val="000000"/>
                          </a:solidFill>
                          <a:latin typeface="Cambria Math" panose="02040503050406030204" pitchFamily="18" charset="0"/>
                          <a:ea typeface="Cambria Math" panose="02040503050406030204" pitchFamily="18" charset="0"/>
                        </a:rPr>
                        <m:t>𝑢</m:t>
                      </m:r>
                      <m:r>
                        <a:rPr lang="it-IT" sz="2000" b="0" i="1">
                          <a:solidFill>
                            <a:srgbClr val="000000"/>
                          </a:solidFill>
                          <a:latin typeface="Cambria Math" panose="02040503050406030204" pitchFamily="18" charset="0"/>
                          <a:ea typeface="Cambria Math" panose="02040503050406030204" pitchFamily="18" charset="0"/>
                        </a:rPr>
                        <m:t>(</m:t>
                      </m:r>
                      <m:r>
                        <a:rPr lang="it-IT" sz="2000" b="0" i="1">
                          <a:solidFill>
                            <a:srgbClr val="000000"/>
                          </a:solidFill>
                          <a:latin typeface="Cambria Math" panose="02040503050406030204" pitchFamily="18" charset="0"/>
                          <a:ea typeface="Cambria Math" panose="02040503050406030204" pitchFamily="18" charset="0"/>
                        </a:rPr>
                        <m:t>𝑡</m:t>
                      </m:r>
                      <m:r>
                        <a:rPr lang="it-IT" sz="2000" b="0" i="1">
                          <a:solidFill>
                            <a:srgbClr val="000000"/>
                          </a:solidFill>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The properties of the solution of the forced system are still dictated by the associated homogeneous system:</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m:rPr>
                              <m:sty m:val="p"/>
                            </m:rPr>
                            <a:rPr kumimoji="0" lang="it-IT"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x</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m:rPr>
                          <m:sty m:val="p"/>
                        </m:rPr>
                        <a:rPr kumimoji="0" lang="it-IT"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x</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=0</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The eigenvalue(s) of the system are related to the definition of parameters </a:t>
                </a:r>
                <a14:m>
                  <m:oMath xmlns:m="http://schemas.openxmlformats.org/officeDocument/2006/math">
                    <m:sSub>
                      <m:sSubPr>
                        <m:ctrlPr>
                          <a:rPr kumimoji="0" lang="it-IT"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it-IT"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𝐾</m:t>
                        </m:r>
                      </m:e>
                      <m:sub>
                        <m:r>
                          <a:rPr kumimoji="0" lang="it-IT"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sub>
                    </m:sSub>
                  </m:oMath>
                </a14:m>
                <a:r>
                  <a:rPr lang="en-US" altLang="it-IT" sz="2000" b="0" dirty="0">
                    <a:solidFill>
                      <a:schemeClr val="tx1"/>
                    </a:solidFill>
                  </a:rPr>
                  <a:t> and </a:t>
                </a:r>
                <a14:m>
                  <m:oMath xmlns:m="http://schemas.openxmlformats.org/officeDocument/2006/math">
                    <m:sSub>
                      <m:sSubPr>
                        <m:ctrlPr>
                          <a:rPr lang="it-IT" sz="2400" b="0" i="1">
                            <a:solidFill>
                              <a:srgbClr val="000000"/>
                            </a:solidFill>
                            <a:latin typeface="Cambria Math" panose="02040503050406030204" pitchFamily="18" charset="0"/>
                          </a:rPr>
                        </m:ctrlPr>
                      </m:sSubPr>
                      <m:e>
                        <m:r>
                          <a:rPr lang="it-IT" sz="2400" b="0" i="1">
                            <a:solidFill>
                              <a:srgbClr val="000000"/>
                            </a:solidFill>
                            <a:latin typeface="Cambria Math" panose="02040503050406030204" pitchFamily="18" charset="0"/>
                          </a:rPr>
                          <m:t>𝐾</m:t>
                        </m:r>
                      </m:e>
                      <m:sub>
                        <m:r>
                          <a:rPr lang="it-IT" sz="2400" b="0" i="1" smtClean="0">
                            <a:solidFill>
                              <a:srgbClr val="000000"/>
                            </a:solidFill>
                            <a:latin typeface="Cambria Math" panose="02040503050406030204" pitchFamily="18" charset="0"/>
                          </a:rPr>
                          <m:t>𝑑</m:t>
                        </m:r>
                      </m:sub>
                    </m:sSub>
                  </m:oMath>
                </a14:m>
                <a:r>
                  <a:rPr lang="en-US" altLang="it-IT" sz="2000" b="0" dirty="0">
                    <a:solidFill>
                      <a:schemeClr val="tx1"/>
                    </a:solidFill>
                  </a:rPr>
                  <a:t>. If </a:t>
                </a:r>
                <a14:m>
                  <m:oMath xmlns:m="http://schemas.openxmlformats.org/officeDocument/2006/math">
                    <m:sSub>
                      <m:sSubPr>
                        <m:ctrlPr>
                          <a:rPr lang="it-IT" sz="2400" b="0" i="1">
                            <a:solidFill>
                              <a:srgbClr val="000000"/>
                            </a:solidFill>
                            <a:latin typeface="Cambria Math" panose="02040503050406030204" pitchFamily="18" charset="0"/>
                          </a:rPr>
                        </m:ctrlPr>
                      </m:sSubPr>
                      <m:e>
                        <m:r>
                          <a:rPr lang="it-IT" sz="2400" b="0" i="1">
                            <a:solidFill>
                              <a:srgbClr val="000000"/>
                            </a:solidFill>
                            <a:latin typeface="Cambria Math" panose="02040503050406030204" pitchFamily="18" charset="0"/>
                          </a:rPr>
                          <m:t>𝐾</m:t>
                        </m:r>
                      </m:e>
                      <m:sub>
                        <m:r>
                          <a:rPr lang="it-IT" sz="2400" b="0" i="1">
                            <a:solidFill>
                              <a:srgbClr val="000000"/>
                            </a:solidFill>
                            <a:latin typeface="Cambria Math" panose="02040503050406030204" pitchFamily="18" charset="0"/>
                          </a:rPr>
                          <m:t>𝑝</m:t>
                        </m:r>
                      </m:sub>
                    </m:sSub>
                  </m:oMath>
                </a14:m>
                <a:r>
                  <a:rPr lang="en-US" altLang="it-IT" sz="2000" b="0" dirty="0">
                    <a:solidFill>
                      <a:srgbClr val="000000"/>
                    </a:solidFill>
                  </a:rPr>
                  <a:t> and </a:t>
                </a:r>
                <a14:m>
                  <m:oMath xmlns:m="http://schemas.openxmlformats.org/officeDocument/2006/math">
                    <m:sSub>
                      <m:sSubPr>
                        <m:ctrlPr>
                          <a:rPr lang="it-IT" sz="2400" b="0" i="1">
                            <a:solidFill>
                              <a:srgbClr val="000000"/>
                            </a:solidFill>
                            <a:latin typeface="Cambria Math" panose="02040503050406030204" pitchFamily="18" charset="0"/>
                          </a:rPr>
                        </m:ctrlPr>
                      </m:sSubPr>
                      <m:e>
                        <m:r>
                          <a:rPr lang="it-IT" sz="2400" b="0" i="1">
                            <a:solidFill>
                              <a:srgbClr val="000000"/>
                            </a:solidFill>
                            <a:latin typeface="Cambria Math" panose="02040503050406030204" pitchFamily="18" charset="0"/>
                          </a:rPr>
                          <m:t>𝐾</m:t>
                        </m:r>
                      </m:e>
                      <m:sub>
                        <m:r>
                          <a:rPr lang="it-IT" sz="2400" b="0" i="1">
                            <a:solidFill>
                              <a:srgbClr val="000000"/>
                            </a:solidFill>
                            <a:latin typeface="Cambria Math" panose="02040503050406030204" pitchFamily="18" charset="0"/>
                          </a:rPr>
                          <m:t>𝑑</m:t>
                        </m:r>
                      </m:sub>
                    </m:sSub>
                    <m:r>
                      <a:rPr lang="it-IT" sz="2400" b="0" i="1">
                        <a:solidFill>
                          <a:srgbClr val="000000"/>
                        </a:solidFill>
                        <a:latin typeface="Cambria Math" panose="02040503050406030204" pitchFamily="18" charset="0"/>
                      </a:rPr>
                      <m:t> </m:t>
                    </m:r>
                  </m:oMath>
                </a14:m>
                <a:r>
                  <a:rPr lang="en-US" altLang="it-IT" sz="2000" b="0" dirty="0">
                    <a:solidFill>
                      <a:schemeClr val="tx1"/>
                    </a:solidFill>
                  </a:rPr>
                  <a:t>are chosen so that the eigenvalues of the system are in the portion of the complex plane with negative real part, asymptotic stability of the solution is guaranteed, meaning that, theoretically, density should tend to the desired value asymptotically.</a:t>
                </a:r>
              </a:p>
              <a:p>
                <a:pPr>
                  <a:lnSpc>
                    <a:spcPct val="120000"/>
                  </a:lnSpc>
                  <a:spcBef>
                    <a:spcPct val="0"/>
                  </a:spcBef>
                  <a:spcAft>
                    <a:spcPts val="600"/>
                  </a:spcAft>
                  <a:buClrTx/>
                  <a:buNone/>
                </a:pPr>
                <a14:m>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=0</m:t>
                    </m:r>
                  </m:oMath>
                </a14:m>
                <a:r>
                  <a:rPr kumimoji="0" lang="it-IT"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 </a:t>
                </a:r>
                <a:r>
                  <a:rPr lang="it-IT" sz="2000" b="0" dirty="0">
                    <a:solidFill>
                      <a:schemeClr val="tx1"/>
                    </a:solidFill>
                  </a:rPr>
                  <a:t>and</a:t>
                </a:r>
                <a14:m>
                  <m:oMath xmlns:m="http://schemas.openxmlformats.org/officeDocument/2006/math">
                    <m:r>
                      <a:rPr lang="it-IT" sz="2000" b="0">
                        <a:solidFill>
                          <a:schemeClr val="tx1"/>
                        </a:solidFill>
                        <a:latin typeface="Cambria Math" panose="02040503050406030204" pitchFamily="18" charset="0"/>
                      </a:rPr>
                      <m:t> </m:t>
                    </m:r>
                    <m:r>
                      <a:rPr lang="it-IT" sz="2000" b="0">
                        <a:solidFill>
                          <a:schemeClr val="tx1"/>
                        </a:solidFill>
                        <a:latin typeface="Cambria Math" panose="02040503050406030204" pitchFamily="18" charset="0"/>
                      </a:rPr>
                      <m:t>𝜌</m:t>
                    </m:r>
                    <m:d>
                      <m:dPr>
                        <m:ctrlPr>
                          <a:rPr lang="it-IT" sz="2000" b="0" i="1">
                            <a:solidFill>
                              <a:schemeClr val="tx1"/>
                            </a:solidFill>
                            <a:latin typeface="Cambria Math" panose="02040503050406030204" pitchFamily="18" charset="0"/>
                          </a:rPr>
                        </m:ctrlPr>
                      </m:dPr>
                      <m:e>
                        <m:r>
                          <a:rPr lang="it-IT" sz="2000" b="0">
                            <a:solidFill>
                              <a:schemeClr val="tx1"/>
                            </a:solidFill>
                            <a:latin typeface="Cambria Math" panose="02040503050406030204" pitchFamily="18" charset="0"/>
                          </a:rPr>
                          <m:t>𝑡</m:t>
                        </m:r>
                      </m:e>
                    </m:d>
                    <m:r>
                      <a:rPr lang="it-IT" sz="2000" b="0">
                        <a:solidFill>
                          <a:schemeClr val="tx1"/>
                        </a:solidFill>
                        <a:latin typeface="Cambria Math" panose="02040503050406030204" pitchFamily="18" charset="0"/>
                      </a:rPr>
                      <m:t>=</m:t>
                    </m:r>
                    <m:sSub>
                      <m:sSubPr>
                        <m:ctrlPr>
                          <a:rPr lang="it-IT" sz="2000" b="0" i="1">
                            <a:solidFill>
                              <a:schemeClr val="tx1"/>
                            </a:solidFill>
                            <a:latin typeface="Cambria Math" panose="02040503050406030204" pitchFamily="18" charset="0"/>
                          </a:rPr>
                        </m:ctrlPr>
                      </m:sSubPr>
                      <m:e>
                        <m:r>
                          <a:rPr lang="it-IT" sz="2000" b="0">
                            <a:solidFill>
                              <a:schemeClr val="tx1"/>
                            </a:solidFill>
                            <a:latin typeface="Cambria Math" panose="02040503050406030204" pitchFamily="18" charset="0"/>
                          </a:rPr>
                          <m:t>𝜌</m:t>
                        </m:r>
                      </m:e>
                      <m:sub>
                        <m:r>
                          <a:rPr lang="it-IT" sz="2000" b="0">
                            <a:solidFill>
                              <a:schemeClr val="tx1"/>
                            </a:solidFill>
                            <a:latin typeface="Cambria Math" panose="02040503050406030204" pitchFamily="18" charset="0"/>
                          </a:rPr>
                          <m:t>𝑟𝑒𝑓</m:t>
                        </m:r>
                      </m:sub>
                    </m:sSub>
                  </m:oMath>
                </a14:m>
                <a:r>
                  <a:rPr lang="en-US" altLang="it-IT" sz="2000" b="0" dirty="0">
                    <a:solidFill>
                      <a:schemeClr val="tx1"/>
                    </a:solidFill>
                  </a:rPr>
                  <a:t> is the equilibrium point of the system we are aiming at.</a:t>
                </a: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4"/>
                <a:stretch>
                  <a:fillRect l="-1854" r="-2425" b="-48000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6" name="Immagine 5">
            <a:extLst>
              <a:ext uri="{FF2B5EF4-FFF2-40B4-BE49-F238E27FC236}">
                <a16:creationId xmlns:a16="http://schemas.microsoft.com/office/drawing/2014/main" id="{A2C8F827-D2C8-4CCA-9611-8D88A7A76DDE}"/>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3" name="Slide Number Placeholder 2">
            <a:extLst>
              <a:ext uri="{FF2B5EF4-FFF2-40B4-BE49-F238E27FC236}">
                <a16:creationId xmlns:a16="http://schemas.microsoft.com/office/drawing/2014/main" id="{5DFE92F7-5089-9848-8FE5-61023B937CD7}"/>
              </a:ext>
            </a:extLst>
          </p:cNvPr>
          <p:cNvSpPr>
            <a:spLocks noGrp="1"/>
          </p:cNvSpPr>
          <p:nvPr>
            <p:ph type="sldNum" sz="quarter" idx="10"/>
          </p:nvPr>
        </p:nvSpPr>
        <p:spPr/>
        <p:txBody>
          <a:bodyPr/>
          <a:lstStyle/>
          <a:p>
            <a:pPr>
              <a:defRPr/>
            </a:pPr>
            <a:fld id="{25367753-A9A1-43D9-8879-54EC51672E4E}" type="slidenum">
              <a:rPr lang="en-US" smtClean="0"/>
              <a:pPr>
                <a:defRPr/>
              </a:pPr>
              <a:t>8</a:t>
            </a:fld>
            <a:endParaRPr lang="en-US" dirty="0"/>
          </a:p>
        </p:txBody>
      </p:sp>
    </p:spTree>
    <p:extLst>
      <p:ext uri="{BB962C8B-B14F-4D97-AF65-F5344CB8AC3E}">
        <p14:creationId xmlns:p14="http://schemas.microsoft.com/office/powerpoint/2010/main" val="76462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transportation-symbols">
            <a:extLst>
              <a:ext uri="{FF2B5EF4-FFF2-40B4-BE49-F238E27FC236}">
                <a16:creationId xmlns:a16="http://schemas.microsoft.com/office/drawing/2014/main" id="{B6662F48-8586-4EFF-B038-D516CCF1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0"/>
            <a:ext cx="89392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0">
            <a:extLst>
              <a:ext uri="{FF2B5EF4-FFF2-40B4-BE49-F238E27FC236}">
                <a16:creationId xmlns:a16="http://schemas.microsoft.com/office/drawing/2014/main" id="{DD394B18-F0CB-4594-939D-29A805F00DA2}"/>
              </a:ext>
            </a:extLst>
          </p:cNvPr>
          <p:cNvSpPr txBox="1">
            <a:spLocks noChangeArrowheads="1"/>
          </p:cNvSpPr>
          <p:nvPr/>
        </p:nvSpPr>
        <p:spPr bwMode="auto">
          <a:xfrm>
            <a:off x="328613" y="298683"/>
            <a:ext cx="8129587" cy="75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sz="2000" b="1" dirty="0">
                <a:solidFill>
                  <a:schemeClr val="bg1"/>
                </a:solidFill>
              </a:rPr>
              <a:t>DYNAMICAL SYSTEMS AND TRAFFIC CONTROL</a:t>
            </a:r>
          </a:p>
          <a:p>
            <a:endParaRPr lang="en-US" altLang="it-IT" sz="1100" b="1" dirty="0">
              <a:solidFill>
                <a:schemeClr val="bg1"/>
              </a:solidFill>
            </a:endParaRPr>
          </a:p>
          <a:p>
            <a:r>
              <a:rPr lang="en-US" altLang="it-IT" sz="1800" i="1" dirty="0">
                <a:solidFill>
                  <a:schemeClr val="bg1"/>
                </a:solidFill>
              </a:rPr>
              <a:t>Claudio Lombardi</a:t>
            </a:r>
          </a:p>
        </p:txBody>
      </p:sp>
      <p:sp>
        <p:nvSpPr>
          <p:cNvPr id="4100" name="Text Box 21">
            <a:extLst>
              <a:ext uri="{FF2B5EF4-FFF2-40B4-BE49-F238E27FC236}">
                <a16:creationId xmlns:a16="http://schemas.microsoft.com/office/drawing/2014/main" id="{029BEBC4-9A9B-4CEF-9D6A-35568F34F86F}"/>
              </a:ext>
            </a:extLst>
          </p:cNvPr>
          <p:cNvSpPr txBox="1">
            <a:spLocks noChangeArrowheads="1"/>
          </p:cNvSpPr>
          <p:nvPr/>
        </p:nvSpPr>
        <p:spPr bwMode="auto">
          <a:xfrm>
            <a:off x="346075" y="1660525"/>
            <a:ext cx="603113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t-IT" b="1" dirty="0">
                <a:solidFill>
                  <a:srgbClr val="0098D2"/>
                </a:solidFill>
              </a:rPr>
              <a:t>Traffic control – multiple control sections</a:t>
            </a: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2FEB19A0-8C82-4FA3-AC1B-AD7CB1EB8855}"/>
                  </a:ext>
                </a:extLst>
              </p:cNvPr>
              <p:cNvSpPr txBox="1">
                <a:spLocks noChangeArrowheads="1"/>
              </p:cNvSpPr>
              <p:nvPr/>
            </p:nvSpPr>
            <p:spPr bwMode="auto">
              <a:xfrm>
                <a:off x="346074" y="2146452"/>
                <a:ext cx="8546405" cy="79208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0" tIns="0" rIns="0" bIns="0"/>
              <a:lstStyle>
                <a:lvl1pPr>
                  <a:spcBef>
                    <a:spcPct val="20000"/>
                  </a:spcBef>
                  <a:buClr>
                    <a:schemeClr val="bg1"/>
                  </a:buClr>
                  <a:buFont typeface="Times" panose="02020603050405020304" pitchFamily="18" charset="0"/>
                  <a:buChar char="•"/>
                  <a:defRPr sz="1600" b="1">
                    <a:solidFill>
                      <a:srgbClr val="0098D2"/>
                    </a:solidFill>
                    <a:latin typeface="Arial" panose="020B0604020202020204" pitchFamily="34" charset="0"/>
                    <a:ea typeface="ＭＳ Ｐゴシック" panose="020B0600070205080204" pitchFamily="34" charset="-128"/>
                  </a:defRPr>
                </a:lvl1pPr>
                <a:lvl2pPr marL="230188" indent="-11588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2pPr>
                <a:lvl3pPr marL="460375" indent="-115888">
                  <a:spcBef>
                    <a:spcPct val="20000"/>
                  </a:spcBef>
                  <a:buFont typeface="Times" panose="02020603050405020304" pitchFamily="18" charset="0"/>
                  <a:buChar char="•"/>
                  <a:defRPr sz="1600" i="1">
                    <a:solidFill>
                      <a:schemeClr val="tx1"/>
                    </a:solidFill>
                    <a:latin typeface="Arial" panose="020B0604020202020204" pitchFamily="34" charset="0"/>
                    <a:ea typeface="ＭＳ Ｐゴシック" panose="020B0600070205080204" pitchFamily="34" charset="-128"/>
                  </a:defRPr>
                </a:lvl3pPr>
                <a:lvl4pPr marL="684213" indent="-109538">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4pPr>
                <a:lvl5pPr marL="914400" indent="-112713">
                  <a:spcBef>
                    <a:spcPct val="20000"/>
                  </a:spcBef>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5pPr>
                <a:lvl6pPr marL="13716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6pPr>
                <a:lvl7pPr marL="18288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7pPr>
                <a:lvl8pPr marL="22860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8pPr>
                <a:lvl9pPr marL="2743200" indent="-112713" eaLnBrk="0" fontAlgn="base" hangingPunct="0">
                  <a:spcBef>
                    <a:spcPct val="20000"/>
                  </a:spcBef>
                  <a:spcAft>
                    <a:spcPct val="0"/>
                  </a:spcAft>
                  <a:buFont typeface="Times" panose="02020603050405020304" pitchFamily="18" charset="0"/>
                  <a:buChar char="•"/>
                  <a:defRPr sz="16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0"/>
                  </a:spcBef>
                  <a:spcAft>
                    <a:spcPts val="600"/>
                  </a:spcAft>
                  <a:buClrTx/>
                  <a:buNone/>
                </a:pPr>
                <a:r>
                  <a:rPr lang="en-US" altLang="it-IT" sz="2000" b="0" dirty="0">
                    <a:solidFill>
                      <a:schemeClr val="tx1"/>
                    </a:solidFill>
                  </a:rPr>
                  <a:t>If density is controlled only in one section of the facility, we have an ordinary differential equation:</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𝑎</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𝑏</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𝜌</m:t>
                          </m:r>
                        </m:e>
                        <m: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𝑟𝑒𝑓</m:t>
                          </m:r>
                        </m:sub>
                      </m:s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If density is controlled in multiple points of the facility, we have a system of ODEs:</a:t>
                </a:r>
              </a:p>
              <a:p>
                <a:pPr>
                  <a:lnSpc>
                    <a:spcPct val="120000"/>
                  </a:lnSpc>
                  <a:spcBef>
                    <a:spcPct val="0"/>
                  </a:spcBef>
                  <a:spcAft>
                    <a:spcPts val="600"/>
                  </a:spcAft>
                  <a:buClrTx/>
                  <a:buNone/>
                </a:pPr>
                <a14:m>
                  <m:oMathPara xmlns:m="http://schemas.openxmlformats.org/officeDocument/2006/math">
                    <m:oMathParaPr>
                      <m:jc m:val="centerGroup"/>
                    </m:oMathParaPr>
                    <m:oMath xmlns:m="http://schemas.openxmlformats.org/officeDocument/2006/math">
                      <m:acc>
                        <m:accPr>
                          <m:chr m:val="̇"/>
                          <m:ctrlPr>
                            <a:rPr kumimoji="0" lang="it-IT" sz="200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𝝆</m:t>
                          </m:r>
                        </m:e>
                      </m:acc>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𝐀</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𝝆</m:t>
                      </m:r>
                      <m:d>
                        <m:dPr>
                          <m:ctrlP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e>
                      </m:d>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𝐁</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it-IT" sz="200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𝝆</m:t>
                          </m:r>
                        </m:e>
                        <m:sub>
                          <m:r>
                            <a:rPr kumimoji="0" lang="it-IT"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𝒓𝒆𝒇</m:t>
                          </m:r>
                        </m:sub>
                      </m:sSub>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𝑡</m:t>
                      </m:r>
                      <m:r>
                        <a:rPr kumimoji="0" lang="it-IT"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lang="en-US" altLang="it-IT" sz="2000" b="0" dirty="0">
                  <a:solidFill>
                    <a:schemeClr val="tx1"/>
                  </a:solidFill>
                </a:endParaRPr>
              </a:p>
              <a:p>
                <a:pPr>
                  <a:lnSpc>
                    <a:spcPct val="120000"/>
                  </a:lnSpc>
                  <a:spcBef>
                    <a:spcPct val="0"/>
                  </a:spcBef>
                  <a:spcAft>
                    <a:spcPts val="600"/>
                  </a:spcAft>
                  <a:buClrTx/>
                  <a:buNone/>
                </a:pPr>
                <a:r>
                  <a:rPr lang="en-US" altLang="it-IT" sz="2000" b="0" dirty="0">
                    <a:solidFill>
                      <a:schemeClr val="tx1"/>
                    </a:solidFill>
                  </a:rPr>
                  <a:t>Previous considerations regarding stability are still valid.</a:t>
                </a:r>
              </a:p>
              <a:p>
                <a:pPr>
                  <a:lnSpc>
                    <a:spcPct val="120000"/>
                  </a:lnSpc>
                  <a:spcBef>
                    <a:spcPct val="0"/>
                  </a:spcBef>
                  <a:spcAft>
                    <a:spcPts val="600"/>
                  </a:spcAft>
                  <a:buClrTx/>
                  <a:buNone/>
                </a:pPr>
                <a:endParaRPr lang="en-US" altLang="it-IT" sz="2000" b="0" dirty="0">
                  <a:solidFill>
                    <a:schemeClr val="tx1"/>
                  </a:solidFill>
                </a:endParaRPr>
              </a:p>
            </p:txBody>
          </p:sp>
        </mc:Choice>
        <mc:Fallback xmlns="">
          <p:sp>
            <p:nvSpPr>
              <p:cNvPr id="11" name="TextBox 6">
                <a:extLst>
                  <a:ext uri="{FF2B5EF4-FFF2-40B4-BE49-F238E27FC236}">
                    <a16:creationId xmlns:a16="http://schemas.microsoft.com/office/drawing/2014/main" id="{2FEB19A0-8C82-4FA3-AC1B-AD7CB1EB8855}"/>
                  </a:ext>
                </a:extLst>
              </p:cNvPr>
              <p:cNvSpPr txBox="1">
                <a:spLocks noRot="1" noChangeAspect="1" noMove="1" noResize="1" noEditPoints="1" noAdjustHandles="1" noChangeArrowheads="1" noChangeShapeType="1" noTextEdit="1"/>
              </p:cNvSpPr>
              <p:nvPr/>
            </p:nvSpPr>
            <p:spPr bwMode="auto">
              <a:xfrm>
                <a:off x="346074" y="2146452"/>
                <a:ext cx="8546405" cy="792088"/>
              </a:xfrm>
              <a:prstGeom prst="rect">
                <a:avLst/>
              </a:prstGeom>
              <a:blipFill>
                <a:blip r:embed="rId4"/>
                <a:stretch>
                  <a:fillRect l="-1854" t="-6154" r="-2068" b="-285385"/>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6" name="Immagine 5">
            <a:extLst>
              <a:ext uri="{FF2B5EF4-FFF2-40B4-BE49-F238E27FC236}">
                <a16:creationId xmlns:a16="http://schemas.microsoft.com/office/drawing/2014/main" id="{860560A0-BFD2-40C3-BA54-63A803B6FD3E}"/>
              </a:ext>
            </a:extLst>
          </p:cNvPr>
          <p:cNvPicPr>
            <a:picLocks noChangeAspect="1"/>
          </p:cNvPicPr>
          <p:nvPr/>
        </p:nvPicPr>
        <p:blipFill rotWithShape="1">
          <a:blip r:embed="rId5"/>
          <a:srcRect l="15006" t="73335" r="56301" b="2070"/>
          <a:stretch/>
        </p:blipFill>
        <p:spPr>
          <a:xfrm>
            <a:off x="6948264" y="6381328"/>
            <a:ext cx="2071734" cy="473224"/>
          </a:xfrm>
          <a:prstGeom prst="rect">
            <a:avLst/>
          </a:prstGeom>
        </p:spPr>
      </p:pic>
      <p:sp>
        <p:nvSpPr>
          <p:cNvPr id="3" name="Slide Number Placeholder 2">
            <a:extLst>
              <a:ext uri="{FF2B5EF4-FFF2-40B4-BE49-F238E27FC236}">
                <a16:creationId xmlns:a16="http://schemas.microsoft.com/office/drawing/2014/main" id="{D9D718E5-23DC-B340-88C6-AF57B553BA94}"/>
              </a:ext>
            </a:extLst>
          </p:cNvPr>
          <p:cNvSpPr>
            <a:spLocks noGrp="1"/>
          </p:cNvSpPr>
          <p:nvPr>
            <p:ph type="sldNum" sz="quarter" idx="10"/>
          </p:nvPr>
        </p:nvSpPr>
        <p:spPr/>
        <p:txBody>
          <a:bodyPr/>
          <a:lstStyle/>
          <a:p>
            <a:pPr>
              <a:defRPr/>
            </a:pPr>
            <a:fld id="{25367753-A9A1-43D9-8879-54EC51672E4E}" type="slidenum">
              <a:rPr lang="en-US" smtClean="0"/>
              <a:pPr>
                <a:defRPr/>
              </a:pPr>
              <a:t>9</a:t>
            </a:fld>
            <a:endParaRPr lang="en-US" dirty="0"/>
          </a:p>
        </p:txBody>
      </p:sp>
    </p:spTree>
    <p:extLst>
      <p:ext uri="{BB962C8B-B14F-4D97-AF65-F5344CB8AC3E}">
        <p14:creationId xmlns:p14="http://schemas.microsoft.com/office/powerpoint/2010/main" val="292781198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25129</TotalTime>
  <Words>1909</Words>
  <Application>Microsoft Macintosh PowerPoint</Application>
  <PresentationFormat>On-screen Show (4:3)</PresentationFormat>
  <Paragraphs>158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Cambria Math</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 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d</dc:creator>
  <cp:lastModifiedBy>Microsoft Office User</cp:lastModifiedBy>
  <cp:revision>463</cp:revision>
  <dcterms:created xsi:type="dcterms:W3CDTF">2007-12-11T15:49:51Z</dcterms:created>
  <dcterms:modified xsi:type="dcterms:W3CDTF">2021-07-09T19:53:42Z</dcterms:modified>
</cp:coreProperties>
</file>