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84" r:id="rId1"/>
  </p:sldMasterIdLst>
  <p:notesMasterIdLst>
    <p:notesMasterId r:id="rId12"/>
  </p:notesMasterIdLst>
  <p:handoutMasterIdLst>
    <p:handoutMasterId r:id="rId13"/>
  </p:handoutMasterIdLst>
  <p:sldIdLst>
    <p:sldId id="308" r:id="rId2"/>
    <p:sldId id="315" r:id="rId3"/>
    <p:sldId id="297" r:id="rId4"/>
    <p:sldId id="313" r:id="rId5"/>
    <p:sldId id="356" r:id="rId6"/>
    <p:sldId id="318" r:id="rId7"/>
    <p:sldId id="354" r:id="rId8"/>
    <p:sldId id="336" r:id="rId9"/>
    <p:sldId id="357" r:id="rId10"/>
    <p:sldId id="299" r:id="rId1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2D23"/>
    <a:srgbClr val="E66C7D"/>
    <a:srgbClr val="FDF832"/>
    <a:srgbClr val="FEFFED"/>
    <a:srgbClr val="838000"/>
    <a:srgbClr val="D41E00"/>
    <a:srgbClr val="BE1700"/>
    <a:srgbClr val="C21700"/>
    <a:srgbClr val="E41B00"/>
    <a:srgbClr val="F858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em Estilo, Tabela com Grelh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27" autoAdjust="0"/>
    <p:restoredTop sz="88584" autoAdjust="0"/>
  </p:normalViewPr>
  <p:slideViewPr>
    <p:cSldViewPr>
      <p:cViewPr varScale="1">
        <p:scale>
          <a:sx n="132" d="100"/>
          <a:sy n="132" d="100"/>
        </p:scale>
        <p:origin x="1260" y="120"/>
      </p:cViewPr>
      <p:guideLst>
        <p:guide orient="horz" pos="162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25" d="100"/>
        <a:sy n="125" d="100"/>
      </p:scale>
      <p:origin x="0" y="0"/>
    </p:cViewPr>
  </p:sorterViewPr>
  <p:notesViewPr>
    <p:cSldViewPr>
      <p:cViewPr varScale="1">
        <p:scale>
          <a:sx n="89" d="100"/>
          <a:sy n="89" d="100"/>
        </p:scale>
        <p:origin x="37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dirty="0"/>
          </a:p>
        </p:txBody>
      </p:sp>
      <p:sp>
        <p:nvSpPr>
          <p:cNvPr id="3" name="Marcador de Posição d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18E06B2-FBB4-4494-8F22-274843BA78EB}" type="datetimeFigureOut">
              <a:rPr lang="pt-PT" smtClean="0"/>
              <a:t>06/04/2021</a:t>
            </a:fld>
            <a:endParaRPr lang="pt-PT" dirty="0"/>
          </a:p>
        </p:txBody>
      </p:sp>
      <p:sp>
        <p:nvSpPr>
          <p:cNvPr id="4" name="Marcador de Posição do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dirty="0"/>
          </a:p>
        </p:txBody>
      </p:sp>
      <p:sp>
        <p:nvSpPr>
          <p:cNvPr id="5" name="Marcador de Posição do Número do Diapositivo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C71F6DB-22AE-4CBD-85E7-64DD360DD1A2}" type="slidenum">
              <a:rPr lang="pt-PT" smtClean="0"/>
              <a:t>‹#›</a:t>
            </a:fld>
            <a:endParaRPr lang="pt-PT" dirty="0"/>
          </a:p>
        </p:txBody>
      </p:sp>
    </p:spTree>
    <p:extLst>
      <p:ext uri="{BB962C8B-B14F-4D97-AF65-F5344CB8AC3E}">
        <p14:creationId xmlns:p14="http://schemas.microsoft.com/office/powerpoint/2010/main" val="34224066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8CA462-867B-472B-BCC4-6D5AB3076CC4}" type="datetimeFigureOut">
              <a:rPr lang="en-US" smtClean="0"/>
              <a:t>4/6/2021</a:t>
            </a:fld>
            <a:endParaRPr lang="en-US" dirty="0"/>
          </a:p>
        </p:txBody>
      </p:sp>
      <p:sp>
        <p:nvSpPr>
          <p:cNvPr id="4" name="Marcador de Posição da Imagem do Diapositivo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PT"/>
              <a:t>Clique para editar os estilos</a:t>
            </a:r>
          </a:p>
          <a:p>
            <a:pPr lvl="1"/>
            <a:r>
              <a:rPr lang="pt-PT"/>
              <a:t>Segundo nível</a:t>
            </a:r>
          </a:p>
          <a:p>
            <a:pPr lvl="2"/>
            <a:r>
              <a:rPr lang="pt-PT"/>
              <a:t>Terceiro nível</a:t>
            </a:r>
          </a:p>
          <a:p>
            <a:pPr lvl="3"/>
            <a:r>
              <a:rPr lang="pt-PT"/>
              <a:t>Quarto nível</a:t>
            </a:r>
          </a:p>
          <a:p>
            <a:pPr lvl="4"/>
            <a:r>
              <a:rPr lang="pt-PT"/>
              <a:t>Quinto nível</a:t>
            </a:r>
            <a:endParaRPr lang="en-US"/>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325245-A788-43C3-ADD0-92BD415D425E}" type="slidenum">
              <a:rPr lang="en-US" smtClean="0"/>
              <a:t>‹#›</a:t>
            </a:fld>
            <a:endParaRPr lang="en-US" dirty="0"/>
          </a:p>
        </p:txBody>
      </p:sp>
    </p:spTree>
    <p:extLst>
      <p:ext uri="{BB962C8B-B14F-4D97-AF65-F5344CB8AC3E}">
        <p14:creationId xmlns:p14="http://schemas.microsoft.com/office/powerpoint/2010/main" val="122854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noProof="0" dirty="0"/>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t>1</a:t>
            </a:fld>
            <a:endParaRPr lang="en-US" dirty="0"/>
          </a:p>
        </p:txBody>
      </p:sp>
    </p:spTree>
    <p:extLst>
      <p:ext uri="{BB962C8B-B14F-4D97-AF65-F5344CB8AC3E}">
        <p14:creationId xmlns:p14="http://schemas.microsoft.com/office/powerpoint/2010/main" val="21244900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sz="1200" baseline="0" noProof="0" dirty="0"/>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434476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en-US" sz="1200" baseline="0" noProof="0" dirty="0"/>
              <a:t>As we all know, the world is facing a number of challenges related to energy sustainability and security. Fossil fuels, such as oil, natural gas and coal, are still the major energy source that is being used in the world today. Why is that? Mainly because of their cheap price, reliability, they are also quite available and easy to find in our planet.</a:t>
            </a:r>
          </a:p>
          <a:p>
            <a:endParaRPr lang="en-US" sz="1200" baseline="0" noProof="0" dirty="0"/>
          </a:p>
          <a:p>
            <a:r>
              <a:rPr lang="en-US" sz="1200" baseline="0" noProof="0" dirty="0"/>
              <a:t>However, their overconsumption is leading to serious environmental degradation. When burnt, fossil fuels release carbon dioxide, and other toxins that can have severe consequences in the ecosystems and in public health in general.</a:t>
            </a:r>
          </a:p>
          <a:p>
            <a:endParaRPr lang="en-US" sz="1200" baseline="0" noProof="0" dirty="0"/>
          </a:p>
          <a:p>
            <a:r>
              <a:rPr lang="en-US" sz="1200" baseline="0" noProof="0" dirty="0"/>
              <a:t>Furthermore, they are non-renewable sources of energy as they are derived from pre-historic fossils and won’t be available once they are totally used. Their sources are thus not only limited but also depleting at a fast rate.</a:t>
            </a:r>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3</a:t>
            </a:fld>
            <a:endParaRPr lang="en-US" dirty="0">
              <a:solidFill>
                <a:prstClr val="black"/>
              </a:solidFill>
            </a:endParaRPr>
          </a:p>
        </p:txBody>
      </p:sp>
    </p:spTree>
    <p:extLst>
      <p:ext uri="{BB962C8B-B14F-4D97-AF65-F5344CB8AC3E}">
        <p14:creationId xmlns:p14="http://schemas.microsoft.com/office/powerpoint/2010/main" val="1356165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noProof="0" dirty="0"/>
              <a:t>Given all this problems, there has been an increasing interest in developing alternative and more sustainable energy sources.</a:t>
            </a:r>
          </a:p>
          <a:p>
            <a:endParaRPr lang="en-US" sz="1200" baseline="0" noProof="0" dirty="0"/>
          </a:p>
          <a:p>
            <a:r>
              <a:rPr lang="en-US" sz="1200" baseline="0" noProof="0" dirty="0"/>
              <a:t>Renewable energies like solar photovoltaic (PV), wind power represent a good alternative specially due to their natural replenishment on human timescale, therefore, sustainable.</a:t>
            </a:r>
          </a:p>
          <a:p>
            <a:endParaRPr lang="en-US" sz="1200" baseline="0" noProof="0" dirty="0"/>
          </a:p>
          <a:p>
            <a:r>
              <a:rPr lang="en-US" sz="1200" baseline="0" noProof="0" dirty="0"/>
              <a:t>Secondly, the use of renewables has been growing rapidly in energy market. Many countries and companies are seeking to diversify their energy mix by increasing their share of renewables, also due technological development that makes it commercially viable and price-competitive.</a:t>
            </a:r>
          </a:p>
          <a:p>
            <a:endParaRPr lang="en-US" sz="1200" baseline="0"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noProof="0" dirty="0"/>
              <a:t>Harnessing energy from renewable sources can range from small scale (a single household) to large scale (power plants providing energy to an entire city).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noProof="0" dirty="0"/>
              <a:t>However, one of the common drawbacks among renewable power plants is that power generation is dependent on environmental variables which cannot be fully controlled or planned for in advance. </a:t>
            </a:r>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4</a:t>
            </a:fld>
            <a:endParaRPr lang="en-US" dirty="0">
              <a:solidFill>
                <a:prstClr val="black"/>
              </a:solidFill>
            </a:endParaRPr>
          </a:p>
        </p:txBody>
      </p:sp>
    </p:spTree>
    <p:extLst>
      <p:ext uri="{BB962C8B-B14F-4D97-AF65-F5344CB8AC3E}">
        <p14:creationId xmlns:p14="http://schemas.microsoft.com/office/powerpoint/2010/main" val="3317154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en-US" sz="1200" baseline="0" noProof="0" dirty="0"/>
              <a:t>So, we have a good sustainable alternative, but the main problem is still this dependency on uncertainty.</a:t>
            </a:r>
          </a:p>
          <a:p>
            <a:endParaRPr lang="en-US" sz="1200" baseline="0" noProof="0" dirty="0"/>
          </a:p>
          <a:p>
            <a:r>
              <a:rPr lang="en-US" sz="1200" baseline="0" noProof="0" dirty="0"/>
              <a:t>Why is this bad? Because fluctuations in capacity or quality can have negative impacts on the physical health of the power grid as well as the quality of life of its users.</a:t>
            </a:r>
          </a:p>
          <a:p>
            <a:endParaRPr lang="en-US" sz="1200" baseline="0" noProof="0" dirty="0"/>
          </a:p>
          <a:p>
            <a:r>
              <a:rPr lang="en-US" sz="1200" baseline="0" noProof="0" dirty="0"/>
              <a:t>Moreover, lack of information prevent studying power plants optimal sizes, locations and configurations.</a:t>
            </a:r>
          </a:p>
          <a:p>
            <a:endParaRPr lang="en-US" sz="1200" baseline="0" noProof="0" dirty="0"/>
          </a:p>
          <a:p>
            <a:r>
              <a:rPr lang="en-US" sz="1200" baseline="0" noProof="0" dirty="0"/>
              <a:t>Finally, uncertainty causes fear which in turn contributes to market’s instability.</a:t>
            </a:r>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5</a:t>
            </a:fld>
            <a:endParaRPr lang="en-US" dirty="0">
              <a:solidFill>
                <a:prstClr val="black"/>
              </a:solidFill>
            </a:endParaRPr>
          </a:p>
        </p:txBody>
      </p:sp>
    </p:spTree>
    <p:extLst>
      <p:ext uri="{BB962C8B-B14F-4D97-AF65-F5344CB8AC3E}">
        <p14:creationId xmlns:p14="http://schemas.microsoft.com/office/powerpoint/2010/main" val="434476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r>
              <a:rPr lang="en-US" sz="1200" b="0" i="0" kern="1200" dirty="0">
                <a:solidFill>
                  <a:schemeClr val="tx1"/>
                </a:solidFill>
                <a:effectLst/>
                <a:latin typeface="+mn-lt"/>
                <a:ea typeface="+mn-ea"/>
                <a:cs typeface="+mn-cs"/>
              </a:rPr>
              <a:t>So the idea is make use of Machine learning in other to overcome these problems.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Machine learning is a branch of computer science where algorithms have the ability to learn and improve from experience, </a:t>
            </a:r>
            <a:r>
              <a:rPr lang="en-US" sz="1200" baseline="0" noProof="0" dirty="0"/>
              <a:t>without being explicitly programmed.</a:t>
            </a:r>
          </a:p>
          <a:p>
            <a:endParaRPr lang="en-US" sz="1200" baseline="0" noProof="0" dirty="0"/>
          </a:p>
          <a:p>
            <a:r>
              <a:rPr lang="en-US" sz="1200" baseline="0" noProof="0" dirty="0"/>
              <a:t>For this reason these techniques represent a very powerful tool in terms of forecasting, in this case those uncertain environmental variables.</a:t>
            </a:r>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3565012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sz="1200" baseline="0" noProof="0" dirty="0"/>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7</a:t>
            </a:fld>
            <a:endParaRPr lang="en-US" dirty="0">
              <a:solidFill>
                <a:prstClr val="black"/>
              </a:solidFill>
            </a:endParaRPr>
          </a:p>
        </p:txBody>
      </p:sp>
    </p:spTree>
    <p:extLst>
      <p:ext uri="{BB962C8B-B14F-4D97-AF65-F5344CB8AC3E}">
        <p14:creationId xmlns:p14="http://schemas.microsoft.com/office/powerpoint/2010/main" val="24499674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sz="1200" baseline="0" noProof="0" dirty="0"/>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1327879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en-US" sz="1200" baseline="0" noProof="0" dirty="0"/>
          </a:p>
        </p:txBody>
      </p:sp>
      <p:sp>
        <p:nvSpPr>
          <p:cNvPr id="4" name="Marcador de Posição do Número do Diapositivo 3"/>
          <p:cNvSpPr>
            <a:spLocks noGrp="1"/>
          </p:cNvSpPr>
          <p:nvPr>
            <p:ph type="sldNum" sz="quarter" idx="10"/>
          </p:nvPr>
        </p:nvSpPr>
        <p:spPr/>
        <p:txBody>
          <a:bodyPr/>
          <a:lstStyle/>
          <a:p>
            <a:fld id="{52325245-A788-43C3-ADD0-92BD415D425E}"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2748650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bg>
      <p:bgRef idx="1002">
        <a:schemeClr val="bg2"/>
      </p:bgRef>
    </p:bg>
    <p:spTree>
      <p:nvGrpSpPr>
        <p:cNvPr id="1" name=""/>
        <p:cNvGrpSpPr/>
        <p:nvPr/>
      </p:nvGrpSpPr>
      <p:grpSpPr>
        <a:xfrm>
          <a:off x="0" y="0"/>
          <a:ext cx="0" cy="0"/>
          <a:chOff x="0" y="0"/>
          <a:chExt cx="0" cy="0"/>
        </a:xfrm>
      </p:grpSpPr>
      <p:sp>
        <p:nvSpPr>
          <p:cNvPr id="9" name="Rectângulo 8"/>
          <p:cNvSpPr/>
          <p:nvPr/>
        </p:nvSpPr>
        <p:spPr bwMode="ltGray">
          <a:xfrm>
            <a:off x="1" y="0"/>
            <a:ext cx="9143999" cy="385157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ítulo 1"/>
          <p:cNvSpPr>
            <a:spLocks noGrp="1"/>
          </p:cNvSpPr>
          <p:nvPr>
            <p:ph type="ctrTitle"/>
          </p:nvPr>
        </p:nvSpPr>
        <p:spPr>
          <a:xfrm>
            <a:off x="685800" y="2516886"/>
            <a:ext cx="8077200" cy="1255014"/>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pt-PT"/>
              <a:t>Clique para editar o estilo de título do Modelo Global</a:t>
            </a:r>
            <a:endParaRPr kumimoji="0" lang="en-US"/>
          </a:p>
        </p:txBody>
      </p:sp>
      <p:sp>
        <p:nvSpPr>
          <p:cNvPr id="3" name="Subtítulo 2"/>
          <p:cNvSpPr>
            <a:spLocks noGrp="1"/>
          </p:cNvSpPr>
          <p:nvPr>
            <p:ph type="subTitle" idx="1"/>
          </p:nvPr>
        </p:nvSpPr>
        <p:spPr>
          <a:xfrm>
            <a:off x="685800" y="1371600"/>
            <a:ext cx="8077200" cy="1124712"/>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pt-PT"/>
              <a:t>Clique para editar o estilo de subtítulo do Modelo Global</a:t>
            </a:r>
            <a:endParaRPr kumimoji="0" lang="en-US"/>
          </a:p>
        </p:txBody>
      </p:sp>
      <p:sp>
        <p:nvSpPr>
          <p:cNvPr id="4" name="Marcador de Posição da Data 3"/>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5" name="Marcador de Posição do Rodapé 4"/>
          <p:cNvSpPr>
            <a:spLocks noGrp="1"/>
          </p:cNvSpPr>
          <p:nvPr>
            <p:ph type="ftr" sz="quarter" idx="11"/>
          </p:nvPr>
        </p:nvSpPr>
        <p:spPr/>
        <p:txBody>
          <a:bodyPr/>
          <a:lstStyle/>
          <a:p>
            <a:endParaRPr lang="en-US" dirty="0"/>
          </a:p>
        </p:txBody>
      </p:sp>
      <p:sp>
        <p:nvSpPr>
          <p:cNvPr id="6" name="Marcador de Posição do Número do Diapositivo 5"/>
          <p:cNvSpPr>
            <a:spLocks noGrp="1"/>
          </p:cNvSpPr>
          <p:nvPr>
            <p:ph type="sldNum" sz="quarter" idx="12"/>
          </p:nvPr>
        </p:nvSpPr>
        <p:spPr/>
        <p:txBody>
          <a:bodyPr/>
          <a:lstStyle/>
          <a:p>
            <a:fld id="{D65E2695-205D-48D1-BAF4-01130A0F7A59}" type="slidenum">
              <a:rPr lang="en-US" smtClean="0"/>
              <a:t>‹#›</a:t>
            </a:fld>
            <a:endParaRPr lang="en-US" dirty="0"/>
          </a:p>
        </p:txBody>
      </p:sp>
      <p:sp>
        <p:nvSpPr>
          <p:cNvPr id="10" name="Rectângulo 9"/>
          <p:cNvSpPr/>
          <p:nvPr/>
        </p:nvSpPr>
        <p:spPr bwMode="invGray">
          <a:xfrm>
            <a:off x="0" y="3846251"/>
            <a:ext cx="9144000" cy="3429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transition>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16586"/>
            <a:ext cx="8229600" cy="939546"/>
          </a:xfrm>
        </p:spPr>
        <p:txBody>
          <a:bodyPr/>
          <a:lstStyle/>
          <a:p>
            <a:r>
              <a:rPr kumimoji="0" lang="pt-PT"/>
              <a:t>Clique para editar o estilo de título do Modelo Global</a:t>
            </a:r>
            <a:endParaRPr kumimoji="0" lang="en-US"/>
          </a:p>
        </p:txBody>
      </p:sp>
      <p:sp>
        <p:nvSpPr>
          <p:cNvPr id="3" name="Marcador de Posição de Conteúdo 2"/>
          <p:cNvSpPr>
            <a:spLocks noGrp="1"/>
          </p:cNvSpPr>
          <p:nvPr>
            <p:ph idx="1"/>
          </p:nvPr>
        </p:nvSpPr>
        <p:spPr/>
        <p:txBody>
          <a:bodyPr/>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4" name="Marcador de Posição da Data 3"/>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5" name="Marcador de Posição do Rodapé 4"/>
          <p:cNvSpPr>
            <a:spLocks noGrp="1"/>
          </p:cNvSpPr>
          <p:nvPr>
            <p:ph type="ftr" sz="quarter" idx="11"/>
          </p:nvPr>
        </p:nvSpPr>
        <p:spPr/>
        <p:txBody>
          <a:bodyPr/>
          <a:lstStyle/>
          <a:p>
            <a:endParaRPr lang="en-US" dirty="0"/>
          </a:p>
        </p:txBody>
      </p:sp>
      <p:sp>
        <p:nvSpPr>
          <p:cNvPr id="6" name="Marcador de Posição do Número do Diapositivo 5"/>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cção">
    <p:bg>
      <p:bgRef idx="1002">
        <a:schemeClr val="bg2"/>
      </p:bgRef>
    </p:bg>
    <p:spTree>
      <p:nvGrpSpPr>
        <p:cNvPr id="1" name=""/>
        <p:cNvGrpSpPr/>
        <p:nvPr/>
      </p:nvGrpSpPr>
      <p:grpSpPr>
        <a:xfrm>
          <a:off x="0" y="0"/>
          <a:ext cx="0" cy="0"/>
          <a:chOff x="0" y="0"/>
          <a:chExt cx="0" cy="0"/>
        </a:xfrm>
      </p:grpSpPr>
      <p:sp>
        <p:nvSpPr>
          <p:cNvPr id="9" name="Rectângulo 8"/>
          <p:cNvSpPr/>
          <p:nvPr/>
        </p:nvSpPr>
        <p:spPr bwMode="ltGray">
          <a:xfrm>
            <a:off x="0" y="1"/>
            <a:ext cx="9144000" cy="195189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ectângulo 11"/>
          <p:cNvSpPr/>
          <p:nvPr/>
        </p:nvSpPr>
        <p:spPr bwMode="invGray">
          <a:xfrm>
            <a:off x="0" y="1951890"/>
            <a:ext cx="9144000" cy="3429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ítulo 1"/>
          <p:cNvSpPr>
            <a:spLocks noGrp="1"/>
          </p:cNvSpPr>
          <p:nvPr>
            <p:ph type="title"/>
          </p:nvPr>
        </p:nvSpPr>
        <p:spPr>
          <a:xfrm>
            <a:off x="749808" y="89154"/>
            <a:ext cx="8013192" cy="1227582"/>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pt-PT"/>
              <a:t>Clique para editar o estilo de título do Modelo Global</a:t>
            </a:r>
            <a:endParaRPr kumimoji="0" lang="en-US"/>
          </a:p>
        </p:txBody>
      </p:sp>
      <p:sp>
        <p:nvSpPr>
          <p:cNvPr id="3" name="Marcador de Posição do Texto 2"/>
          <p:cNvSpPr>
            <a:spLocks noGrp="1"/>
          </p:cNvSpPr>
          <p:nvPr>
            <p:ph type="body" idx="1"/>
          </p:nvPr>
        </p:nvSpPr>
        <p:spPr>
          <a:xfrm>
            <a:off x="740664" y="1371600"/>
            <a:ext cx="8022336" cy="51435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pt-PT"/>
              <a:t>Editar os estilos de texto do Modelo Global</a:t>
            </a:r>
          </a:p>
        </p:txBody>
      </p:sp>
      <p:sp>
        <p:nvSpPr>
          <p:cNvPr id="4" name="Marcador de Posição da Data 3"/>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5" name="Marcador de Posição do Rodapé 4"/>
          <p:cNvSpPr>
            <a:spLocks noGrp="1"/>
          </p:cNvSpPr>
          <p:nvPr>
            <p:ph type="ftr" sz="quarter" idx="11"/>
          </p:nvPr>
        </p:nvSpPr>
        <p:spPr/>
        <p:txBody>
          <a:bodyPr/>
          <a:lstStyle/>
          <a:p>
            <a:endParaRPr lang="en-US" dirty="0"/>
          </a:p>
        </p:txBody>
      </p:sp>
      <p:sp>
        <p:nvSpPr>
          <p:cNvPr id="6" name="Marcador de Posição do Número do Diapositivo 5"/>
          <p:cNvSpPr>
            <a:spLocks noGrp="1"/>
          </p:cNvSpPr>
          <p:nvPr>
            <p:ph type="sldNum" sz="quarter" idx="12"/>
          </p:nvPr>
        </p:nvSpPr>
        <p:spPr/>
        <p:txBody>
          <a:bodyPr/>
          <a:lstStyle/>
          <a:p>
            <a:fld id="{D65E2695-205D-48D1-BAF4-01130A0F7A59}"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transition>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PT"/>
              <a:t>Clique para editar o estilo de título do Modelo Global</a:t>
            </a:r>
            <a:endParaRPr kumimoji="0" lang="en-US"/>
          </a:p>
        </p:txBody>
      </p:sp>
      <p:sp>
        <p:nvSpPr>
          <p:cNvPr id="3" name="Marcador de Posição de Conteúdo 2"/>
          <p:cNvSpPr>
            <a:spLocks noGrp="1"/>
          </p:cNvSpPr>
          <p:nvPr>
            <p:ph sz="half" idx="1"/>
          </p:nvPr>
        </p:nvSpPr>
        <p:spPr>
          <a:xfrm>
            <a:off x="457200" y="1330452"/>
            <a:ext cx="4038600" cy="3467862"/>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4" name="Marcador de Posição de Conteúdo 3"/>
          <p:cNvSpPr>
            <a:spLocks noGrp="1"/>
          </p:cNvSpPr>
          <p:nvPr>
            <p:ph sz="half" idx="2"/>
          </p:nvPr>
        </p:nvSpPr>
        <p:spPr>
          <a:xfrm>
            <a:off x="4648200" y="1330452"/>
            <a:ext cx="4038600" cy="3467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5" name="Marcador de Posição da Data 4"/>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6" name="Marcador de Posição do Rodapé 5"/>
          <p:cNvSpPr>
            <a:spLocks noGrp="1"/>
          </p:cNvSpPr>
          <p:nvPr>
            <p:ph type="ftr" sz="quarter" idx="11"/>
          </p:nvPr>
        </p:nvSpPr>
        <p:spPr/>
        <p:txBody>
          <a:bodyPr/>
          <a:lstStyle/>
          <a:p>
            <a:endParaRPr lang="en-US" dirty="0"/>
          </a:p>
        </p:txBody>
      </p:sp>
      <p:sp>
        <p:nvSpPr>
          <p:cNvPr id="7" name="Marcador de Posição do Número do Diapositivo 6"/>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extLst/>
          </a:lstStyle>
          <a:p>
            <a:r>
              <a:rPr kumimoji="0" lang="pt-PT"/>
              <a:t>Clique para editar o estilo de título do Modelo Global</a:t>
            </a:r>
            <a:endParaRPr kumimoji="0" lang="en-US"/>
          </a:p>
        </p:txBody>
      </p:sp>
      <p:sp>
        <p:nvSpPr>
          <p:cNvPr id="3" name="Marcador de Posição do Texto 2"/>
          <p:cNvSpPr>
            <a:spLocks noGrp="1"/>
          </p:cNvSpPr>
          <p:nvPr>
            <p:ph type="body" idx="1"/>
          </p:nvPr>
        </p:nvSpPr>
        <p:spPr>
          <a:xfrm>
            <a:off x="457200" y="1274241"/>
            <a:ext cx="4040188"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pt-PT"/>
              <a:t>Editar os estilos de texto do Modelo Global</a:t>
            </a:r>
          </a:p>
        </p:txBody>
      </p:sp>
      <p:sp>
        <p:nvSpPr>
          <p:cNvPr id="4" name="Marcador de Posição de Conteúdo 3"/>
          <p:cNvSpPr>
            <a:spLocks noGrp="1"/>
          </p:cNvSpPr>
          <p:nvPr>
            <p:ph sz="half" idx="2"/>
          </p:nvPr>
        </p:nvSpPr>
        <p:spPr>
          <a:xfrm>
            <a:off x="457200" y="1837134"/>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5" name="Marcador de Posição do Texto 4"/>
          <p:cNvSpPr>
            <a:spLocks noGrp="1"/>
          </p:cNvSpPr>
          <p:nvPr>
            <p:ph type="body" sz="quarter" idx="3"/>
          </p:nvPr>
        </p:nvSpPr>
        <p:spPr>
          <a:xfrm>
            <a:off x="4645026" y="1274241"/>
            <a:ext cx="4041775"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pt-PT"/>
              <a:t>Editar os estilos de texto do Modelo Global</a:t>
            </a:r>
          </a:p>
        </p:txBody>
      </p:sp>
      <p:sp>
        <p:nvSpPr>
          <p:cNvPr id="6" name="Marcador de Posição de Conteúdo 5"/>
          <p:cNvSpPr>
            <a:spLocks noGrp="1"/>
          </p:cNvSpPr>
          <p:nvPr>
            <p:ph sz="quarter" idx="4"/>
          </p:nvPr>
        </p:nvSpPr>
        <p:spPr>
          <a:xfrm>
            <a:off x="4645026" y="1837134"/>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7" name="Marcador de Posição da Data 6"/>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8" name="Marcador de Posição do Rodapé 7"/>
          <p:cNvSpPr>
            <a:spLocks noGrp="1"/>
          </p:cNvSpPr>
          <p:nvPr>
            <p:ph type="ftr" sz="quarter" idx="11"/>
          </p:nvPr>
        </p:nvSpPr>
        <p:spPr/>
        <p:txBody>
          <a:bodyPr/>
          <a:lstStyle/>
          <a:p>
            <a:endParaRPr lang="en-US" dirty="0"/>
          </a:p>
        </p:txBody>
      </p:sp>
      <p:sp>
        <p:nvSpPr>
          <p:cNvPr id="9" name="Marcador de Posição do Número do Diapositivo 8"/>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PT"/>
              <a:t>Clique para editar o estilo de título do Modelo Global</a:t>
            </a:r>
            <a:endParaRPr kumimoji="0" lang="en-US"/>
          </a:p>
        </p:txBody>
      </p:sp>
      <p:sp>
        <p:nvSpPr>
          <p:cNvPr id="3" name="Marcador de Posição da Data 2"/>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4" name="Marcador de Posição do Rodapé 3"/>
          <p:cNvSpPr>
            <a:spLocks noGrp="1"/>
          </p:cNvSpPr>
          <p:nvPr>
            <p:ph type="ftr" sz="quarter" idx="11"/>
          </p:nvPr>
        </p:nvSpPr>
        <p:spPr/>
        <p:txBody>
          <a:bodyPr/>
          <a:lstStyle/>
          <a:p>
            <a:endParaRPr lang="en-US" dirty="0"/>
          </a:p>
        </p:txBody>
      </p:sp>
      <p:sp>
        <p:nvSpPr>
          <p:cNvPr id="5" name="Marcador de Posição do Número do Diapositivo 4"/>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3" name="Marcador de Posição do Rodapé 2"/>
          <p:cNvSpPr>
            <a:spLocks noGrp="1"/>
          </p:cNvSpPr>
          <p:nvPr>
            <p:ph type="ftr" sz="quarter" idx="11"/>
          </p:nvPr>
        </p:nvSpPr>
        <p:spPr/>
        <p:txBody>
          <a:bodyPr/>
          <a:lstStyle/>
          <a:p>
            <a:endParaRPr lang="en-US" dirty="0"/>
          </a:p>
        </p:txBody>
      </p:sp>
      <p:sp>
        <p:nvSpPr>
          <p:cNvPr id="4" name="Marcador de Posição do Número do Diapositivo 3"/>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67838" y="114300"/>
            <a:ext cx="2523744" cy="733806"/>
          </a:xfrm>
        </p:spPr>
        <p:txBody>
          <a:bodyPr vert="horz" lIns="73152" rIns="45720" bIns="0" rtlCol="0" anchor="b">
            <a:normAutofit/>
            <a:sp3d prstMaterial="matte"/>
          </a:bodyPr>
          <a:lstStyle>
            <a:lvl1pPr algn="l">
              <a:defRPr sz="2000" b="0"/>
            </a:lvl1pPr>
            <a:extLst/>
          </a:lstStyle>
          <a:p>
            <a:r>
              <a:rPr kumimoji="0" lang="pt-PT"/>
              <a:t>Clique para editar o estilo de título do Modelo Global</a:t>
            </a:r>
            <a:endParaRPr kumimoji="0" lang="en-US"/>
          </a:p>
        </p:txBody>
      </p:sp>
      <p:sp>
        <p:nvSpPr>
          <p:cNvPr id="3" name="Marcador de Posição de Conteúdo 2"/>
          <p:cNvSpPr>
            <a:spLocks noGrp="1"/>
          </p:cNvSpPr>
          <p:nvPr>
            <p:ph idx="1"/>
          </p:nvPr>
        </p:nvSpPr>
        <p:spPr>
          <a:xfrm>
            <a:off x="3019378" y="1307350"/>
            <a:ext cx="5920641" cy="341916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4" name="Marcador de Posição do Texto 3"/>
          <p:cNvSpPr>
            <a:spLocks noGrp="1"/>
          </p:cNvSpPr>
          <p:nvPr>
            <p:ph type="body" sz="half" idx="2"/>
          </p:nvPr>
        </p:nvSpPr>
        <p:spPr>
          <a:xfrm>
            <a:off x="167838" y="1297514"/>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pt-PT"/>
              <a:t>Editar os estilos de texto do Modelo Global</a:t>
            </a:r>
          </a:p>
        </p:txBody>
      </p:sp>
      <p:sp>
        <p:nvSpPr>
          <p:cNvPr id="5" name="Marcador de Posição da Data 4"/>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6" name="Marcador de Posição do Rodapé 5"/>
          <p:cNvSpPr>
            <a:spLocks noGrp="1"/>
          </p:cNvSpPr>
          <p:nvPr>
            <p:ph type="ftr" sz="quarter" idx="11"/>
          </p:nvPr>
        </p:nvSpPr>
        <p:spPr/>
        <p:txBody>
          <a:bodyPr/>
          <a:lstStyle/>
          <a:p>
            <a:endParaRPr lang="en-US" dirty="0"/>
          </a:p>
        </p:txBody>
      </p:sp>
      <p:sp>
        <p:nvSpPr>
          <p:cNvPr id="7" name="Marcador de Posição do Número do Diapositivo 6"/>
          <p:cNvSpPr>
            <a:spLocks noGrp="1"/>
          </p:cNvSpPr>
          <p:nvPr>
            <p:ph type="sldNum" sz="quarter" idx="12"/>
          </p:nvPr>
        </p:nvSpPr>
        <p:spPr/>
        <p:txBody>
          <a:bodyPr/>
          <a:lstStyle/>
          <a:p>
            <a:fld id="{D65E2695-205D-48D1-BAF4-01130A0F7A59}" type="slidenum">
              <a:rPr lang="en-US" smtClean="0"/>
              <a:t>‹#›</a:t>
            </a:fld>
            <a:endParaRPr lang="en-US" dirty="0"/>
          </a:p>
        </p:txBody>
      </p:sp>
      <p:sp>
        <p:nvSpPr>
          <p:cNvPr id="12" name="Rectângulo 11"/>
          <p:cNvSpPr/>
          <p:nvPr/>
        </p:nvSpPr>
        <p:spPr bwMode="invGray">
          <a:xfrm>
            <a:off x="2855737" y="0"/>
            <a:ext cx="45720" cy="1090422"/>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ângulo 8"/>
          <p:cNvSpPr/>
          <p:nvPr/>
        </p:nvSpPr>
        <p:spPr bwMode="invGray">
          <a:xfrm>
            <a:off x="2855737" y="0"/>
            <a:ext cx="45720" cy="1090422"/>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Tree>
  </p:cSld>
  <p:clrMapOvr>
    <a:masterClrMapping/>
  </p:clrMapOvr>
  <p:transition>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bg>
      <p:bgRef idx="1001">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4592" y="116586"/>
            <a:ext cx="2525150" cy="733806"/>
          </a:xfrm>
        </p:spPr>
        <p:txBody>
          <a:bodyPr lIns="73152" bIns="0" anchor="b">
            <a:sp3d prstMaterial="matte"/>
          </a:bodyPr>
          <a:lstStyle>
            <a:lvl1pPr algn="l">
              <a:defRPr sz="2000" b="0"/>
            </a:lvl1pPr>
            <a:extLst/>
          </a:lstStyle>
          <a:p>
            <a:r>
              <a:rPr kumimoji="0" lang="pt-PT"/>
              <a:t>Clique para editar o estilo de título do Modelo Global</a:t>
            </a:r>
            <a:endParaRPr kumimoji="0" lang="en-US"/>
          </a:p>
        </p:txBody>
      </p:sp>
      <p:sp>
        <p:nvSpPr>
          <p:cNvPr id="3" name="Marcador de Posição da Imagem 2"/>
          <p:cNvSpPr>
            <a:spLocks noGrp="1"/>
          </p:cNvSpPr>
          <p:nvPr>
            <p:ph type="pic" idx="1"/>
          </p:nvPr>
        </p:nvSpPr>
        <p:spPr>
          <a:xfrm>
            <a:off x="2903806" y="1113606"/>
            <a:ext cx="6247397" cy="4029894"/>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pt-PT"/>
              <a:t>Clique no ícone para adicionar uma imagem</a:t>
            </a:r>
            <a:endParaRPr kumimoji="0" lang="en-US" dirty="0"/>
          </a:p>
        </p:txBody>
      </p:sp>
      <p:sp>
        <p:nvSpPr>
          <p:cNvPr id="4" name="Marcador de Posição do Texto 3"/>
          <p:cNvSpPr>
            <a:spLocks noGrp="1"/>
          </p:cNvSpPr>
          <p:nvPr>
            <p:ph type="body" sz="half" idx="2"/>
          </p:nvPr>
        </p:nvSpPr>
        <p:spPr>
          <a:xfrm>
            <a:off x="164592" y="1296162"/>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pt-PT"/>
              <a:t>Editar os estilos de texto do Modelo Global</a:t>
            </a:r>
          </a:p>
        </p:txBody>
      </p:sp>
      <p:sp>
        <p:nvSpPr>
          <p:cNvPr id="5" name="Marcador de Posição da Data 4"/>
          <p:cNvSpPr>
            <a:spLocks noGrp="1"/>
          </p:cNvSpPr>
          <p:nvPr>
            <p:ph type="dt" sz="half" idx="10"/>
          </p:nvPr>
        </p:nvSpPr>
        <p:spPr>
          <a:xfrm>
            <a:off x="164592" y="877824"/>
            <a:ext cx="2523744" cy="150876"/>
          </a:xfrm>
        </p:spPr>
        <p:txBody>
          <a:bodyPr/>
          <a:lstStyle/>
          <a:p>
            <a:fld id="{C6E40E19-E102-4D7D-9ED1-3189A26A66E6}" type="datetimeFigureOut">
              <a:rPr lang="en-US" smtClean="0"/>
              <a:t>4/6/2021</a:t>
            </a:fld>
            <a:endParaRPr lang="en-US" dirty="0"/>
          </a:p>
        </p:txBody>
      </p:sp>
      <p:sp>
        <p:nvSpPr>
          <p:cNvPr id="11" name="Rectângulo 10"/>
          <p:cNvSpPr/>
          <p:nvPr/>
        </p:nvSpPr>
        <p:spPr>
          <a:xfrm>
            <a:off x="2855737" y="0"/>
            <a:ext cx="45720"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ângulo 8"/>
          <p:cNvSpPr/>
          <p:nvPr/>
        </p:nvSpPr>
        <p:spPr bwMode="invGray">
          <a:xfrm>
            <a:off x="2855737" y="0"/>
            <a:ext cx="45720"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Marcador de Posição do Rodapé 5"/>
          <p:cNvSpPr>
            <a:spLocks noGrp="1"/>
          </p:cNvSpPr>
          <p:nvPr>
            <p:ph type="ftr" sz="quarter" idx="11"/>
          </p:nvPr>
        </p:nvSpPr>
        <p:spPr>
          <a:xfrm>
            <a:off x="3035808" y="877824"/>
            <a:ext cx="5193792" cy="150876"/>
          </a:xfrm>
        </p:spPr>
        <p:txBody>
          <a:bodyPr/>
          <a:lstStyle>
            <a:lvl1pPr>
              <a:defRPr>
                <a:solidFill>
                  <a:schemeClr val="bg1">
                    <a:shade val="50000"/>
                  </a:schemeClr>
                </a:solidFill>
              </a:defRPr>
            </a:lvl1pPr>
          </a:lstStyle>
          <a:p>
            <a:endParaRPr lang="en-US" dirty="0"/>
          </a:p>
        </p:txBody>
      </p:sp>
      <p:sp>
        <p:nvSpPr>
          <p:cNvPr id="7" name="Marcador de Posição do Número do Diapositivo 6"/>
          <p:cNvSpPr>
            <a:spLocks noGrp="1"/>
          </p:cNvSpPr>
          <p:nvPr>
            <p:ph type="sldNum" sz="quarter" idx="12"/>
          </p:nvPr>
        </p:nvSpPr>
        <p:spPr>
          <a:xfrm>
            <a:off x="8339328" y="877824"/>
            <a:ext cx="733864" cy="150876"/>
          </a:xfrm>
        </p:spPr>
        <p:txBody>
          <a:bodyPr/>
          <a:lstStyle/>
          <a:p>
            <a:fld id="{D65E2695-205D-48D1-BAF4-01130A0F7A59}"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transition>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PT"/>
              <a:t>Clique para editar o estilo de título do Modelo Global</a:t>
            </a:r>
            <a:endParaRPr kumimoji="0" lang="en-US"/>
          </a:p>
        </p:txBody>
      </p:sp>
      <p:sp>
        <p:nvSpPr>
          <p:cNvPr id="3" name="Marcador de Posição de Texto Vertical 2"/>
          <p:cNvSpPr>
            <a:spLocks noGrp="1"/>
          </p:cNvSpPr>
          <p:nvPr>
            <p:ph type="body" orient="vert" idx="1"/>
          </p:nvPr>
        </p:nvSpPr>
        <p:spPr/>
        <p:txBody>
          <a:bodyPr vert="eaVer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4" name="Marcador de Posição da Data 3"/>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5" name="Marcador de Posição do Rodapé 4"/>
          <p:cNvSpPr>
            <a:spLocks noGrp="1"/>
          </p:cNvSpPr>
          <p:nvPr>
            <p:ph type="ftr" sz="quarter" idx="11"/>
          </p:nvPr>
        </p:nvSpPr>
        <p:spPr/>
        <p:txBody>
          <a:bodyPr/>
          <a:lstStyle/>
          <a:p>
            <a:endParaRPr lang="en-US" dirty="0"/>
          </a:p>
        </p:txBody>
      </p:sp>
      <p:sp>
        <p:nvSpPr>
          <p:cNvPr id="6" name="Marcador de Posição do Número do Diapositivo 5"/>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e texto">
    <p:spTree>
      <p:nvGrpSpPr>
        <p:cNvPr id="1" name=""/>
        <p:cNvGrpSpPr/>
        <p:nvPr/>
      </p:nvGrpSpPr>
      <p:grpSpPr>
        <a:xfrm>
          <a:off x="0" y="0"/>
          <a:ext cx="0" cy="0"/>
          <a:chOff x="0" y="0"/>
          <a:chExt cx="0" cy="0"/>
        </a:xfrm>
      </p:grpSpPr>
      <p:sp>
        <p:nvSpPr>
          <p:cNvPr id="9" name="Rectângulo 8"/>
          <p:cNvSpPr/>
          <p:nvPr/>
        </p:nvSpPr>
        <p:spPr bwMode="invGray">
          <a:xfrm>
            <a:off x="6598920" y="0"/>
            <a:ext cx="45720" cy="51435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ângulo 7"/>
          <p:cNvSpPr/>
          <p:nvPr/>
        </p:nvSpPr>
        <p:spPr bwMode="ltGray">
          <a:xfrm>
            <a:off x="6647688" y="0"/>
            <a:ext cx="2514601" cy="51435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ítulo Vertical 1"/>
          <p:cNvSpPr>
            <a:spLocks noGrp="1"/>
          </p:cNvSpPr>
          <p:nvPr>
            <p:ph type="title" orient="vert"/>
          </p:nvPr>
        </p:nvSpPr>
        <p:spPr>
          <a:xfrm>
            <a:off x="6781800" y="205980"/>
            <a:ext cx="1905000" cy="4388644"/>
          </a:xfrm>
        </p:spPr>
        <p:txBody>
          <a:bodyPr vert="eaVert"/>
          <a:lstStyle/>
          <a:p>
            <a:r>
              <a:rPr kumimoji="0" lang="pt-PT"/>
              <a:t>Clique para editar o estilo de título do Modelo Global</a:t>
            </a:r>
            <a:endParaRPr kumimoji="0" lang="en-US"/>
          </a:p>
        </p:txBody>
      </p:sp>
      <p:sp>
        <p:nvSpPr>
          <p:cNvPr id="3" name="Marcador de Posição de Texto Vertical 2"/>
          <p:cNvSpPr>
            <a:spLocks noGrp="1"/>
          </p:cNvSpPr>
          <p:nvPr>
            <p:ph type="body" orient="vert" idx="1"/>
          </p:nvPr>
        </p:nvSpPr>
        <p:spPr>
          <a:xfrm>
            <a:off x="457200" y="228600"/>
            <a:ext cx="6019800" cy="4388644"/>
          </a:xfrm>
        </p:spPr>
        <p:txBody>
          <a:bodyPr vert="eaVert"/>
          <a:lstStyle/>
          <a:p>
            <a:pPr lvl="0" eaLnBrk="1" latinLnBrk="0" hangingPunct="1"/>
            <a:r>
              <a:rPr lang="pt-PT"/>
              <a:t>Editar os estilos de texto do Modelo Global</a:t>
            </a:r>
          </a:p>
          <a:p>
            <a:pPr lvl="1" eaLnBrk="1" latinLnBrk="0" hangingPunct="1"/>
            <a:r>
              <a:rPr lang="pt-PT"/>
              <a:t>Segundo nível</a:t>
            </a:r>
          </a:p>
          <a:p>
            <a:pPr lvl="2" eaLnBrk="1" latinLnBrk="0" hangingPunct="1"/>
            <a:r>
              <a:rPr lang="pt-PT"/>
              <a:t>Terceiro nível</a:t>
            </a:r>
          </a:p>
          <a:p>
            <a:pPr lvl="3" eaLnBrk="1" latinLnBrk="0" hangingPunct="1"/>
            <a:r>
              <a:rPr lang="pt-PT"/>
              <a:t>Quarto nível</a:t>
            </a:r>
          </a:p>
          <a:p>
            <a:pPr lvl="4" eaLnBrk="1" latinLnBrk="0" hangingPunct="1"/>
            <a:r>
              <a:rPr lang="pt-PT"/>
              <a:t>Quinto nível</a:t>
            </a:r>
            <a:endParaRPr kumimoji="0" lang="en-US"/>
          </a:p>
        </p:txBody>
      </p:sp>
      <p:sp>
        <p:nvSpPr>
          <p:cNvPr id="4" name="Marcador de Posição da Data 3"/>
          <p:cNvSpPr>
            <a:spLocks noGrp="1"/>
          </p:cNvSpPr>
          <p:nvPr>
            <p:ph type="dt" sz="half" idx="10"/>
          </p:nvPr>
        </p:nvSpPr>
        <p:spPr/>
        <p:txBody>
          <a:bodyPr/>
          <a:lstStyle/>
          <a:p>
            <a:fld id="{C6E40E19-E102-4D7D-9ED1-3189A26A66E6}" type="datetimeFigureOut">
              <a:rPr lang="en-US" smtClean="0"/>
              <a:t>4/6/2021</a:t>
            </a:fld>
            <a:endParaRPr lang="en-US" dirty="0"/>
          </a:p>
        </p:txBody>
      </p:sp>
      <p:sp>
        <p:nvSpPr>
          <p:cNvPr id="5" name="Marcador de Posição do Rodapé 4"/>
          <p:cNvSpPr>
            <a:spLocks noGrp="1"/>
          </p:cNvSpPr>
          <p:nvPr>
            <p:ph type="ftr" sz="quarter" idx="11"/>
          </p:nvPr>
        </p:nvSpPr>
        <p:spPr>
          <a:xfrm>
            <a:off x="2640597" y="4783095"/>
            <a:ext cx="3836404" cy="273844"/>
          </a:xfrm>
        </p:spPr>
        <p:txBody>
          <a:bodyPr/>
          <a:lstStyle/>
          <a:p>
            <a:endParaRPr lang="en-US" dirty="0"/>
          </a:p>
        </p:txBody>
      </p:sp>
      <p:sp>
        <p:nvSpPr>
          <p:cNvPr id="6" name="Marcador de Posição do Número do Diapositivo 5"/>
          <p:cNvSpPr>
            <a:spLocks noGrp="1"/>
          </p:cNvSpPr>
          <p:nvPr>
            <p:ph type="sldNum" sz="quarter" idx="12"/>
          </p:nvPr>
        </p:nvSpPr>
        <p:spPr/>
        <p:txBody>
          <a:bodyPr/>
          <a:lstStyle/>
          <a:p>
            <a:fld id="{D65E2695-205D-48D1-BAF4-01130A0F7A59}" type="slidenum">
              <a:rPr lang="en-US" smtClean="0"/>
              <a:t>‹#›</a:t>
            </a:fld>
            <a:endParaRPr lang="en-US" dirty="0"/>
          </a:p>
        </p:txBody>
      </p:sp>
    </p:spTree>
  </p:cSld>
  <p:clrMapOvr>
    <a:masterClrMapping/>
  </p:clrMapOvr>
  <p:transition>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ângulo 9"/>
          <p:cNvSpPr/>
          <p:nvPr/>
        </p:nvSpPr>
        <p:spPr bwMode="invGray">
          <a:xfrm>
            <a:off x="0" y="1076921"/>
            <a:ext cx="9144000" cy="3429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7" name="Rectângulo 6"/>
          <p:cNvSpPr/>
          <p:nvPr/>
        </p:nvSpPr>
        <p:spPr bwMode="ltGray">
          <a:xfrm>
            <a:off x="1" y="0"/>
            <a:ext cx="9143999" cy="10753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Marcador de Posição do Título 1"/>
          <p:cNvSpPr>
            <a:spLocks noGrp="1"/>
          </p:cNvSpPr>
          <p:nvPr>
            <p:ph type="title"/>
          </p:nvPr>
        </p:nvSpPr>
        <p:spPr>
          <a:xfrm>
            <a:off x="457200" y="114300"/>
            <a:ext cx="8229600" cy="938297"/>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pt-PT"/>
              <a:t>Clique para editar o estilo</a:t>
            </a:r>
            <a:endParaRPr kumimoji="0" lang="en-US"/>
          </a:p>
        </p:txBody>
      </p:sp>
      <p:sp>
        <p:nvSpPr>
          <p:cNvPr id="3" name="Marcador de Posição do Texto 2"/>
          <p:cNvSpPr>
            <a:spLocks noGrp="1"/>
          </p:cNvSpPr>
          <p:nvPr>
            <p:ph type="body" idx="1"/>
          </p:nvPr>
        </p:nvSpPr>
        <p:spPr>
          <a:xfrm>
            <a:off x="457200" y="1331394"/>
            <a:ext cx="8229600" cy="3469207"/>
          </a:xfrm>
          <a:prstGeom prst="rect">
            <a:avLst/>
          </a:prstGeom>
        </p:spPr>
        <p:txBody>
          <a:bodyPr vert="horz" lIns="54864" tIns="91440" rtlCol="0">
            <a:normAutofit/>
          </a:bodyPr>
          <a:lstStyle/>
          <a:p>
            <a:pPr lvl="0" eaLnBrk="1" latinLnBrk="0" hangingPunct="1"/>
            <a:r>
              <a:rPr kumimoji="0" lang="pt-PT"/>
              <a:t>Clique para editar os estilos</a:t>
            </a:r>
          </a:p>
          <a:p>
            <a:pPr lvl="1" eaLnBrk="1" latinLnBrk="0" hangingPunct="1"/>
            <a:r>
              <a:rPr kumimoji="0" lang="pt-PT"/>
              <a:t>Segundo nível</a:t>
            </a:r>
          </a:p>
          <a:p>
            <a:pPr lvl="2" eaLnBrk="1" latinLnBrk="0" hangingPunct="1"/>
            <a:r>
              <a:rPr kumimoji="0" lang="pt-PT"/>
              <a:t>Terceiro nível</a:t>
            </a:r>
          </a:p>
          <a:p>
            <a:pPr lvl="3" eaLnBrk="1" latinLnBrk="0" hangingPunct="1"/>
            <a:r>
              <a:rPr kumimoji="0" lang="pt-PT"/>
              <a:t>Quarto nível</a:t>
            </a:r>
          </a:p>
          <a:p>
            <a:pPr lvl="4" eaLnBrk="1" latinLnBrk="0" hangingPunct="1"/>
            <a:r>
              <a:rPr kumimoji="0" lang="pt-PT"/>
              <a:t>Quinto nível</a:t>
            </a:r>
            <a:endParaRPr kumimoji="0" lang="en-US"/>
          </a:p>
        </p:txBody>
      </p:sp>
      <p:sp>
        <p:nvSpPr>
          <p:cNvPr id="4" name="Marcador de Posição da Data 3"/>
          <p:cNvSpPr>
            <a:spLocks noGrp="1"/>
          </p:cNvSpPr>
          <p:nvPr>
            <p:ph type="dt" sz="half" idx="2"/>
          </p:nvPr>
        </p:nvSpPr>
        <p:spPr>
          <a:xfrm>
            <a:off x="457200" y="4857749"/>
            <a:ext cx="2133600" cy="20574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C6E40E19-E102-4D7D-9ED1-3189A26A66E6}" type="datetimeFigureOut">
              <a:rPr lang="en-US" smtClean="0"/>
              <a:t>4/6/2021</a:t>
            </a:fld>
            <a:endParaRPr lang="en-US" dirty="0"/>
          </a:p>
        </p:txBody>
      </p:sp>
      <p:sp>
        <p:nvSpPr>
          <p:cNvPr id="5" name="Marcador de Posição do Rodapé 4"/>
          <p:cNvSpPr>
            <a:spLocks noGrp="1"/>
          </p:cNvSpPr>
          <p:nvPr>
            <p:ph type="ftr" sz="quarter" idx="3"/>
          </p:nvPr>
        </p:nvSpPr>
        <p:spPr>
          <a:xfrm>
            <a:off x="2640597" y="4857749"/>
            <a:ext cx="5507719" cy="20574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dirty="0"/>
          </a:p>
        </p:txBody>
      </p:sp>
      <p:sp>
        <p:nvSpPr>
          <p:cNvPr id="6" name="Marcador de Posição do Número do Diapositivo 5"/>
          <p:cNvSpPr>
            <a:spLocks noGrp="1"/>
          </p:cNvSpPr>
          <p:nvPr>
            <p:ph type="sldNum" sz="quarter" idx="4"/>
          </p:nvPr>
        </p:nvSpPr>
        <p:spPr>
          <a:xfrm>
            <a:off x="8204396" y="4857749"/>
            <a:ext cx="733864" cy="20574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D65E2695-205D-48D1-BAF4-01130A0F7A59}"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push/>
  </p:transition>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gif"/></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jp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8.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131590"/>
            <a:ext cx="8077200" cy="2427064"/>
          </a:xfrm>
        </p:spPr>
        <p:txBody>
          <a:bodyPr>
            <a:noAutofit/>
          </a:bodyPr>
          <a:lstStyle/>
          <a:p>
            <a:r>
              <a:rPr lang="en-US" sz="4800" spc="-7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stA="45000" endPos="40000" dir="5400000" sy="-100000" algn="bl" rotWithShape="0"/>
                </a:effectLst>
              </a:rPr>
              <a:t>MODELING </a:t>
            </a:r>
            <a:r>
              <a:rPr lang="en-US" sz="3400" spc="-7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stA="45000" endPos="40000" dir="5400000" sy="-100000" algn="bl" rotWithShape="0"/>
                </a:effectLst>
              </a:rPr>
              <a:t>OF</a:t>
            </a:r>
            <a:r>
              <a:rPr lang="en-US" sz="4800" spc="-7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stA="45000" endPos="40000" dir="5400000" sy="-100000" algn="bl" rotWithShape="0"/>
                </a:effectLst>
              </a:rPr>
              <a:t> </a:t>
            </a:r>
            <a:r>
              <a:rPr lang="en-US" sz="5600" spc="-7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stA="45000" endPos="40000" dir="5400000" sy="-100000" algn="bl" rotWithShape="0"/>
                </a:effectLst>
              </a:rPr>
              <a:t>OSCILLATING WATER COLUMNS</a:t>
            </a:r>
          </a:p>
        </p:txBody>
      </p:sp>
      <p:sp>
        <p:nvSpPr>
          <p:cNvPr id="3" name="Subtítulo 2"/>
          <p:cNvSpPr>
            <a:spLocks noGrp="1"/>
          </p:cNvSpPr>
          <p:nvPr>
            <p:ph type="subTitle" idx="1"/>
          </p:nvPr>
        </p:nvSpPr>
        <p:spPr>
          <a:xfrm>
            <a:off x="685800" y="233586"/>
            <a:ext cx="8077200" cy="864096"/>
          </a:xfrm>
        </p:spPr>
        <p:txBody>
          <a:bodyPr>
            <a:normAutofit/>
          </a:bodyPr>
          <a:lstStyle/>
          <a:p>
            <a:r>
              <a:rPr lang="en-US" sz="2800" dirty="0"/>
              <a:t>Wave Energy Generation</a:t>
            </a:r>
          </a:p>
        </p:txBody>
      </p:sp>
      <p:sp>
        <p:nvSpPr>
          <p:cNvPr id="4" name="CaixaDeTexto 3"/>
          <p:cNvSpPr txBox="1"/>
          <p:nvPr/>
        </p:nvSpPr>
        <p:spPr>
          <a:xfrm>
            <a:off x="4211960" y="4480459"/>
            <a:ext cx="4680040" cy="430887"/>
          </a:xfrm>
          <a:prstGeom prst="rect">
            <a:avLst/>
          </a:prstGeom>
          <a:noFill/>
        </p:spPr>
        <p:txBody>
          <a:bodyPr wrap="square" rtlCol="0">
            <a:spAutoFit/>
          </a:bodyPr>
          <a:lstStyle/>
          <a:p>
            <a:pPr algn="r"/>
            <a:r>
              <a:rPr lang="pt-PT" sz="2200" dirty="0"/>
              <a:t>Jorge Manuel Marques Silva</a:t>
            </a:r>
          </a:p>
        </p:txBody>
      </p:sp>
    </p:spTree>
    <p:extLst>
      <p:ext uri="{BB962C8B-B14F-4D97-AF65-F5344CB8AC3E}">
        <p14:creationId xmlns:p14="http://schemas.microsoft.com/office/powerpoint/2010/main" val="26439406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Background</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1026" name="Picture 2">
            <a:extLst>
              <a:ext uri="{FF2B5EF4-FFF2-40B4-BE49-F238E27FC236}">
                <a16:creationId xmlns:a16="http://schemas.microsoft.com/office/drawing/2014/main" id="{D53BB767-FCB9-4B78-9E81-AC85F6B0417C}"/>
              </a:ext>
            </a:extLst>
          </p:cNvPr>
          <p:cNvPicPr>
            <a:picLocks noChangeArrowheads="1"/>
          </p:cNvPicPr>
          <p:nvPr/>
        </p:nvPicPr>
        <p:blipFill rotWithShape="1">
          <a:blip r:embed="rId3">
            <a:extLst>
              <a:ext uri="{28A0092B-C50C-407E-A947-70E740481C1C}">
                <a14:useLocalDpi xmlns:a14="http://schemas.microsoft.com/office/drawing/2010/main" val="0"/>
              </a:ext>
            </a:extLst>
          </a:blip>
          <a:srcRect t="10344" r="5434" b="10926"/>
          <a:stretch/>
        </p:blipFill>
        <p:spPr bwMode="auto">
          <a:xfrm>
            <a:off x="5111758" y="1308972"/>
            <a:ext cx="3780000" cy="2232248"/>
          </a:xfrm>
          <a:prstGeom prst="rect">
            <a:avLst/>
          </a:prstGeom>
          <a:noFill/>
          <a:extLst>
            <a:ext uri="{909E8E84-426E-40DD-AFC4-6F175D3DCCD1}">
              <a14:hiddenFill xmlns:a14="http://schemas.microsoft.com/office/drawing/2010/main">
                <a:solidFill>
                  <a:srgbClr val="FFFFFF"/>
                </a:solidFill>
              </a14:hiddenFill>
            </a:ext>
          </a:extLst>
        </p:spPr>
      </p:pic>
      <p:sp>
        <p:nvSpPr>
          <p:cNvPr id="9" name="Marcador de Posição de Conteúdo 5">
            <a:extLst>
              <a:ext uri="{FF2B5EF4-FFF2-40B4-BE49-F238E27FC236}">
                <a16:creationId xmlns:a16="http://schemas.microsoft.com/office/drawing/2014/main" id="{81C9AA46-9277-4E25-9A13-9529D0855D62}"/>
              </a:ext>
            </a:extLst>
          </p:cNvPr>
          <p:cNvSpPr txBox="1">
            <a:spLocks/>
          </p:cNvSpPr>
          <p:nvPr/>
        </p:nvSpPr>
        <p:spPr>
          <a:xfrm>
            <a:off x="251761" y="1308972"/>
            <a:ext cx="4680000" cy="3600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1200"/>
              </a:spcBef>
              <a:buClr>
                <a:srgbClr val="F0AD00"/>
              </a:buClr>
              <a:buSzPct val="100000"/>
              <a:buFont typeface="Wingdings 2"/>
              <a:buChar char=""/>
            </a:pPr>
            <a:r>
              <a:rPr lang="en-US" sz="2000" dirty="0"/>
              <a:t>Bachelor + Master in Electrical Engineering (Energy) in 2015;</a:t>
            </a:r>
          </a:p>
          <a:p>
            <a:pPr marL="704088" lvl="2" indent="-320040">
              <a:lnSpc>
                <a:spcPct val="110000"/>
              </a:lnSpc>
              <a:spcBef>
                <a:spcPts val="1200"/>
              </a:spcBef>
              <a:buClr>
                <a:srgbClr val="F0AD00"/>
              </a:buClr>
              <a:buSzPct val="100000"/>
              <a:buFont typeface="Wingdings 2"/>
              <a:buChar char=""/>
            </a:pPr>
            <a:r>
              <a:rPr lang="en-US" sz="1600" dirty="0"/>
              <a:t>Superconductors in Electrical Machines;</a:t>
            </a:r>
          </a:p>
          <a:p>
            <a:pPr marL="438912" lvl="1" indent="-320040">
              <a:lnSpc>
                <a:spcPct val="110000"/>
              </a:lnSpc>
              <a:spcBef>
                <a:spcPts val="2400"/>
              </a:spcBef>
              <a:buClr>
                <a:srgbClr val="F0AD00"/>
              </a:buClr>
              <a:buSzPct val="100000"/>
              <a:buFont typeface="Wingdings 2"/>
              <a:buChar char=""/>
            </a:pPr>
            <a:r>
              <a:rPr lang="en-US" sz="2000" dirty="0"/>
              <a:t>Started </a:t>
            </a:r>
            <a:r>
              <a:rPr lang="en-US" sz="2000" b="1" dirty="0"/>
              <a:t>MIT Portugal</a:t>
            </a:r>
            <a:r>
              <a:rPr lang="en-US" sz="2000" dirty="0"/>
              <a:t> PhD Program – Sustainable Energy Systems in 2017:</a:t>
            </a:r>
          </a:p>
          <a:p>
            <a:pPr marL="704088" lvl="2" indent="-320040">
              <a:lnSpc>
                <a:spcPct val="110000"/>
              </a:lnSpc>
              <a:spcBef>
                <a:spcPts val="1200"/>
              </a:spcBef>
              <a:buClr>
                <a:srgbClr val="F0AD00"/>
              </a:buClr>
              <a:buSzPct val="100000"/>
              <a:buFont typeface="Wingdings 2"/>
              <a:buChar char=""/>
            </a:pPr>
            <a:r>
              <a:rPr lang="en-US" sz="1600" dirty="0"/>
              <a:t>Renewable Energy (Ocean Waves);</a:t>
            </a:r>
          </a:p>
          <a:p>
            <a:pPr marL="704088" lvl="2" indent="-320040">
              <a:lnSpc>
                <a:spcPct val="110000"/>
              </a:lnSpc>
              <a:spcBef>
                <a:spcPts val="1200"/>
              </a:spcBef>
              <a:buClr>
                <a:srgbClr val="F0AD00"/>
              </a:buClr>
              <a:buSzPct val="100000"/>
              <a:buFont typeface="Wingdings 2"/>
              <a:buChar char=""/>
            </a:pPr>
            <a:r>
              <a:rPr lang="en-US" sz="1600" dirty="0"/>
              <a:t>Machine Learning Forecasting;</a:t>
            </a:r>
          </a:p>
          <a:p>
            <a:pPr marL="704088" lvl="2" indent="-320040">
              <a:lnSpc>
                <a:spcPct val="110000"/>
              </a:lnSpc>
              <a:spcBef>
                <a:spcPts val="1200"/>
              </a:spcBef>
              <a:buClr>
                <a:srgbClr val="F0AD00"/>
              </a:buClr>
              <a:buSzPct val="100000"/>
              <a:buFont typeface="Wingdings 2"/>
              <a:buChar char=""/>
            </a:pPr>
            <a:r>
              <a:rPr lang="en-US" sz="1600" dirty="0"/>
              <a:t>Predictive Control.</a:t>
            </a:r>
          </a:p>
        </p:txBody>
      </p:sp>
      <p:pic>
        <p:nvPicPr>
          <p:cNvPr id="15" name="Picture 2">
            <a:extLst>
              <a:ext uri="{FF2B5EF4-FFF2-40B4-BE49-F238E27FC236}">
                <a16:creationId xmlns:a16="http://schemas.microsoft.com/office/drawing/2014/main" id="{27DE15DF-B0B5-4D45-8BA7-C37F15871DD8}"/>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0588" r="20286"/>
          <a:stretch/>
        </p:blipFill>
        <p:spPr bwMode="auto">
          <a:xfrm rot="5400000">
            <a:off x="6225851" y="2412153"/>
            <a:ext cx="2516244" cy="2477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458099"/>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500"/>
                                        <p:tgtEl>
                                          <p:spTgt spid="102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fade">
                                      <p:cBhvr>
                                        <p:cTn id="15" dur="500"/>
                                        <p:tgtEl>
                                          <p:spTgt spid="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500"/>
                                        <p:tgtEl>
                                          <p:spTgt spid="9">
                                            <p:txEl>
                                              <p:pRg st="2" end="2"/>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500"/>
                                        <p:tgtEl>
                                          <p:spTgt spid="9">
                                            <p:txEl>
                                              <p:pRg st="3" end="3"/>
                                            </p:txEl>
                                          </p:spTgt>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9">
                                            <p:txEl>
                                              <p:pRg st="5" end="5"/>
                                            </p:txEl>
                                          </p:spTgt>
                                        </p:tgtEl>
                                        <p:attrNameLst>
                                          <p:attrName>style.visibility</p:attrName>
                                        </p:attrNameLst>
                                      </p:cBhvr>
                                      <p:to>
                                        <p:strVal val="visible"/>
                                      </p:to>
                                    </p:set>
                                    <p:animEffect transition="in" filter="fade">
                                      <p:cBhvr>
                                        <p:cTn id="36"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Motivation</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8" name="Imagem 7">
            <a:extLst>
              <a:ext uri="{FF2B5EF4-FFF2-40B4-BE49-F238E27FC236}">
                <a16:creationId xmlns:a16="http://schemas.microsoft.com/office/drawing/2014/main" id="{BB36E840-74D1-431F-9B0F-ED2927778C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759" y="1308973"/>
            <a:ext cx="5670000" cy="3600000"/>
          </a:xfrm>
          <a:prstGeom prst="rect">
            <a:avLst/>
          </a:prstGeom>
        </p:spPr>
      </p:pic>
      <p:pic>
        <p:nvPicPr>
          <p:cNvPr id="1030" name="Picture 6" descr="Resultado de imagem para oil">
            <a:extLst>
              <a:ext uri="{FF2B5EF4-FFF2-40B4-BE49-F238E27FC236}">
                <a16:creationId xmlns:a16="http://schemas.microsoft.com/office/drawing/2014/main" id="{9D8598D2-5818-4808-9E56-AEEA9F1E5F09}"/>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02306" y="1308973"/>
            <a:ext cx="2789934" cy="108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Resultado de imagem para natural gas">
            <a:extLst>
              <a:ext uri="{FF2B5EF4-FFF2-40B4-BE49-F238E27FC236}">
                <a16:creationId xmlns:a16="http://schemas.microsoft.com/office/drawing/2014/main" id="{E6A9F4B1-8FF5-422E-925F-C21BD60AEC43}"/>
              </a:ext>
            </a:extLst>
          </p:cNvPr>
          <p:cNvPicPr>
            <a:picLocks noChangeArrowheads="1"/>
          </p:cNvPicPr>
          <p:nvPr/>
        </p:nvPicPr>
        <p:blipFill rotWithShape="1">
          <a:blip r:embed="rId5" cstate="print">
            <a:extLst>
              <a:ext uri="{28A0092B-C50C-407E-A947-70E740481C1C}">
                <a14:useLocalDpi xmlns:a14="http://schemas.microsoft.com/office/drawing/2010/main" val="0"/>
              </a:ext>
            </a:extLst>
          </a:blip>
          <a:srcRect t="18516"/>
          <a:stretch/>
        </p:blipFill>
        <p:spPr bwMode="auto">
          <a:xfrm>
            <a:off x="6102306" y="2568973"/>
            <a:ext cx="2789934"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Resultado de imagem para coal">
            <a:extLst>
              <a:ext uri="{FF2B5EF4-FFF2-40B4-BE49-F238E27FC236}">
                <a16:creationId xmlns:a16="http://schemas.microsoft.com/office/drawing/2014/main" id="{27B98258-A531-4145-BD14-8BF512D65501}"/>
              </a:ext>
            </a:extLst>
          </p:cNvPr>
          <p:cNvPicPr>
            <a:picLocks noChangeArrowheads="1"/>
          </p:cNvPicPr>
          <p:nvPr/>
        </p:nvPicPr>
        <p:blipFill rotWithShape="1">
          <a:blip r:embed="rId6" cstate="print">
            <a:extLst>
              <a:ext uri="{28A0092B-C50C-407E-A947-70E740481C1C}">
                <a14:useLocalDpi xmlns:a14="http://schemas.microsoft.com/office/drawing/2010/main" val="0"/>
              </a:ext>
            </a:extLst>
          </a:blip>
          <a:srcRect l="8154" t="15243" r="8468" b="18081"/>
          <a:stretch/>
        </p:blipFill>
        <p:spPr bwMode="auto">
          <a:xfrm>
            <a:off x="6102306" y="3828973"/>
            <a:ext cx="2789934" cy="1080000"/>
          </a:xfrm>
          <a:prstGeom prst="rect">
            <a:avLst/>
          </a:prstGeom>
          <a:noFill/>
          <a:extLst>
            <a:ext uri="{909E8E84-426E-40DD-AFC4-6F175D3DCCD1}">
              <a14:hiddenFill xmlns:a14="http://schemas.microsoft.com/office/drawing/2010/main">
                <a:solidFill>
                  <a:srgbClr val="FFFFFF"/>
                </a:solidFill>
              </a14:hiddenFill>
            </a:ext>
          </a:extLst>
        </p:spPr>
      </p:pic>
      <p:sp>
        <p:nvSpPr>
          <p:cNvPr id="7" name="Marcador de Posição de Conteúdo 5">
            <a:extLst>
              <a:ext uri="{FF2B5EF4-FFF2-40B4-BE49-F238E27FC236}">
                <a16:creationId xmlns:a16="http://schemas.microsoft.com/office/drawing/2014/main" id="{3AAC8FF0-85AE-4C1E-A87E-0096422F7D82}"/>
              </a:ext>
            </a:extLst>
          </p:cNvPr>
          <p:cNvSpPr txBox="1">
            <a:spLocks/>
          </p:cNvSpPr>
          <p:nvPr/>
        </p:nvSpPr>
        <p:spPr>
          <a:xfrm>
            <a:off x="3222240" y="1308973"/>
            <a:ext cx="5670000" cy="3600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3000"/>
              </a:spcBef>
              <a:buClr>
                <a:srgbClr val="F0AD00"/>
              </a:buClr>
              <a:buSzPct val="100000"/>
              <a:buFont typeface="Wingdings 2"/>
              <a:buChar char=""/>
            </a:pPr>
            <a:r>
              <a:rPr lang="en-US" sz="2400" dirty="0"/>
              <a:t>Fossil fuels:</a:t>
            </a:r>
          </a:p>
          <a:p>
            <a:pPr marL="841248" lvl="2" indent="-457200">
              <a:lnSpc>
                <a:spcPct val="110000"/>
              </a:lnSpc>
              <a:spcBef>
                <a:spcPts val="1800"/>
              </a:spcBef>
              <a:buClr>
                <a:schemeClr val="accent4"/>
              </a:buClr>
              <a:buSzPct val="100000"/>
              <a:buFont typeface="Wingdings" panose="05000000000000000000" pitchFamily="2" charset="2"/>
              <a:buChar char=""/>
            </a:pPr>
            <a:r>
              <a:rPr lang="en-US" sz="2000" dirty="0"/>
              <a:t>Cheap and reliable;</a:t>
            </a:r>
          </a:p>
          <a:p>
            <a:pPr marL="841248" lvl="2" indent="-457200">
              <a:lnSpc>
                <a:spcPct val="110000"/>
              </a:lnSpc>
              <a:spcBef>
                <a:spcPts val="1800"/>
              </a:spcBef>
              <a:buClr>
                <a:schemeClr val="accent4"/>
              </a:buClr>
              <a:buSzPct val="100000"/>
              <a:buFont typeface="Wingdings" panose="05000000000000000000" pitchFamily="2" charset="2"/>
              <a:buChar char=""/>
            </a:pPr>
            <a:r>
              <a:rPr lang="en-US" sz="2000" dirty="0"/>
              <a:t>Available and easy to find;</a:t>
            </a:r>
          </a:p>
          <a:p>
            <a:pPr marL="841248" lvl="2" indent="-457200">
              <a:lnSpc>
                <a:spcPct val="110000"/>
              </a:lnSpc>
              <a:spcBef>
                <a:spcPts val="1800"/>
              </a:spcBef>
              <a:buClr>
                <a:schemeClr val="accent6"/>
              </a:buClr>
              <a:buSzPct val="100000"/>
              <a:buFont typeface="Wingdings" panose="05000000000000000000" pitchFamily="2" charset="2"/>
              <a:buChar char=""/>
            </a:pPr>
            <a:r>
              <a:rPr lang="en-US" sz="2000" dirty="0"/>
              <a:t>Environmental degradation;</a:t>
            </a:r>
          </a:p>
          <a:p>
            <a:pPr marL="841248" lvl="2" indent="-457200">
              <a:lnSpc>
                <a:spcPct val="110000"/>
              </a:lnSpc>
              <a:spcBef>
                <a:spcPts val="1800"/>
              </a:spcBef>
              <a:buClr>
                <a:schemeClr val="accent6"/>
              </a:buClr>
              <a:buSzPct val="100000"/>
              <a:buFont typeface="Wingdings" panose="05000000000000000000" pitchFamily="2" charset="2"/>
              <a:buChar char=""/>
            </a:pPr>
            <a:r>
              <a:rPr lang="en-US" sz="2000" dirty="0"/>
              <a:t>Public health issues;</a:t>
            </a:r>
          </a:p>
          <a:p>
            <a:pPr marL="841248" lvl="2" indent="-457200">
              <a:lnSpc>
                <a:spcPct val="110000"/>
              </a:lnSpc>
              <a:spcBef>
                <a:spcPts val="1800"/>
              </a:spcBef>
              <a:buClr>
                <a:schemeClr val="accent6"/>
              </a:buClr>
              <a:buSzPct val="100000"/>
              <a:buFont typeface="Wingdings" panose="05000000000000000000" pitchFamily="2" charset="2"/>
              <a:buChar char=""/>
            </a:pPr>
            <a:r>
              <a:rPr lang="en-US" sz="2000" dirty="0"/>
              <a:t>Limited energy source – depleting at fast rate.</a:t>
            </a:r>
          </a:p>
          <a:p>
            <a:pPr marL="438912" lvl="1" indent="-320040">
              <a:lnSpc>
                <a:spcPct val="110000"/>
              </a:lnSpc>
              <a:spcBef>
                <a:spcPts val="3000"/>
              </a:spcBef>
              <a:buClr>
                <a:srgbClr val="F0AD00"/>
              </a:buClr>
              <a:buSzPct val="80000"/>
              <a:buFont typeface="Wingdings 2"/>
              <a:buChar char=""/>
            </a:pPr>
            <a:endParaRPr lang="en-US" sz="3000" dirty="0"/>
          </a:p>
        </p:txBody>
      </p:sp>
    </p:spTree>
    <p:extLst>
      <p:ext uri="{BB962C8B-B14F-4D97-AF65-F5344CB8AC3E}">
        <p14:creationId xmlns:p14="http://schemas.microsoft.com/office/powerpoint/2010/main" val="520467575"/>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Effect transition="in" filter="fade">
                                      <p:cBhvr>
                                        <p:cTn id="12" dur="500"/>
                                        <p:tgtEl>
                                          <p:spTgt spid="1030"/>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xit" presetSubtype="8" fill="hold" nodeType="clickEffect">
                                  <p:stCondLst>
                                    <p:cond delay="0"/>
                                  </p:stCondLst>
                                  <p:childTnLst>
                                    <p:anim calcmode="lin" valueType="num">
                                      <p:cBhvr additive="base">
                                        <p:cTn id="24" dur="750"/>
                                        <p:tgtEl>
                                          <p:spTgt spid="8"/>
                                        </p:tgtEl>
                                        <p:attrNameLst>
                                          <p:attrName>ppt_x</p:attrName>
                                        </p:attrNameLst>
                                      </p:cBhvr>
                                      <p:tavLst>
                                        <p:tav tm="0">
                                          <p:val>
                                            <p:strVal val="#ppt_x"/>
                                          </p:val>
                                        </p:tav>
                                        <p:tav tm="100000">
                                          <p:val>
                                            <p:strVal val="#ppt_x-#ppt_w*1.125000"/>
                                          </p:val>
                                        </p:tav>
                                      </p:tavLst>
                                    </p:anim>
                                    <p:animEffect transition="out" filter="wipe(left)">
                                      <p:cBhvr>
                                        <p:cTn id="25" dur="750"/>
                                        <p:tgtEl>
                                          <p:spTgt spid="8"/>
                                        </p:tgtEl>
                                      </p:cBhvr>
                                    </p:animEffect>
                                    <p:set>
                                      <p:cBhvr>
                                        <p:cTn id="26" dur="1" fill="hold">
                                          <p:stCondLst>
                                            <p:cond delay="749"/>
                                          </p:stCondLst>
                                        </p:cTn>
                                        <p:tgtEl>
                                          <p:spTgt spid="8"/>
                                        </p:tgtEl>
                                        <p:attrNameLst>
                                          <p:attrName>style.visibility</p:attrName>
                                        </p:attrNameLst>
                                      </p:cBhvr>
                                      <p:to>
                                        <p:strVal val="hidden"/>
                                      </p:to>
                                    </p:set>
                                  </p:childTnLst>
                                </p:cTn>
                              </p:par>
                              <p:par>
                                <p:cTn id="27" presetID="42" presetClass="path" presetSubtype="0" accel="50000" decel="50000" fill="hold" nodeType="withEffect">
                                  <p:stCondLst>
                                    <p:cond delay="0"/>
                                  </p:stCondLst>
                                  <p:childTnLst>
                                    <p:animMotion origin="layout" path="M -1.66667E-6 2.09877E-6 L -0.63976 2.09877E-6 " pathEditMode="relative" rAng="0" ptsTypes="AA">
                                      <p:cBhvr>
                                        <p:cTn id="28" dur="1000" fill="hold"/>
                                        <p:tgtEl>
                                          <p:spTgt spid="1030"/>
                                        </p:tgtEl>
                                        <p:attrNameLst>
                                          <p:attrName>ppt_x</p:attrName>
                                          <p:attrName>ppt_y</p:attrName>
                                        </p:attrNameLst>
                                      </p:cBhvr>
                                      <p:rCtr x="-31997" y="0"/>
                                    </p:animMotion>
                                  </p:childTnLst>
                                </p:cTn>
                              </p:par>
                              <p:par>
                                <p:cTn id="29" presetID="42" presetClass="path" presetSubtype="0" accel="50000" decel="50000" fill="hold" nodeType="withEffect">
                                  <p:stCondLst>
                                    <p:cond delay="0"/>
                                  </p:stCondLst>
                                  <p:childTnLst>
                                    <p:animMotion origin="layout" path="M -1.66667E-6 2.09877E-6 L -0.63976 -4.07407E-6 " pathEditMode="relative" rAng="0" ptsTypes="AA">
                                      <p:cBhvr>
                                        <p:cTn id="30" dur="1000" fill="hold"/>
                                        <p:tgtEl>
                                          <p:spTgt spid="9"/>
                                        </p:tgtEl>
                                        <p:attrNameLst>
                                          <p:attrName>ppt_x</p:attrName>
                                          <p:attrName>ppt_y</p:attrName>
                                        </p:attrNameLst>
                                      </p:cBhvr>
                                      <p:rCtr x="-32135" y="710"/>
                                    </p:animMotion>
                                  </p:childTnLst>
                                </p:cTn>
                              </p:par>
                              <p:par>
                                <p:cTn id="31" presetID="42" presetClass="path" presetSubtype="0" accel="50000" decel="50000" fill="hold" nodeType="withEffect">
                                  <p:stCondLst>
                                    <p:cond delay="0"/>
                                  </p:stCondLst>
                                  <p:childTnLst>
                                    <p:animMotion origin="layout" path="M -1.66667E-6 2.09877E-6 L -0.63976 -4.07407E-6 " pathEditMode="relative" rAng="0" ptsTypes="AA">
                                      <p:cBhvr>
                                        <p:cTn id="32" dur="1000" fill="hold"/>
                                        <p:tgtEl>
                                          <p:spTgt spid="11"/>
                                        </p:tgtEl>
                                        <p:attrNameLst>
                                          <p:attrName>ppt_x</p:attrName>
                                          <p:attrName>ppt_y</p:attrName>
                                        </p:attrNameLst>
                                      </p:cBhvr>
                                      <p:rCtr x="-32135" y="710"/>
                                    </p:animMotion>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7">
                                            <p:txEl>
                                              <p:pRg st="0" end="0"/>
                                            </p:txEl>
                                          </p:spTgt>
                                        </p:tgtEl>
                                        <p:attrNameLst>
                                          <p:attrName>style.visibility</p:attrName>
                                        </p:attrNameLst>
                                      </p:cBhvr>
                                      <p:to>
                                        <p:strVal val="visible"/>
                                      </p:to>
                                    </p:set>
                                    <p:animEffect transition="in" filter="fade">
                                      <p:cBhvr>
                                        <p:cTn id="36" dur="500"/>
                                        <p:tgtEl>
                                          <p:spTgt spid="7">
                                            <p:txEl>
                                              <p:pRg st="0" end="0"/>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7">
                                            <p:txEl>
                                              <p:pRg st="1" end="1"/>
                                            </p:txEl>
                                          </p:spTgt>
                                        </p:tgtEl>
                                        <p:attrNameLst>
                                          <p:attrName>style.visibility</p:attrName>
                                        </p:attrNameLst>
                                      </p:cBhvr>
                                      <p:to>
                                        <p:strVal val="visible"/>
                                      </p:to>
                                    </p:set>
                                    <p:animEffect transition="in" filter="fade">
                                      <p:cBhvr>
                                        <p:cTn id="40" dur="500"/>
                                        <p:tgtEl>
                                          <p:spTgt spid="7">
                                            <p:txEl>
                                              <p:pRg st="1" end="1"/>
                                            </p:txEl>
                                          </p:spTgt>
                                        </p:tgtEl>
                                      </p:cBhvr>
                                    </p:animEffect>
                                  </p:childTnLst>
                                </p:cTn>
                              </p:par>
                            </p:childTnLst>
                          </p:cTn>
                        </p:par>
                        <p:par>
                          <p:cTn id="41" fill="hold">
                            <p:stCondLst>
                              <p:cond delay="2000"/>
                            </p:stCondLst>
                            <p:childTnLst>
                              <p:par>
                                <p:cTn id="42" presetID="10" presetClass="entr" presetSubtype="0" fill="hold" nodeType="afterEffect">
                                  <p:stCondLst>
                                    <p:cond delay="0"/>
                                  </p:stCondLst>
                                  <p:childTnLst>
                                    <p:set>
                                      <p:cBhvr>
                                        <p:cTn id="43" dur="1" fill="hold">
                                          <p:stCondLst>
                                            <p:cond delay="0"/>
                                          </p:stCondLst>
                                        </p:cTn>
                                        <p:tgtEl>
                                          <p:spTgt spid="7">
                                            <p:txEl>
                                              <p:pRg st="2" end="2"/>
                                            </p:txEl>
                                          </p:spTgt>
                                        </p:tgtEl>
                                        <p:attrNameLst>
                                          <p:attrName>style.visibility</p:attrName>
                                        </p:attrNameLst>
                                      </p:cBhvr>
                                      <p:to>
                                        <p:strVal val="visible"/>
                                      </p:to>
                                    </p:set>
                                    <p:animEffect transition="in" filter="fade">
                                      <p:cBhvr>
                                        <p:cTn id="44" dur="500"/>
                                        <p:tgtEl>
                                          <p:spTgt spid="7">
                                            <p:txEl>
                                              <p:pRg st="2" end="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7">
                                            <p:txEl>
                                              <p:pRg st="3" end="3"/>
                                            </p:txEl>
                                          </p:spTgt>
                                        </p:tgtEl>
                                        <p:attrNameLst>
                                          <p:attrName>style.visibility</p:attrName>
                                        </p:attrNameLst>
                                      </p:cBhvr>
                                      <p:to>
                                        <p:strVal val="visible"/>
                                      </p:to>
                                    </p:set>
                                    <p:animEffect transition="in" filter="fade">
                                      <p:cBhvr>
                                        <p:cTn id="49" dur="500"/>
                                        <p:tgtEl>
                                          <p:spTgt spid="7">
                                            <p:txEl>
                                              <p:pRg st="3" end="3"/>
                                            </p:txEl>
                                          </p:spTgt>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7">
                                            <p:txEl>
                                              <p:pRg st="4" end="4"/>
                                            </p:txEl>
                                          </p:spTgt>
                                        </p:tgtEl>
                                        <p:attrNameLst>
                                          <p:attrName>style.visibility</p:attrName>
                                        </p:attrNameLst>
                                      </p:cBhvr>
                                      <p:to>
                                        <p:strVal val="visible"/>
                                      </p:to>
                                    </p:set>
                                    <p:animEffect transition="in" filter="fade">
                                      <p:cBhvr>
                                        <p:cTn id="53" dur="500"/>
                                        <p:tgtEl>
                                          <p:spTgt spid="7">
                                            <p:txEl>
                                              <p:pRg st="4" end="4"/>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7">
                                            <p:txEl>
                                              <p:pRg st="5" end="5"/>
                                            </p:txEl>
                                          </p:spTgt>
                                        </p:tgtEl>
                                        <p:attrNameLst>
                                          <p:attrName>style.visibility</p:attrName>
                                        </p:attrNameLst>
                                      </p:cBhvr>
                                      <p:to>
                                        <p:strVal val="visible"/>
                                      </p:to>
                                    </p:set>
                                    <p:animEffect transition="in" filter="fade">
                                      <p:cBhvr>
                                        <p:cTn id="58"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The Alternative</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9" name="Picture 4" descr="Resultado de imagem para solar pv">
            <a:extLst>
              <a:ext uri="{FF2B5EF4-FFF2-40B4-BE49-F238E27FC236}">
                <a16:creationId xmlns:a16="http://schemas.microsoft.com/office/drawing/2014/main" id="{83E686D7-A38F-40D5-9807-93C11376A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759" y="1308973"/>
            <a:ext cx="3060000" cy="166159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Resultado de imagem para wind energy">
            <a:extLst>
              <a:ext uri="{FF2B5EF4-FFF2-40B4-BE49-F238E27FC236}">
                <a16:creationId xmlns:a16="http://schemas.microsoft.com/office/drawing/2014/main" id="{00A6355F-9B6D-4312-B932-FBAD1EA3BB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761" y="3124757"/>
            <a:ext cx="3060000" cy="1784216"/>
          </a:xfrm>
          <a:prstGeom prst="rect">
            <a:avLst/>
          </a:prstGeom>
          <a:noFill/>
          <a:extLst>
            <a:ext uri="{909E8E84-426E-40DD-AFC4-6F175D3DCCD1}">
              <a14:hiddenFill xmlns:a14="http://schemas.microsoft.com/office/drawing/2010/main">
                <a:solidFill>
                  <a:srgbClr val="FFFFFF"/>
                </a:solidFill>
              </a14:hiddenFill>
            </a:ext>
          </a:extLst>
        </p:spPr>
      </p:pic>
      <p:sp>
        <p:nvSpPr>
          <p:cNvPr id="13" name="Marcador de Posição de Conteúdo 5">
            <a:extLst>
              <a:ext uri="{FF2B5EF4-FFF2-40B4-BE49-F238E27FC236}">
                <a16:creationId xmlns:a16="http://schemas.microsoft.com/office/drawing/2014/main" id="{DA54BE67-9A1E-4080-AAF8-7689CCDB23A0}"/>
              </a:ext>
            </a:extLst>
          </p:cNvPr>
          <p:cNvSpPr txBox="1">
            <a:spLocks/>
          </p:cNvSpPr>
          <p:nvPr/>
        </p:nvSpPr>
        <p:spPr>
          <a:xfrm>
            <a:off x="3491880" y="1308973"/>
            <a:ext cx="5400360" cy="3600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3000"/>
              </a:spcBef>
              <a:buClr>
                <a:srgbClr val="F0AD00"/>
              </a:buClr>
              <a:buSzPct val="100000"/>
              <a:buFont typeface="Wingdings 2"/>
              <a:buChar char=""/>
            </a:pPr>
            <a:r>
              <a:rPr lang="en-US" sz="2400" dirty="0"/>
              <a:t>Renewable energy resources:</a:t>
            </a:r>
          </a:p>
          <a:p>
            <a:pPr marL="841248" lvl="2" indent="-457200">
              <a:lnSpc>
                <a:spcPct val="110000"/>
              </a:lnSpc>
              <a:spcBef>
                <a:spcPts val="2400"/>
              </a:spcBef>
              <a:buClr>
                <a:schemeClr val="accent4"/>
              </a:buClr>
              <a:buSzPct val="100000"/>
              <a:buFont typeface="Wingdings" panose="05000000000000000000" pitchFamily="2" charset="2"/>
              <a:buChar char=""/>
            </a:pPr>
            <a:r>
              <a:rPr lang="en-US" sz="2000" dirty="0"/>
              <a:t>Natural replenishment on human timescale – </a:t>
            </a:r>
            <a:r>
              <a:rPr lang="en-US" sz="2000" b="1" dirty="0"/>
              <a:t>sustainable</a:t>
            </a:r>
            <a:r>
              <a:rPr lang="en-US" sz="2000" dirty="0"/>
              <a:t>;</a:t>
            </a:r>
          </a:p>
          <a:p>
            <a:pPr marL="841248" lvl="2" indent="-457200">
              <a:lnSpc>
                <a:spcPct val="110000"/>
              </a:lnSpc>
              <a:spcBef>
                <a:spcPts val="2400"/>
              </a:spcBef>
              <a:buClr>
                <a:schemeClr val="accent4"/>
              </a:buClr>
              <a:buSzPct val="100000"/>
              <a:buFont typeface="Wingdings" panose="05000000000000000000" pitchFamily="2" charset="2"/>
              <a:buChar char=""/>
            </a:pPr>
            <a:r>
              <a:rPr lang="en-US" sz="2000" dirty="0"/>
              <a:t>Competitive prices;</a:t>
            </a:r>
          </a:p>
          <a:p>
            <a:pPr marL="841248" lvl="2" indent="-457200">
              <a:lnSpc>
                <a:spcPct val="110000"/>
              </a:lnSpc>
              <a:spcBef>
                <a:spcPts val="2400"/>
              </a:spcBef>
              <a:buClr>
                <a:schemeClr val="accent4"/>
              </a:buClr>
              <a:buSzPct val="100000"/>
              <a:buFont typeface="Wingdings" panose="05000000000000000000" pitchFamily="2" charset="2"/>
              <a:buChar char=""/>
            </a:pPr>
            <a:r>
              <a:rPr lang="en-US" sz="2000" dirty="0"/>
              <a:t>Small scale </a:t>
            </a:r>
            <a:r>
              <a:rPr lang="en-US" sz="1600" dirty="0"/>
              <a:t>(household)</a:t>
            </a:r>
            <a:r>
              <a:rPr lang="en-US" sz="2000" dirty="0"/>
              <a:t> or large scale </a:t>
            </a:r>
            <a:r>
              <a:rPr lang="en-US" sz="1600" dirty="0"/>
              <a:t>(city)</a:t>
            </a:r>
            <a:r>
              <a:rPr lang="en-US" sz="2000" dirty="0"/>
              <a:t>;</a:t>
            </a:r>
          </a:p>
          <a:p>
            <a:pPr marL="841248" lvl="2" indent="-457200">
              <a:lnSpc>
                <a:spcPct val="110000"/>
              </a:lnSpc>
              <a:spcBef>
                <a:spcPts val="2400"/>
              </a:spcBef>
              <a:buClr>
                <a:schemeClr val="accent6"/>
              </a:buClr>
              <a:buSzPct val="100000"/>
              <a:buFont typeface="Wingdings" panose="05000000000000000000" pitchFamily="2" charset="2"/>
              <a:buChar char=""/>
            </a:pPr>
            <a:r>
              <a:rPr lang="en-US" sz="2000" dirty="0"/>
              <a:t>Dependent on environmental variables.</a:t>
            </a:r>
          </a:p>
          <a:p>
            <a:pPr marL="438912" lvl="1" indent="-320040">
              <a:lnSpc>
                <a:spcPct val="110000"/>
              </a:lnSpc>
              <a:spcBef>
                <a:spcPts val="3000"/>
              </a:spcBef>
              <a:buClr>
                <a:srgbClr val="F0AD00"/>
              </a:buClr>
              <a:buSzPct val="80000"/>
              <a:buFont typeface="Wingdings 2"/>
              <a:buChar char=""/>
            </a:pPr>
            <a:endParaRPr lang="en-US" sz="3000" dirty="0"/>
          </a:p>
        </p:txBody>
      </p:sp>
    </p:spTree>
    <p:extLst>
      <p:ext uri="{BB962C8B-B14F-4D97-AF65-F5344CB8AC3E}">
        <p14:creationId xmlns:p14="http://schemas.microsoft.com/office/powerpoint/2010/main" val="31921894"/>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animEffect transition="in" filter="fade">
                                      <p:cBhvr>
                                        <p:cTn id="15" dur="500"/>
                                        <p:tgtEl>
                                          <p:spTgt spid="13">
                                            <p:txEl>
                                              <p:pRg st="0" end="0"/>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Effect transition="in" filter="fade">
                                      <p:cBhvr>
                                        <p:cTn id="19" dur="500"/>
                                        <p:tgtEl>
                                          <p:spTgt spid="1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3">
                                            <p:txEl>
                                              <p:pRg st="2" end="2"/>
                                            </p:txEl>
                                          </p:spTgt>
                                        </p:tgtEl>
                                        <p:attrNameLst>
                                          <p:attrName>style.visibility</p:attrName>
                                        </p:attrNameLst>
                                      </p:cBhvr>
                                      <p:to>
                                        <p:strVal val="visible"/>
                                      </p:to>
                                    </p:set>
                                    <p:animEffect transition="in" filter="fade">
                                      <p:cBhvr>
                                        <p:cTn id="24" dur="500"/>
                                        <p:tgtEl>
                                          <p:spTgt spid="1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3">
                                            <p:txEl>
                                              <p:pRg st="3" end="3"/>
                                            </p:txEl>
                                          </p:spTgt>
                                        </p:tgtEl>
                                        <p:attrNameLst>
                                          <p:attrName>style.visibility</p:attrName>
                                        </p:attrNameLst>
                                      </p:cBhvr>
                                      <p:to>
                                        <p:strVal val="visible"/>
                                      </p:to>
                                    </p:set>
                                    <p:animEffect transition="in" filter="fade">
                                      <p:cBhvr>
                                        <p:cTn id="29" dur="500"/>
                                        <p:tgtEl>
                                          <p:spTgt spid="1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3">
                                            <p:txEl>
                                              <p:pRg st="4" end="4"/>
                                            </p:txEl>
                                          </p:spTgt>
                                        </p:tgtEl>
                                        <p:attrNameLst>
                                          <p:attrName>style.visibility</p:attrName>
                                        </p:attrNameLst>
                                      </p:cBhvr>
                                      <p:to>
                                        <p:strVal val="visible"/>
                                      </p:to>
                                    </p:set>
                                    <p:animEffect transition="in" filter="fade">
                                      <p:cBhvr>
                                        <p:cTn id="34"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The Problem</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11" name="Marcador de Posição de Conteúdo 5">
            <a:extLst>
              <a:ext uri="{FF2B5EF4-FFF2-40B4-BE49-F238E27FC236}">
                <a16:creationId xmlns:a16="http://schemas.microsoft.com/office/drawing/2014/main" id="{E88A9858-7E43-479F-B5F6-CA36A589B3A7}"/>
              </a:ext>
            </a:extLst>
          </p:cNvPr>
          <p:cNvSpPr txBox="1">
            <a:spLocks/>
          </p:cNvSpPr>
          <p:nvPr/>
        </p:nvSpPr>
        <p:spPr>
          <a:xfrm>
            <a:off x="251760" y="1308973"/>
            <a:ext cx="4860000" cy="3600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3000"/>
              </a:spcBef>
              <a:buClr>
                <a:srgbClr val="F0AD00"/>
              </a:buClr>
              <a:buSzPct val="100000"/>
              <a:buFont typeface="Wingdings 2"/>
              <a:buChar char=""/>
            </a:pPr>
            <a:r>
              <a:rPr lang="en-US" sz="2400" dirty="0"/>
              <a:t>Uncertainty:</a:t>
            </a:r>
          </a:p>
          <a:p>
            <a:pPr marL="841248" lvl="2" indent="-457200">
              <a:lnSpc>
                <a:spcPct val="110000"/>
              </a:lnSpc>
              <a:spcBef>
                <a:spcPts val="2400"/>
              </a:spcBef>
              <a:buClr>
                <a:schemeClr val="accent6"/>
              </a:buClr>
              <a:buSzPct val="100000"/>
              <a:buFont typeface="Wingdings" panose="05000000000000000000" pitchFamily="2" charset="2"/>
              <a:buChar char=""/>
            </a:pPr>
            <a:r>
              <a:rPr lang="en-US" sz="2000" dirty="0"/>
              <a:t>Fluctuations in capacity can have negative impacts;</a:t>
            </a:r>
          </a:p>
          <a:p>
            <a:pPr marL="841248" lvl="2" indent="-457200">
              <a:lnSpc>
                <a:spcPct val="110000"/>
              </a:lnSpc>
              <a:spcBef>
                <a:spcPts val="2400"/>
              </a:spcBef>
              <a:buClr>
                <a:schemeClr val="accent6"/>
              </a:buClr>
              <a:buSzPct val="100000"/>
              <a:buFont typeface="Wingdings" panose="05000000000000000000" pitchFamily="2" charset="2"/>
              <a:buChar char=""/>
            </a:pPr>
            <a:r>
              <a:rPr lang="en-US" sz="2000" dirty="0"/>
              <a:t>Power plants lack optimal sizes, locations and configurations;</a:t>
            </a:r>
          </a:p>
          <a:p>
            <a:pPr marL="841248" lvl="2" indent="-457200">
              <a:lnSpc>
                <a:spcPct val="110000"/>
              </a:lnSpc>
              <a:spcBef>
                <a:spcPts val="2400"/>
              </a:spcBef>
              <a:buClr>
                <a:schemeClr val="accent6"/>
              </a:buClr>
              <a:buSzPct val="100000"/>
              <a:buFont typeface="Wingdings" panose="05000000000000000000" pitchFamily="2" charset="2"/>
              <a:buChar char=""/>
            </a:pPr>
            <a:r>
              <a:rPr lang="en-US" sz="2000" dirty="0"/>
              <a:t>Market’s instability.</a:t>
            </a:r>
          </a:p>
        </p:txBody>
      </p:sp>
      <p:pic>
        <p:nvPicPr>
          <p:cNvPr id="1026" name="Picture 2">
            <a:extLst>
              <a:ext uri="{FF2B5EF4-FFF2-40B4-BE49-F238E27FC236}">
                <a16:creationId xmlns:a16="http://schemas.microsoft.com/office/drawing/2014/main" id="{D53BB767-FCB9-4B78-9E81-AC85F6B0417C}"/>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92080" y="1308973"/>
            <a:ext cx="3600160" cy="1497600"/>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m 11">
            <a:extLst>
              <a:ext uri="{FF2B5EF4-FFF2-40B4-BE49-F238E27FC236}">
                <a16:creationId xmlns:a16="http://schemas.microsoft.com/office/drawing/2014/main" id="{0A30320D-A042-41D4-927B-83A8A6DF20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2080" y="2986573"/>
            <a:ext cx="3600160" cy="1922400"/>
          </a:xfrm>
          <a:prstGeom prst="rect">
            <a:avLst/>
          </a:prstGeom>
        </p:spPr>
      </p:pic>
    </p:spTree>
    <p:extLst>
      <p:ext uri="{BB962C8B-B14F-4D97-AF65-F5344CB8AC3E}">
        <p14:creationId xmlns:p14="http://schemas.microsoft.com/office/powerpoint/2010/main" val="4256455402"/>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fade">
                                      <p:cBhvr>
                                        <p:cTn id="16" dur="5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500"/>
                                        <p:tgtEl>
                                          <p:spTgt spid="11">
                                            <p:txEl>
                                              <p:pRg st="2" end="2"/>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1">
                                            <p:txEl>
                                              <p:pRg st="3" end="3"/>
                                            </p:txEl>
                                          </p:spTgt>
                                        </p:tgtEl>
                                        <p:attrNameLst>
                                          <p:attrName>style.visibility</p:attrName>
                                        </p:attrNameLst>
                                      </p:cBhvr>
                                      <p:to>
                                        <p:strVal val="visible"/>
                                      </p:to>
                                    </p:set>
                                    <p:animEffect transition="in" filter="fade">
                                      <p:cBhvr>
                                        <p:cTn id="30"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The Idea</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13" name="Picture 4" descr="Resultado de imagem para machine learning">
            <a:extLst>
              <a:ext uri="{FF2B5EF4-FFF2-40B4-BE49-F238E27FC236}">
                <a16:creationId xmlns:a16="http://schemas.microsoft.com/office/drawing/2014/main" id="{82933D63-F577-4E64-A18A-C18855B1A4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760" y="1308973"/>
            <a:ext cx="3600000" cy="3600000"/>
          </a:xfrm>
          <a:prstGeom prst="rect">
            <a:avLst/>
          </a:prstGeom>
          <a:noFill/>
          <a:extLst>
            <a:ext uri="{909E8E84-426E-40DD-AFC4-6F175D3DCCD1}">
              <a14:hiddenFill xmlns:a14="http://schemas.microsoft.com/office/drawing/2010/main">
                <a:solidFill>
                  <a:srgbClr val="FFFFFF"/>
                </a:solidFill>
              </a14:hiddenFill>
            </a:ext>
          </a:extLst>
        </p:spPr>
      </p:pic>
      <p:sp>
        <p:nvSpPr>
          <p:cNvPr id="11" name="Marcador de Posição de Conteúdo 5">
            <a:extLst>
              <a:ext uri="{FF2B5EF4-FFF2-40B4-BE49-F238E27FC236}">
                <a16:creationId xmlns:a16="http://schemas.microsoft.com/office/drawing/2014/main" id="{E88A9858-7E43-479F-B5F6-CA36A589B3A7}"/>
              </a:ext>
            </a:extLst>
          </p:cNvPr>
          <p:cNvSpPr txBox="1">
            <a:spLocks/>
          </p:cNvSpPr>
          <p:nvPr/>
        </p:nvSpPr>
        <p:spPr>
          <a:xfrm>
            <a:off x="4032239" y="1308973"/>
            <a:ext cx="4860000" cy="3600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3000"/>
              </a:spcBef>
              <a:buClr>
                <a:srgbClr val="F0AD00"/>
              </a:buClr>
              <a:buSzPct val="100000"/>
              <a:buFont typeface="Wingdings 2"/>
              <a:buChar char=""/>
            </a:pPr>
            <a:r>
              <a:rPr lang="en-US" sz="2400" dirty="0"/>
              <a:t>Machine Learning:</a:t>
            </a:r>
          </a:p>
          <a:p>
            <a:pPr marL="841248" lvl="2" indent="-457200">
              <a:lnSpc>
                <a:spcPct val="110000"/>
              </a:lnSpc>
              <a:spcBef>
                <a:spcPts val="1800"/>
              </a:spcBef>
              <a:buClr>
                <a:schemeClr val="accent4"/>
              </a:buClr>
              <a:buSzPct val="100000"/>
              <a:buFont typeface="Wingdings" panose="05000000000000000000" pitchFamily="2" charset="2"/>
              <a:buChar char=""/>
            </a:pPr>
            <a:r>
              <a:rPr lang="en-US" sz="2000" dirty="0"/>
              <a:t>Learn and improve from experience without explicit programming;</a:t>
            </a:r>
          </a:p>
          <a:p>
            <a:pPr marL="841248" lvl="2" indent="-457200">
              <a:lnSpc>
                <a:spcPct val="110000"/>
              </a:lnSpc>
              <a:spcBef>
                <a:spcPts val="1800"/>
              </a:spcBef>
              <a:buClr>
                <a:schemeClr val="accent4"/>
              </a:buClr>
              <a:buSzPct val="100000"/>
              <a:buFont typeface="Wingdings" panose="05000000000000000000" pitchFamily="2" charset="2"/>
              <a:buChar char=""/>
            </a:pPr>
            <a:r>
              <a:rPr lang="en-US" sz="2000" dirty="0"/>
              <a:t>Environmental variables forecast.</a:t>
            </a:r>
          </a:p>
        </p:txBody>
      </p:sp>
      <p:pic>
        <p:nvPicPr>
          <p:cNvPr id="4" name="Imagem 3">
            <a:extLst>
              <a:ext uri="{FF2B5EF4-FFF2-40B4-BE49-F238E27FC236}">
                <a16:creationId xmlns:a16="http://schemas.microsoft.com/office/drawing/2014/main" id="{792952DF-6B57-427E-A666-13157DD98A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7280" y="3648973"/>
            <a:ext cx="595250" cy="1260000"/>
          </a:xfrm>
          <a:prstGeom prst="rect">
            <a:avLst/>
          </a:prstGeom>
        </p:spPr>
      </p:pic>
      <p:pic>
        <p:nvPicPr>
          <p:cNvPr id="14" name="Imagem 13">
            <a:extLst>
              <a:ext uri="{FF2B5EF4-FFF2-40B4-BE49-F238E27FC236}">
                <a16:creationId xmlns:a16="http://schemas.microsoft.com/office/drawing/2014/main" id="{FD363186-780F-451E-A88D-C54D07BF14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04809" y="3648973"/>
            <a:ext cx="594000" cy="1260000"/>
          </a:xfrm>
          <a:prstGeom prst="rect">
            <a:avLst/>
          </a:prstGeom>
        </p:spPr>
      </p:pic>
      <p:pic>
        <p:nvPicPr>
          <p:cNvPr id="9" name="Imagem 8">
            <a:extLst>
              <a:ext uri="{FF2B5EF4-FFF2-40B4-BE49-F238E27FC236}">
                <a16:creationId xmlns:a16="http://schemas.microsoft.com/office/drawing/2014/main" id="{42400AA9-F8BB-49B1-9651-4EBE5CCBF79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1005" y="3648973"/>
            <a:ext cx="593403" cy="1260000"/>
          </a:xfrm>
          <a:prstGeom prst="rect">
            <a:avLst/>
          </a:prstGeom>
        </p:spPr>
      </p:pic>
      <p:pic>
        <p:nvPicPr>
          <p:cNvPr id="6" name="Imagem 5">
            <a:extLst>
              <a:ext uri="{FF2B5EF4-FFF2-40B4-BE49-F238E27FC236}">
                <a16:creationId xmlns:a16="http://schemas.microsoft.com/office/drawing/2014/main" id="{441371A8-15FF-4423-B788-79F7A6573EBF}"/>
              </a:ext>
            </a:extLst>
          </p:cNvPr>
          <p:cNvPicPr>
            <a:picLocks/>
          </p:cNvPicPr>
          <p:nvPr/>
        </p:nvPicPr>
        <p:blipFill>
          <a:blip r:embed="rId7" cstate="print">
            <a:extLst>
              <a:ext uri="{28A0092B-C50C-407E-A947-70E740481C1C}">
                <a14:useLocalDpi xmlns:a14="http://schemas.microsoft.com/office/drawing/2010/main" val="0"/>
              </a:ext>
            </a:extLst>
          </a:blip>
          <a:stretch>
            <a:fillRect/>
          </a:stretch>
        </p:blipFill>
        <p:spPr>
          <a:xfrm>
            <a:off x="7816604" y="3648973"/>
            <a:ext cx="594000" cy="1260000"/>
          </a:xfrm>
          <a:prstGeom prst="rect">
            <a:avLst/>
          </a:prstGeom>
        </p:spPr>
      </p:pic>
    </p:spTree>
    <p:extLst>
      <p:ext uri="{BB962C8B-B14F-4D97-AF65-F5344CB8AC3E}">
        <p14:creationId xmlns:p14="http://schemas.microsoft.com/office/powerpoint/2010/main" val="19613419"/>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fade">
                                      <p:cBhvr>
                                        <p:cTn id="16" dur="500"/>
                                        <p:tgtEl>
                                          <p:spTgt spid="1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animEffect transition="in" filter="fade">
                                      <p:cBhvr>
                                        <p:cTn id="21" dur="500"/>
                                        <p:tgtEl>
                                          <p:spTgt spid="11">
                                            <p:txEl>
                                              <p:pRg st="2" end="2"/>
                                            </p:txEl>
                                          </p:spTgt>
                                        </p:tgtEl>
                                      </p:cBhvr>
                                    </p:animEffect>
                                  </p:childTnLst>
                                </p:cTn>
                              </p:par>
                              <p:par>
                                <p:cTn id="22" presetID="47" presetClass="entr" presetSubtype="0" fill="hold" nodeType="withEffect">
                                  <p:stCondLst>
                                    <p:cond delay="25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anim calcmode="lin" valueType="num">
                                      <p:cBhvr>
                                        <p:cTn id="25" dur="500" fill="hold"/>
                                        <p:tgtEl>
                                          <p:spTgt spid="4"/>
                                        </p:tgtEl>
                                        <p:attrNameLst>
                                          <p:attrName>ppt_x</p:attrName>
                                        </p:attrNameLst>
                                      </p:cBhvr>
                                      <p:tavLst>
                                        <p:tav tm="0">
                                          <p:val>
                                            <p:strVal val="#ppt_x"/>
                                          </p:val>
                                        </p:tav>
                                        <p:tav tm="100000">
                                          <p:val>
                                            <p:strVal val="#ppt_x"/>
                                          </p:val>
                                        </p:tav>
                                      </p:tavLst>
                                    </p:anim>
                                    <p:anim calcmode="lin" valueType="num">
                                      <p:cBhvr>
                                        <p:cTn id="26" dur="500" fill="hold"/>
                                        <p:tgtEl>
                                          <p:spTgt spid="4"/>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50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anim calcmode="lin" valueType="num">
                                      <p:cBhvr>
                                        <p:cTn id="30" dur="500" fill="hold"/>
                                        <p:tgtEl>
                                          <p:spTgt spid="14"/>
                                        </p:tgtEl>
                                        <p:attrNameLst>
                                          <p:attrName>ppt_x</p:attrName>
                                        </p:attrNameLst>
                                      </p:cBhvr>
                                      <p:tavLst>
                                        <p:tav tm="0">
                                          <p:val>
                                            <p:strVal val="#ppt_x"/>
                                          </p:val>
                                        </p:tav>
                                        <p:tav tm="100000">
                                          <p:val>
                                            <p:strVal val="#ppt_x"/>
                                          </p:val>
                                        </p:tav>
                                      </p:tavLst>
                                    </p:anim>
                                    <p:anim calcmode="lin" valueType="num">
                                      <p:cBhvr>
                                        <p:cTn id="31" dur="500" fill="hold"/>
                                        <p:tgtEl>
                                          <p:spTgt spid="14"/>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75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anim calcmode="lin" valueType="num">
                                      <p:cBhvr>
                                        <p:cTn id="40" dur="500" fill="hold"/>
                                        <p:tgtEl>
                                          <p:spTgt spid="6"/>
                                        </p:tgtEl>
                                        <p:attrNameLst>
                                          <p:attrName>ppt_x</p:attrName>
                                        </p:attrNameLst>
                                      </p:cBhvr>
                                      <p:tavLst>
                                        <p:tav tm="0">
                                          <p:val>
                                            <p:strVal val="#ppt_x"/>
                                          </p:val>
                                        </p:tav>
                                        <p:tav tm="100000">
                                          <p:val>
                                            <p:strVal val="#ppt_x"/>
                                          </p:val>
                                        </p:tav>
                                      </p:tavLst>
                                    </p:anim>
                                    <p:anim calcmode="lin" valueType="num">
                                      <p:cBhvr>
                                        <p:cTn id="41"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Introduction</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1026" name="Picture 2">
            <a:extLst>
              <a:ext uri="{FF2B5EF4-FFF2-40B4-BE49-F238E27FC236}">
                <a16:creationId xmlns:a16="http://schemas.microsoft.com/office/drawing/2014/main" id="{D53BB767-FCB9-4B78-9E81-AC85F6B0417C}"/>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flipH="1">
            <a:off x="251760" y="1305106"/>
            <a:ext cx="3780480" cy="3600000"/>
          </a:xfrm>
          <a:prstGeom prst="rect">
            <a:avLst/>
          </a:prstGeom>
          <a:noFill/>
          <a:extLst>
            <a:ext uri="{909E8E84-426E-40DD-AFC4-6F175D3DCCD1}">
              <a14:hiddenFill xmlns:a14="http://schemas.microsoft.com/office/drawing/2010/main">
                <a:solidFill>
                  <a:srgbClr val="FFFFFF"/>
                </a:solidFill>
              </a14:hiddenFill>
            </a:ext>
          </a:extLst>
        </p:spPr>
      </p:pic>
      <p:sp>
        <p:nvSpPr>
          <p:cNvPr id="9" name="Marcador de Posição de Conteúdo 5">
            <a:extLst>
              <a:ext uri="{FF2B5EF4-FFF2-40B4-BE49-F238E27FC236}">
                <a16:creationId xmlns:a16="http://schemas.microsoft.com/office/drawing/2014/main" id="{81C9AA46-9277-4E25-9A13-9529D0855D62}"/>
              </a:ext>
            </a:extLst>
          </p:cNvPr>
          <p:cNvSpPr txBox="1">
            <a:spLocks/>
          </p:cNvSpPr>
          <p:nvPr/>
        </p:nvSpPr>
        <p:spPr>
          <a:xfrm>
            <a:off x="4212237" y="1308972"/>
            <a:ext cx="4680001" cy="612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3000"/>
              </a:spcBef>
              <a:buClr>
                <a:srgbClr val="F0AD00"/>
              </a:buClr>
              <a:buSzPct val="100000"/>
              <a:buFont typeface="Wingdings 2"/>
              <a:buChar char=""/>
            </a:pPr>
            <a:r>
              <a:rPr lang="en-US" sz="2300" dirty="0"/>
              <a:t>Oscillating Water Column (OWC):</a:t>
            </a:r>
            <a:endParaRPr lang="en-US" sz="2000" dirty="0"/>
          </a:p>
        </p:txBody>
      </p:sp>
      <p:pic>
        <p:nvPicPr>
          <p:cNvPr id="12" name="Imagem 11">
            <a:extLst>
              <a:ext uri="{FF2B5EF4-FFF2-40B4-BE49-F238E27FC236}">
                <a16:creationId xmlns:a16="http://schemas.microsoft.com/office/drawing/2014/main" id="{0A30320D-A042-41D4-927B-83A8A6DF203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212240" y="1920972"/>
            <a:ext cx="4680000" cy="2988000"/>
          </a:xfrm>
          <a:prstGeom prst="rect">
            <a:avLst/>
          </a:prstGeom>
        </p:spPr>
      </p:pic>
      <p:sp>
        <p:nvSpPr>
          <p:cNvPr id="13" name="CaixaDeTexto 12">
            <a:extLst>
              <a:ext uri="{FF2B5EF4-FFF2-40B4-BE49-F238E27FC236}">
                <a16:creationId xmlns:a16="http://schemas.microsoft.com/office/drawing/2014/main" id="{4A364BA5-EB7E-4EF4-B6F3-45F708393A8C}"/>
              </a:ext>
            </a:extLst>
          </p:cNvPr>
          <p:cNvSpPr txBox="1"/>
          <p:nvPr/>
        </p:nvSpPr>
        <p:spPr>
          <a:xfrm>
            <a:off x="5364088" y="2100094"/>
            <a:ext cx="1152128" cy="307777"/>
          </a:xfrm>
          <a:prstGeom prst="rect">
            <a:avLst/>
          </a:prstGeom>
          <a:solidFill>
            <a:schemeClr val="bg1"/>
          </a:solidFill>
          <a:ln w="19050">
            <a:solidFill>
              <a:schemeClr val="accent1"/>
            </a:solidFill>
          </a:ln>
        </p:spPr>
        <p:txBody>
          <a:bodyPr wrap="square" rtlCol="0">
            <a:spAutoFit/>
          </a:bodyPr>
          <a:lstStyle/>
          <a:p>
            <a:pPr algn="ctr"/>
            <a:r>
              <a:rPr lang="en-US" sz="1400" dirty="0"/>
              <a:t>Air chamber</a:t>
            </a:r>
          </a:p>
        </p:txBody>
      </p:sp>
      <p:cxnSp>
        <p:nvCxnSpPr>
          <p:cNvPr id="10" name="Conexão reta unidirecional 9">
            <a:extLst>
              <a:ext uri="{FF2B5EF4-FFF2-40B4-BE49-F238E27FC236}">
                <a16:creationId xmlns:a16="http://schemas.microsoft.com/office/drawing/2014/main" id="{477D00A5-D231-4141-AD97-B876AB9E6B96}"/>
              </a:ext>
            </a:extLst>
          </p:cNvPr>
          <p:cNvCxnSpPr>
            <a:cxnSpLocks/>
            <a:stCxn id="13" idx="2"/>
            <a:endCxn id="25" idx="1"/>
          </p:cNvCxnSpPr>
          <p:nvPr/>
        </p:nvCxnSpPr>
        <p:spPr>
          <a:xfrm>
            <a:off x="5940152" y="2407871"/>
            <a:ext cx="1619431" cy="919930"/>
          </a:xfrm>
          <a:prstGeom prst="straightConnector1">
            <a:avLst/>
          </a:prstGeom>
          <a:ln w="38100" cmpd="sng">
            <a:solidFill>
              <a:schemeClr val="accent1"/>
            </a:solidFill>
            <a:tailEnd type="triangle"/>
          </a:ln>
        </p:spPr>
        <p:style>
          <a:lnRef idx="2">
            <a:schemeClr val="accent3"/>
          </a:lnRef>
          <a:fillRef idx="0">
            <a:schemeClr val="accent3"/>
          </a:fillRef>
          <a:effectRef idx="1">
            <a:schemeClr val="accent3"/>
          </a:effectRef>
          <a:fontRef idx="minor">
            <a:schemeClr val="tx1"/>
          </a:fontRef>
        </p:style>
      </p:cxnSp>
      <p:sp>
        <p:nvSpPr>
          <p:cNvPr id="25" name="Oval 24">
            <a:extLst>
              <a:ext uri="{FF2B5EF4-FFF2-40B4-BE49-F238E27FC236}">
                <a16:creationId xmlns:a16="http://schemas.microsoft.com/office/drawing/2014/main" id="{488465DB-D8E1-413D-9FC5-4E2DB3C601DF}"/>
              </a:ext>
            </a:extLst>
          </p:cNvPr>
          <p:cNvSpPr/>
          <p:nvPr/>
        </p:nvSpPr>
        <p:spPr>
          <a:xfrm>
            <a:off x="7380312" y="3259845"/>
            <a:ext cx="1224136" cy="464033"/>
          </a:xfrm>
          <a:prstGeom prst="ellipse">
            <a:avLst/>
          </a:prstGeom>
          <a:noFill/>
          <a:ln w="28575"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aixaDeTexto 13">
            <a:extLst>
              <a:ext uri="{FF2B5EF4-FFF2-40B4-BE49-F238E27FC236}">
                <a16:creationId xmlns:a16="http://schemas.microsoft.com/office/drawing/2014/main" id="{3FF95932-AEC2-4D2D-8A36-ED8E11204018}"/>
              </a:ext>
            </a:extLst>
          </p:cNvPr>
          <p:cNvSpPr txBox="1"/>
          <p:nvPr/>
        </p:nvSpPr>
        <p:spPr>
          <a:xfrm>
            <a:off x="7452320" y="2067694"/>
            <a:ext cx="864096" cy="307777"/>
          </a:xfrm>
          <a:prstGeom prst="rect">
            <a:avLst/>
          </a:prstGeom>
          <a:solidFill>
            <a:schemeClr val="bg1"/>
          </a:solidFill>
          <a:ln w="19050">
            <a:solidFill>
              <a:schemeClr val="accent1"/>
            </a:solidFill>
          </a:ln>
        </p:spPr>
        <p:txBody>
          <a:bodyPr wrap="square" rtlCol="0">
            <a:spAutoFit/>
          </a:bodyPr>
          <a:lstStyle/>
          <a:p>
            <a:pPr algn="ctr"/>
            <a:r>
              <a:rPr lang="en-US" sz="1400" dirty="0"/>
              <a:t>Turbine</a:t>
            </a:r>
          </a:p>
        </p:txBody>
      </p:sp>
      <p:cxnSp>
        <p:nvCxnSpPr>
          <p:cNvPr id="19" name="Conexão reta unidirecional 18">
            <a:extLst>
              <a:ext uri="{FF2B5EF4-FFF2-40B4-BE49-F238E27FC236}">
                <a16:creationId xmlns:a16="http://schemas.microsoft.com/office/drawing/2014/main" id="{FB7043EF-F51D-45AC-A51E-D23F8A05781D}"/>
              </a:ext>
            </a:extLst>
          </p:cNvPr>
          <p:cNvCxnSpPr>
            <a:cxnSpLocks/>
            <a:stCxn id="14" idx="2"/>
          </p:cNvCxnSpPr>
          <p:nvPr/>
        </p:nvCxnSpPr>
        <p:spPr>
          <a:xfrm>
            <a:off x="7884368" y="2375471"/>
            <a:ext cx="143896" cy="612000"/>
          </a:xfrm>
          <a:prstGeom prst="straightConnector1">
            <a:avLst/>
          </a:prstGeom>
          <a:ln w="38100" cmpd="sng">
            <a:solidFill>
              <a:schemeClr val="accent1"/>
            </a:solidFill>
            <a:tailEnd type="triangle"/>
          </a:ln>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3725067981"/>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500"/>
                                        <p:tgtEl>
                                          <p:spTgt spid="9">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grpId="0" nodeType="afterEffect">
                                  <p:stCondLst>
                                    <p:cond delay="15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3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4000"/>
                            </p:stCondLst>
                            <p:childTnLst>
                              <p:par>
                                <p:cTn id="25" presetID="10"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par>
                          <p:cTn id="28" fill="hold">
                            <p:stCondLst>
                              <p:cond delay="45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5000"/>
                            </p:stCondLst>
                            <p:childTnLst>
                              <p:par>
                                <p:cTn id="33" presetID="22" presetClass="entr" presetSubtype="1"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up)">
                                      <p:cBhvr>
                                        <p:cTn id="3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Computational MODEL</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12" name="Imagem 11">
            <a:extLst>
              <a:ext uri="{FF2B5EF4-FFF2-40B4-BE49-F238E27FC236}">
                <a16:creationId xmlns:a16="http://schemas.microsoft.com/office/drawing/2014/main" id="{0A30320D-A042-41D4-927B-83A8A6DF203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251760" y="1308971"/>
            <a:ext cx="8640478" cy="3600000"/>
          </a:xfrm>
          <a:prstGeom prst="rect">
            <a:avLst/>
          </a:prstGeom>
        </p:spPr>
      </p:pic>
      <p:pic>
        <p:nvPicPr>
          <p:cNvPr id="4" name="Imagem 3">
            <a:extLst>
              <a:ext uri="{FF2B5EF4-FFF2-40B4-BE49-F238E27FC236}">
                <a16:creationId xmlns:a16="http://schemas.microsoft.com/office/drawing/2014/main" id="{66739500-A450-483D-9E79-8669B244244D}"/>
              </a:ext>
            </a:extLst>
          </p:cNvPr>
          <p:cNvPicPr>
            <a:picLocks/>
          </p:cNvPicPr>
          <p:nvPr/>
        </p:nvPicPr>
        <p:blipFill rotWithShape="1">
          <a:blip r:embed="rId4">
            <a:extLst>
              <a:ext uri="{28A0092B-C50C-407E-A947-70E740481C1C}">
                <a14:useLocalDpi xmlns:a14="http://schemas.microsoft.com/office/drawing/2010/main" val="0"/>
              </a:ext>
            </a:extLst>
          </a:blip>
          <a:srcRect l="5556" r="5556"/>
          <a:stretch/>
        </p:blipFill>
        <p:spPr>
          <a:xfrm>
            <a:off x="251760" y="1308971"/>
            <a:ext cx="3240000" cy="3600000"/>
          </a:xfrm>
          <a:prstGeom prst="rect">
            <a:avLst/>
          </a:prstGeom>
          <a:ln w="12700">
            <a:solidFill>
              <a:schemeClr val="tx1"/>
            </a:solidFill>
          </a:ln>
        </p:spPr>
      </p:pic>
      <p:sp>
        <p:nvSpPr>
          <p:cNvPr id="5" name="Retângulo 4">
            <a:extLst>
              <a:ext uri="{FF2B5EF4-FFF2-40B4-BE49-F238E27FC236}">
                <a16:creationId xmlns:a16="http://schemas.microsoft.com/office/drawing/2014/main" id="{AD5EC624-20E2-4D5A-A79F-6378E7877262}"/>
              </a:ext>
            </a:extLst>
          </p:cNvPr>
          <p:cNvSpPr/>
          <p:nvPr/>
        </p:nvSpPr>
        <p:spPr>
          <a:xfrm>
            <a:off x="2473010" y="2003207"/>
            <a:ext cx="262678" cy="264289"/>
          </a:xfrm>
          <a:prstGeom prst="rect">
            <a:avLst/>
          </a:prstGeom>
          <a:solidFill>
            <a:schemeClr val="bg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6" name="Retângulo 5">
                <a:extLst>
                  <a:ext uri="{FF2B5EF4-FFF2-40B4-BE49-F238E27FC236}">
                    <a16:creationId xmlns:a16="http://schemas.microsoft.com/office/drawing/2014/main" id="{F735000F-200B-45C0-A3D6-E4ED8ACA56C4}"/>
                  </a:ext>
                </a:extLst>
              </p:cNvPr>
              <p:cNvSpPr/>
              <p:nvPr/>
            </p:nvSpPr>
            <p:spPr>
              <a:xfrm>
                <a:off x="1763688" y="2289086"/>
                <a:ext cx="972000" cy="1146760"/>
              </a:xfrm>
              <a:prstGeom prst="rect">
                <a:avLst/>
              </a:prstGeom>
              <a:noFill/>
              <a:ln w="127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pt-PT" sz="1000" i="1" smtClean="0">
                          <a:solidFill>
                            <a:prstClr val="black"/>
                          </a:solidFill>
                          <a:latin typeface="Cambria Math" panose="02040503050406030204" pitchFamily="18" charset="0"/>
                          <a:ea typeface="Cambria Math" panose="02040503050406030204" pitchFamily="18" charset="0"/>
                        </a:rPr>
                        <m:t>𝑚</m:t>
                      </m:r>
                    </m:oMath>
                  </m:oMathPara>
                </a14:m>
                <a:endParaRPr lang="pt-PT" dirty="0">
                  <a:solidFill>
                    <a:schemeClr val="tx1"/>
                  </a:solidFill>
                </a:endParaRPr>
              </a:p>
            </p:txBody>
          </p:sp>
        </mc:Choice>
        <mc:Fallback xmlns="">
          <p:sp>
            <p:nvSpPr>
              <p:cNvPr id="6" name="Retângulo 5">
                <a:extLst>
                  <a:ext uri="{FF2B5EF4-FFF2-40B4-BE49-F238E27FC236}">
                    <a16:creationId xmlns:a16="http://schemas.microsoft.com/office/drawing/2014/main" id="{F735000F-200B-45C0-A3D6-E4ED8ACA56C4}"/>
                  </a:ext>
                </a:extLst>
              </p:cNvPr>
              <p:cNvSpPr>
                <a:spLocks noRot="1" noChangeAspect="1" noMove="1" noResize="1" noEditPoints="1" noAdjustHandles="1" noChangeArrowheads="1" noChangeShapeType="1" noTextEdit="1"/>
              </p:cNvSpPr>
              <p:nvPr/>
            </p:nvSpPr>
            <p:spPr>
              <a:xfrm>
                <a:off x="1763688" y="2289086"/>
                <a:ext cx="972000" cy="1146760"/>
              </a:xfrm>
              <a:prstGeom prst="rect">
                <a:avLst/>
              </a:prstGeom>
              <a:blipFill>
                <a:blip r:embed="rId5"/>
                <a:stretch>
                  <a:fillRect/>
                </a:stretch>
              </a:blipFill>
              <a:ln w="12700">
                <a:solidFill>
                  <a:schemeClr val="tx1"/>
                </a:solidFill>
                <a:prstDash val="dash"/>
              </a:ln>
            </p:spPr>
            <p:txBody>
              <a:bodyPr/>
              <a:lstStyle/>
              <a:p>
                <a:r>
                  <a:rPr lang="pt-PT">
                    <a:noFill/>
                  </a:rPr>
                  <a:t> </a:t>
                </a:r>
              </a:p>
            </p:txBody>
          </p:sp>
        </mc:Fallback>
      </mc:AlternateContent>
      <mc:AlternateContent xmlns:mc="http://schemas.openxmlformats.org/markup-compatibility/2006" xmlns:a14="http://schemas.microsoft.com/office/drawing/2010/main">
        <mc:Choice Requires="a14">
          <p:sp>
            <p:nvSpPr>
              <p:cNvPr id="7" name="Retângulo 6">
                <a:extLst>
                  <a:ext uri="{FF2B5EF4-FFF2-40B4-BE49-F238E27FC236}">
                    <a16:creationId xmlns:a16="http://schemas.microsoft.com/office/drawing/2014/main" id="{5E0EB85C-B6F8-482D-963C-5D378047A432}"/>
                  </a:ext>
                </a:extLst>
              </p:cNvPr>
              <p:cNvSpPr/>
              <p:nvPr/>
            </p:nvSpPr>
            <p:spPr>
              <a:xfrm>
                <a:off x="2123728" y="1994332"/>
                <a:ext cx="611960" cy="273164"/>
              </a:xfrm>
              <a:prstGeom prst="rect">
                <a:avLst/>
              </a:prstGeom>
              <a:no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pt-PT" sz="1050" b="0" i="1" smtClean="0">
                          <a:solidFill>
                            <a:prstClr val="black"/>
                          </a:solidFill>
                          <a:latin typeface="Cambria Math" panose="02040503050406030204" pitchFamily="18" charset="0"/>
                          <a:ea typeface="Cambria Math" panose="02040503050406030204" pitchFamily="18" charset="0"/>
                        </a:rPr>
                        <m:t>𝑅</m:t>
                      </m:r>
                    </m:oMath>
                  </m:oMathPara>
                </a14:m>
                <a:endParaRPr lang="pt-PT" sz="1400" dirty="0">
                  <a:solidFill>
                    <a:schemeClr val="tx1"/>
                  </a:solidFill>
                </a:endParaRPr>
              </a:p>
            </p:txBody>
          </p:sp>
        </mc:Choice>
        <mc:Fallback xmlns="">
          <p:sp>
            <p:nvSpPr>
              <p:cNvPr id="7" name="Retângulo 6">
                <a:extLst>
                  <a:ext uri="{FF2B5EF4-FFF2-40B4-BE49-F238E27FC236}">
                    <a16:creationId xmlns:a16="http://schemas.microsoft.com/office/drawing/2014/main" id="{5E0EB85C-B6F8-482D-963C-5D378047A432}"/>
                  </a:ext>
                </a:extLst>
              </p:cNvPr>
              <p:cNvSpPr>
                <a:spLocks noRot="1" noChangeAspect="1" noMove="1" noResize="1" noEditPoints="1" noAdjustHandles="1" noChangeArrowheads="1" noChangeShapeType="1" noTextEdit="1"/>
              </p:cNvSpPr>
              <p:nvPr/>
            </p:nvSpPr>
            <p:spPr>
              <a:xfrm>
                <a:off x="2123728" y="1994332"/>
                <a:ext cx="611960" cy="273164"/>
              </a:xfrm>
              <a:prstGeom prst="rect">
                <a:avLst/>
              </a:prstGeom>
              <a:blipFill>
                <a:blip r:embed="rId6"/>
                <a:stretch>
                  <a:fillRect/>
                </a:stretch>
              </a:blipFill>
              <a:ln w="12700">
                <a:noFill/>
                <a:prstDash val="dash"/>
              </a:ln>
            </p:spPr>
            <p:txBody>
              <a:bodyPr/>
              <a:lstStyle/>
              <a:p>
                <a:r>
                  <a:rPr lang="pt-PT">
                    <a:noFill/>
                  </a:rPr>
                  <a:t> </a:t>
                </a:r>
              </a:p>
            </p:txBody>
          </p:sp>
        </mc:Fallback>
      </mc:AlternateContent>
      <mc:AlternateContent xmlns:mc="http://schemas.openxmlformats.org/markup-compatibility/2006" xmlns:a14="http://schemas.microsoft.com/office/drawing/2010/main">
        <mc:Choice Requires="a14">
          <p:sp>
            <p:nvSpPr>
              <p:cNvPr id="8" name="Retângulo 7">
                <a:extLst>
                  <a:ext uri="{FF2B5EF4-FFF2-40B4-BE49-F238E27FC236}">
                    <a16:creationId xmlns:a16="http://schemas.microsoft.com/office/drawing/2014/main" id="{1A5428A3-4BD4-4830-8405-6BD4F2E697F3}"/>
                  </a:ext>
                </a:extLst>
              </p:cNvPr>
              <p:cNvSpPr/>
              <p:nvPr/>
            </p:nvSpPr>
            <p:spPr>
              <a:xfrm>
                <a:off x="802702" y="1995686"/>
                <a:ext cx="506636" cy="273164"/>
              </a:xfrm>
              <a:prstGeom prst="rect">
                <a:avLst/>
              </a:prstGeom>
              <a:no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pt-PT" sz="1050" b="0" i="1" smtClean="0">
                              <a:solidFill>
                                <a:prstClr val="black"/>
                              </a:solidFill>
                              <a:latin typeface="Cambria Math" panose="02040503050406030204" pitchFamily="18" charset="0"/>
                              <a:ea typeface="Cambria Math" panose="02040503050406030204" pitchFamily="18" charset="0"/>
                            </a:rPr>
                          </m:ctrlPr>
                        </m:sSubPr>
                        <m:e>
                          <m:r>
                            <a:rPr lang="pt-PT" sz="1050" b="0" i="1" smtClean="0">
                              <a:solidFill>
                                <a:prstClr val="black"/>
                              </a:solidFill>
                              <a:latin typeface="Cambria Math" panose="02040503050406030204" pitchFamily="18" charset="0"/>
                              <a:ea typeface="Cambria Math" panose="02040503050406030204" pitchFamily="18" charset="0"/>
                            </a:rPr>
                            <m:t>𝐹</m:t>
                          </m:r>
                        </m:e>
                        <m:sub>
                          <m:r>
                            <m:rPr>
                              <m:sty m:val="p"/>
                            </m:rPr>
                            <a:rPr lang="pt-PT" sz="1050" b="0" i="0" smtClean="0">
                              <a:solidFill>
                                <a:prstClr val="black"/>
                              </a:solidFill>
                              <a:latin typeface="Cambria Math" panose="02040503050406030204" pitchFamily="18" charset="0"/>
                              <a:ea typeface="Cambria Math" panose="02040503050406030204" pitchFamily="18" charset="0"/>
                            </a:rPr>
                            <m:t>exc</m:t>
                          </m:r>
                        </m:sub>
                      </m:sSub>
                    </m:oMath>
                  </m:oMathPara>
                </a14:m>
                <a:endParaRPr lang="pt-PT" sz="1400" dirty="0">
                  <a:solidFill>
                    <a:schemeClr val="tx1"/>
                  </a:solidFill>
                </a:endParaRPr>
              </a:p>
            </p:txBody>
          </p:sp>
        </mc:Choice>
        <mc:Fallback xmlns="">
          <p:sp>
            <p:nvSpPr>
              <p:cNvPr id="8" name="Retângulo 7">
                <a:extLst>
                  <a:ext uri="{FF2B5EF4-FFF2-40B4-BE49-F238E27FC236}">
                    <a16:creationId xmlns:a16="http://schemas.microsoft.com/office/drawing/2014/main" id="{1A5428A3-4BD4-4830-8405-6BD4F2E697F3}"/>
                  </a:ext>
                </a:extLst>
              </p:cNvPr>
              <p:cNvSpPr>
                <a:spLocks noRot="1" noChangeAspect="1" noMove="1" noResize="1" noEditPoints="1" noAdjustHandles="1" noChangeArrowheads="1" noChangeShapeType="1" noTextEdit="1"/>
              </p:cNvSpPr>
              <p:nvPr/>
            </p:nvSpPr>
            <p:spPr>
              <a:xfrm>
                <a:off x="802702" y="1995686"/>
                <a:ext cx="506636" cy="273164"/>
              </a:xfrm>
              <a:prstGeom prst="rect">
                <a:avLst/>
              </a:prstGeom>
              <a:blipFill>
                <a:blip r:embed="rId7"/>
                <a:stretch>
                  <a:fillRect/>
                </a:stretch>
              </a:blipFill>
              <a:ln w="12700">
                <a:noFill/>
                <a:prstDash val="dash"/>
              </a:ln>
            </p:spPr>
            <p:txBody>
              <a:bodyPr/>
              <a:lstStyle/>
              <a:p>
                <a:r>
                  <a:rPr lang="pt-PT">
                    <a:noFill/>
                  </a:rPr>
                  <a:t> </a:t>
                </a:r>
              </a:p>
            </p:txBody>
          </p:sp>
        </mc:Fallback>
      </mc:AlternateContent>
      <mc:AlternateContent xmlns:mc="http://schemas.openxmlformats.org/markup-compatibility/2006" xmlns:a14="http://schemas.microsoft.com/office/drawing/2010/main">
        <mc:Choice Requires="a14">
          <p:sp>
            <p:nvSpPr>
              <p:cNvPr id="9" name="Retângulo 8">
                <a:extLst>
                  <a:ext uri="{FF2B5EF4-FFF2-40B4-BE49-F238E27FC236}">
                    <a16:creationId xmlns:a16="http://schemas.microsoft.com/office/drawing/2014/main" id="{A3A475EF-08E6-4B82-8C64-0B5862FD3E7A}"/>
                  </a:ext>
                </a:extLst>
              </p:cNvPr>
              <p:cNvSpPr/>
              <p:nvPr/>
            </p:nvSpPr>
            <p:spPr>
              <a:xfrm>
                <a:off x="1763688" y="1563638"/>
                <a:ext cx="972000" cy="703858"/>
              </a:xfrm>
              <a:prstGeom prst="rect">
                <a:avLst/>
              </a:prstGeom>
              <a:no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a:rPr lang="pt-PT" sz="1050" b="0" i="1" smtClean="0">
                          <a:solidFill>
                            <a:prstClr val="black"/>
                          </a:solidFill>
                          <a:latin typeface="Cambria Math" panose="02040503050406030204" pitchFamily="18" charset="0"/>
                          <a:ea typeface="Cambria Math" panose="02040503050406030204" pitchFamily="18" charset="0"/>
                        </a:rPr>
                        <m:t>𝑝</m:t>
                      </m:r>
                    </m:oMath>
                  </m:oMathPara>
                </a14:m>
                <a:endParaRPr lang="pt-PT" sz="1400" dirty="0">
                  <a:solidFill>
                    <a:schemeClr val="tx1"/>
                  </a:solidFill>
                </a:endParaRPr>
              </a:p>
            </p:txBody>
          </p:sp>
        </mc:Choice>
        <mc:Fallback xmlns="">
          <p:sp>
            <p:nvSpPr>
              <p:cNvPr id="9" name="Retângulo 8">
                <a:extLst>
                  <a:ext uri="{FF2B5EF4-FFF2-40B4-BE49-F238E27FC236}">
                    <a16:creationId xmlns:a16="http://schemas.microsoft.com/office/drawing/2014/main" id="{A3A475EF-08E6-4B82-8C64-0B5862FD3E7A}"/>
                  </a:ext>
                </a:extLst>
              </p:cNvPr>
              <p:cNvSpPr>
                <a:spLocks noRot="1" noChangeAspect="1" noMove="1" noResize="1" noEditPoints="1" noAdjustHandles="1" noChangeArrowheads="1" noChangeShapeType="1" noTextEdit="1"/>
              </p:cNvSpPr>
              <p:nvPr/>
            </p:nvSpPr>
            <p:spPr>
              <a:xfrm>
                <a:off x="1763688" y="1563638"/>
                <a:ext cx="972000" cy="703858"/>
              </a:xfrm>
              <a:prstGeom prst="rect">
                <a:avLst/>
              </a:prstGeom>
              <a:blipFill>
                <a:blip r:embed="rId8"/>
                <a:stretch>
                  <a:fillRect/>
                </a:stretch>
              </a:blipFill>
              <a:ln w="12700">
                <a:noFill/>
                <a:prstDash val="dash"/>
              </a:ln>
            </p:spPr>
            <p:txBody>
              <a:bodyPr/>
              <a:lstStyle/>
              <a:p>
                <a:r>
                  <a:rPr lang="pt-PT">
                    <a:noFill/>
                  </a:rPr>
                  <a:t> </a:t>
                </a:r>
              </a:p>
            </p:txBody>
          </p:sp>
        </mc:Fallback>
      </mc:AlternateContent>
      <mc:AlternateContent xmlns:mc="http://schemas.openxmlformats.org/markup-compatibility/2006" xmlns:a14="http://schemas.microsoft.com/office/drawing/2010/main">
        <mc:Choice Requires="a14">
          <p:sp>
            <p:nvSpPr>
              <p:cNvPr id="10" name="Marcador de Posição de Conteúdo 5">
                <a:extLst>
                  <a:ext uri="{FF2B5EF4-FFF2-40B4-BE49-F238E27FC236}">
                    <a16:creationId xmlns:a16="http://schemas.microsoft.com/office/drawing/2014/main" id="{14729D03-BE1F-4D7B-A567-578F73E2E679}"/>
                  </a:ext>
                </a:extLst>
              </p:cNvPr>
              <p:cNvSpPr txBox="1">
                <a:spLocks/>
              </p:cNvSpPr>
              <p:nvPr/>
            </p:nvSpPr>
            <p:spPr>
              <a:xfrm>
                <a:off x="3672238" y="1308972"/>
                <a:ext cx="5220000" cy="3600000"/>
              </a:xfrm>
              <a:prstGeom prst="rect">
                <a:avLst/>
              </a:prstGeom>
              <a:solidFill>
                <a:schemeClr val="bg1"/>
              </a:solidFill>
              <a:ln w="12700">
                <a:solidFill>
                  <a:schemeClr val="tx1"/>
                </a:solidFill>
              </a:ln>
            </p:spPr>
            <p:txBody>
              <a:bodyPr vert="horz" lIns="54864" tIns="91440" rIns="5400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50000" lvl="1" indent="-360000">
                  <a:lnSpc>
                    <a:spcPct val="110000"/>
                  </a:lnSpc>
                  <a:spcBef>
                    <a:spcPts val="3000"/>
                  </a:spcBef>
                  <a:spcAft>
                    <a:spcPts val="1200"/>
                  </a:spcAft>
                  <a:buClr>
                    <a:srgbClr val="F0AD00"/>
                  </a:buClr>
                  <a:buSzPct val="100000"/>
                  <a:buFont typeface="Wingdings 2"/>
                  <a:buChar char=""/>
                </a:pPr>
                <a:r>
                  <a:rPr lang="en-US" sz="2000" dirty="0"/>
                  <a:t>Hydrodynamics:</a:t>
                </a:r>
              </a:p>
              <a:p>
                <a:pPr marL="90000" lvl="1" indent="0" algn="ctr">
                  <a:lnSpc>
                    <a:spcPct val="110000"/>
                  </a:lnSpc>
                  <a:spcBef>
                    <a:spcPts val="0"/>
                  </a:spcBef>
                  <a:spcAft>
                    <a:spcPts val="600"/>
                  </a:spcAft>
                  <a:buClr>
                    <a:srgbClr val="F0AD00"/>
                  </a:buClr>
                  <a:buSzPct val="100000"/>
                  <a:buNone/>
                </a:pPr>
                <a14:m>
                  <m:oMathPara xmlns:m="http://schemas.openxmlformats.org/officeDocument/2006/math">
                    <m:oMathParaPr>
                      <m:jc m:val="center"/>
                    </m:oMathParaPr>
                    <m:oMath xmlns:m="http://schemas.openxmlformats.org/officeDocument/2006/math">
                      <m:sSub>
                        <m:sSubPr>
                          <m:ctrlPr>
                            <a:rPr lang="pt-PT" sz="2000" i="1" spc="-60">
                              <a:solidFill>
                                <a:prstClr val="black"/>
                              </a:solidFill>
                              <a:latin typeface="Cambria Math" panose="02040503050406030204" pitchFamily="18" charset="0"/>
                              <a:ea typeface="Cambria Math" panose="02040503050406030204" pitchFamily="18" charset="0"/>
                            </a:rPr>
                          </m:ctrlPr>
                        </m:sSubPr>
                        <m:e>
                          <m:r>
                            <a:rPr lang="pt-PT" sz="2000" i="1" spc="-60">
                              <a:solidFill>
                                <a:prstClr val="black"/>
                              </a:solidFill>
                              <a:latin typeface="Cambria Math" panose="02040503050406030204" pitchFamily="18" charset="0"/>
                              <a:ea typeface="Cambria Math" panose="02040503050406030204" pitchFamily="18" charset="0"/>
                            </a:rPr>
                            <m:t>𝐹</m:t>
                          </m:r>
                        </m:e>
                        <m:sub>
                          <m:r>
                            <m:rPr>
                              <m:sty m:val="p"/>
                            </m:rPr>
                            <a:rPr lang="pt-PT" sz="2000" spc="-60">
                              <a:solidFill>
                                <a:prstClr val="black"/>
                              </a:solidFill>
                              <a:latin typeface="Cambria Math" panose="02040503050406030204" pitchFamily="18" charset="0"/>
                              <a:ea typeface="Cambria Math" panose="02040503050406030204" pitchFamily="18" charset="0"/>
                            </a:rPr>
                            <m:t>exc</m:t>
                          </m:r>
                        </m:sub>
                      </m:sSub>
                      <m:r>
                        <a:rPr lang="pt-PT" sz="2000" b="0" i="1" spc="-60" smtClean="0">
                          <a:solidFill>
                            <a:prstClr val="black"/>
                          </a:solidFill>
                          <a:latin typeface="Cambria Math" panose="02040503050406030204" pitchFamily="18" charset="0"/>
                          <a:ea typeface="Cambria Math" panose="02040503050406030204" pitchFamily="18" charset="0"/>
                        </a:rPr>
                        <m:t>=</m:t>
                      </m:r>
                      <m:r>
                        <a:rPr lang="pt-PT" sz="2000" b="0" i="1" spc="-60" smtClean="0">
                          <a:solidFill>
                            <a:prstClr val="black"/>
                          </a:solidFill>
                          <a:latin typeface="Cambria Math" panose="02040503050406030204" pitchFamily="18" charset="0"/>
                          <a:ea typeface="Cambria Math" panose="02040503050406030204" pitchFamily="18" charset="0"/>
                        </a:rPr>
                        <m:t>𝑚</m:t>
                      </m:r>
                      <m:acc>
                        <m:accPr>
                          <m:chr m:val="̈"/>
                          <m:ctrlPr>
                            <a:rPr lang="pt-PT" sz="2000" b="0" i="1" spc="-60" smtClean="0">
                              <a:solidFill>
                                <a:prstClr val="black"/>
                              </a:solidFill>
                              <a:latin typeface="Cambria Math" panose="02040503050406030204" pitchFamily="18" charset="0"/>
                              <a:ea typeface="Cambria Math" panose="02040503050406030204" pitchFamily="18" charset="0"/>
                            </a:rPr>
                          </m:ctrlPr>
                        </m:accPr>
                        <m:e>
                          <m:r>
                            <a:rPr lang="pt-PT" sz="2000" b="0" i="1" spc="-60" smtClean="0">
                              <a:solidFill>
                                <a:prstClr val="black"/>
                              </a:solidFill>
                              <a:latin typeface="Cambria Math" panose="02040503050406030204" pitchFamily="18" charset="0"/>
                              <a:ea typeface="Cambria Math" panose="02040503050406030204" pitchFamily="18" charset="0"/>
                            </a:rPr>
                            <m:t>𝑧</m:t>
                          </m:r>
                        </m:e>
                      </m:acc>
                      <m:r>
                        <a:rPr lang="pt-PT" sz="2000" b="0" i="1" spc="-60" smtClean="0">
                          <a:solidFill>
                            <a:prstClr val="black"/>
                          </a:solidFill>
                          <a:latin typeface="Cambria Math" panose="02040503050406030204" pitchFamily="18" charset="0"/>
                          <a:ea typeface="Cambria Math" panose="02040503050406030204" pitchFamily="18" charset="0"/>
                        </a:rPr>
                        <m:t>+</m:t>
                      </m:r>
                      <m:r>
                        <a:rPr lang="pt-PT" sz="2000" b="0" i="1" spc="-60" smtClean="0">
                          <a:solidFill>
                            <a:prstClr val="black"/>
                          </a:solidFill>
                          <a:latin typeface="Cambria Math" panose="02040503050406030204" pitchFamily="18" charset="0"/>
                          <a:ea typeface="Cambria Math" panose="02040503050406030204" pitchFamily="18" charset="0"/>
                        </a:rPr>
                        <m:t>𝑅</m:t>
                      </m:r>
                      <m:d>
                        <m:dPr>
                          <m:ctrlPr>
                            <a:rPr lang="pt-PT" sz="2000" i="1" spc="-60">
                              <a:solidFill>
                                <a:prstClr val="black"/>
                              </a:solidFill>
                              <a:latin typeface="Cambria Math" panose="02040503050406030204" pitchFamily="18" charset="0"/>
                              <a:ea typeface="Cambria Math" panose="02040503050406030204" pitchFamily="18" charset="0"/>
                            </a:rPr>
                          </m:ctrlPr>
                        </m:dPr>
                        <m:e>
                          <m:acc>
                            <m:accPr>
                              <m:chr m:val="̇"/>
                              <m:ctrlPr>
                                <a:rPr lang="pt-PT" sz="2000" i="1" spc="-60">
                                  <a:solidFill>
                                    <a:prstClr val="black"/>
                                  </a:solidFill>
                                  <a:latin typeface="Cambria Math" panose="02040503050406030204" pitchFamily="18" charset="0"/>
                                  <a:ea typeface="Cambria Math" panose="02040503050406030204" pitchFamily="18" charset="0"/>
                                </a:rPr>
                              </m:ctrlPr>
                            </m:accPr>
                            <m:e>
                              <m:r>
                                <a:rPr lang="pt-PT" sz="2000" i="1" spc="-60">
                                  <a:solidFill>
                                    <a:prstClr val="black"/>
                                  </a:solidFill>
                                  <a:latin typeface="Cambria Math" panose="02040503050406030204" pitchFamily="18" charset="0"/>
                                  <a:ea typeface="Cambria Math" panose="02040503050406030204" pitchFamily="18" charset="0"/>
                                </a:rPr>
                                <m:t>𝑧</m:t>
                              </m:r>
                            </m:e>
                          </m:acc>
                        </m:e>
                      </m:d>
                      <m:r>
                        <a:rPr lang="pt-PT" sz="2000" b="0" i="1" spc="-60" smtClean="0">
                          <a:solidFill>
                            <a:prstClr val="black"/>
                          </a:solidFill>
                          <a:latin typeface="Cambria Math" panose="02040503050406030204" pitchFamily="18" charset="0"/>
                          <a:ea typeface="Cambria Math" panose="02040503050406030204" pitchFamily="18" charset="0"/>
                        </a:rPr>
                        <m:t>+</m:t>
                      </m:r>
                      <m:sSub>
                        <m:sSubPr>
                          <m:ctrlPr>
                            <a:rPr lang="pt-PT" sz="2000" b="0" i="1" spc="-60" smtClean="0">
                              <a:solidFill>
                                <a:prstClr val="black"/>
                              </a:solidFill>
                              <a:latin typeface="Cambria Math" panose="02040503050406030204" pitchFamily="18" charset="0"/>
                              <a:ea typeface="Cambria Math" panose="02040503050406030204" pitchFamily="18" charset="0"/>
                            </a:rPr>
                          </m:ctrlPr>
                        </m:sSubPr>
                        <m:e>
                          <m:r>
                            <a:rPr lang="pt-PT" sz="2000" b="0" i="1" spc="-60" smtClean="0">
                              <a:solidFill>
                                <a:prstClr val="black"/>
                              </a:solidFill>
                              <a:latin typeface="Cambria Math" panose="02040503050406030204" pitchFamily="18" charset="0"/>
                              <a:ea typeface="Cambria Math" panose="02040503050406030204" pitchFamily="18" charset="0"/>
                            </a:rPr>
                            <m:t>𝜌</m:t>
                          </m:r>
                        </m:e>
                        <m:sub>
                          <m:r>
                            <m:rPr>
                              <m:sty m:val="p"/>
                            </m:rPr>
                            <a:rPr lang="pt-PT" sz="2000" b="0" i="0" spc="-60" smtClean="0">
                              <a:solidFill>
                                <a:prstClr val="black"/>
                              </a:solidFill>
                              <a:latin typeface="Cambria Math" panose="02040503050406030204" pitchFamily="18" charset="0"/>
                              <a:ea typeface="Cambria Math" panose="02040503050406030204" pitchFamily="18" charset="0"/>
                            </a:rPr>
                            <m:t>w</m:t>
                          </m:r>
                        </m:sub>
                      </m:sSub>
                      <m:r>
                        <a:rPr lang="pt-PT" sz="2000" b="0" i="1" spc="-60" smtClean="0">
                          <a:solidFill>
                            <a:prstClr val="black"/>
                          </a:solidFill>
                          <a:latin typeface="Cambria Math" panose="02040503050406030204" pitchFamily="18" charset="0"/>
                          <a:ea typeface="Cambria Math" panose="02040503050406030204" pitchFamily="18" charset="0"/>
                        </a:rPr>
                        <m:t>𝑔𝑆𝑧</m:t>
                      </m:r>
                      <m:r>
                        <a:rPr lang="pt-PT" sz="2000" b="0" i="1" spc="-60" smtClean="0">
                          <a:solidFill>
                            <a:prstClr val="black"/>
                          </a:solidFill>
                          <a:latin typeface="Cambria Math" panose="02040503050406030204" pitchFamily="18" charset="0"/>
                          <a:ea typeface="Cambria Math" panose="02040503050406030204" pitchFamily="18" charset="0"/>
                        </a:rPr>
                        <m:t>+</m:t>
                      </m:r>
                      <m:r>
                        <a:rPr lang="pt-PT" sz="2000" i="1" spc="-60">
                          <a:solidFill>
                            <a:prstClr val="black"/>
                          </a:solidFill>
                          <a:latin typeface="Cambria Math" panose="02040503050406030204" pitchFamily="18" charset="0"/>
                          <a:ea typeface="Cambria Math" panose="02040503050406030204" pitchFamily="18" charset="0"/>
                        </a:rPr>
                        <m:t>𝑆</m:t>
                      </m:r>
                      <m:d>
                        <m:dPr>
                          <m:ctrlPr>
                            <a:rPr lang="pt-PT" sz="2000" i="1" spc="-60">
                              <a:solidFill>
                                <a:prstClr val="black"/>
                              </a:solidFill>
                              <a:latin typeface="Cambria Math" panose="02040503050406030204" pitchFamily="18" charset="0"/>
                              <a:ea typeface="Cambria Math" panose="02040503050406030204" pitchFamily="18" charset="0"/>
                            </a:rPr>
                          </m:ctrlPr>
                        </m:dPr>
                        <m:e>
                          <m:r>
                            <a:rPr lang="pt-PT" sz="2000" i="1" spc="-60">
                              <a:solidFill>
                                <a:prstClr val="black"/>
                              </a:solidFill>
                              <a:latin typeface="Cambria Math" panose="02040503050406030204" pitchFamily="18" charset="0"/>
                              <a:ea typeface="Cambria Math" panose="02040503050406030204" pitchFamily="18" charset="0"/>
                            </a:rPr>
                            <m:t>𝑝</m:t>
                          </m:r>
                          <m:r>
                            <a:rPr lang="pt-PT" sz="2000" i="1" spc="-60">
                              <a:solidFill>
                                <a:prstClr val="black"/>
                              </a:solidFill>
                              <a:latin typeface="Cambria Math" panose="02040503050406030204" pitchFamily="18" charset="0"/>
                              <a:ea typeface="Cambria Math" panose="02040503050406030204" pitchFamily="18" charset="0"/>
                            </a:rPr>
                            <m:t>−</m:t>
                          </m:r>
                          <m:sSub>
                            <m:sSubPr>
                              <m:ctrlPr>
                                <a:rPr lang="pt-PT" sz="2000" i="1" spc="-60">
                                  <a:solidFill>
                                    <a:prstClr val="black"/>
                                  </a:solidFill>
                                  <a:latin typeface="Cambria Math" panose="02040503050406030204" pitchFamily="18" charset="0"/>
                                  <a:ea typeface="Cambria Math" panose="02040503050406030204" pitchFamily="18" charset="0"/>
                                </a:rPr>
                              </m:ctrlPr>
                            </m:sSubPr>
                            <m:e>
                              <m:r>
                                <a:rPr lang="pt-PT" sz="2000" i="1" spc="-60">
                                  <a:solidFill>
                                    <a:prstClr val="black"/>
                                  </a:solidFill>
                                  <a:latin typeface="Cambria Math" panose="02040503050406030204" pitchFamily="18" charset="0"/>
                                  <a:ea typeface="Cambria Math" panose="02040503050406030204" pitchFamily="18" charset="0"/>
                                </a:rPr>
                                <m:t>𝑝</m:t>
                              </m:r>
                            </m:e>
                            <m:sub>
                              <m:r>
                                <m:rPr>
                                  <m:sty m:val="p"/>
                                </m:rPr>
                                <a:rPr lang="pt-PT" sz="2000" spc="-60">
                                  <a:solidFill>
                                    <a:prstClr val="black"/>
                                  </a:solidFill>
                                  <a:latin typeface="Cambria Math" panose="02040503050406030204" pitchFamily="18" charset="0"/>
                                  <a:ea typeface="Cambria Math" panose="02040503050406030204" pitchFamily="18" charset="0"/>
                                </a:rPr>
                                <m:t>at</m:t>
                              </m:r>
                            </m:sub>
                          </m:sSub>
                        </m:e>
                      </m:d>
                    </m:oMath>
                  </m:oMathPara>
                </a14:m>
                <a:endParaRPr lang="pt-PT" sz="1900" i="1" spc="-60" dirty="0">
                  <a:solidFill>
                    <a:prstClr val="black"/>
                  </a:solidFill>
                  <a:latin typeface="Cambria Math" panose="02040503050406030204" pitchFamily="18" charset="0"/>
                  <a:ea typeface="Cambria Math" panose="02040503050406030204" pitchFamily="18" charset="0"/>
                </a:endParaRPr>
              </a:p>
              <a:p>
                <a:pPr marL="90000" lvl="1" indent="0">
                  <a:lnSpc>
                    <a:spcPct val="110000"/>
                  </a:lnSpc>
                  <a:spcBef>
                    <a:spcPts val="0"/>
                  </a:spcBef>
                  <a:spcAft>
                    <a:spcPts val="600"/>
                  </a:spcAft>
                  <a:buClr>
                    <a:srgbClr val="F0AD00"/>
                  </a:buClr>
                  <a:buSzPct val="100000"/>
                  <a:buNone/>
                </a:pPr>
                <a:r>
                  <a:rPr lang="en-US" sz="1200" dirty="0"/>
                  <a:t>           (</a:t>
                </a:r>
                <a14:m>
                  <m:oMath xmlns:m="http://schemas.openxmlformats.org/officeDocument/2006/math">
                    <m:r>
                      <a:rPr lang="pt-PT" sz="1200" i="1" spc="-60">
                        <a:solidFill>
                          <a:prstClr val="black"/>
                        </a:solidFill>
                        <a:latin typeface="Cambria Math" panose="02040503050406030204" pitchFamily="18" charset="0"/>
                        <a:ea typeface="Cambria Math" panose="02040503050406030204" pitchFamily="18" charset="0"/>
                      </a:rPr>
                      <m:t>⋅</m:t>
                    </m:r>
                  </m:oMath>
                </a14:m>
                <a:r>
                  <a:rPr lang="en-US" sz="1200" dirty="0"/>
                  <a:t> denotes </a:t>
                </a:r>
                <a14:m>
                  <m:oMath xmlns:m="http://schemas.openxmlformats.org/officeDocument/2006/math">
                    <m:f>
                      <m:fPr>
                        <m:ctrlPr>
                          <a:rPr lang="pt-PT" sz="1200" i="1" spc="-60">
                            <a:solidFill>
                              <a:prstClr val="black"/>
                            </a:solidFill>
                            <a:latin typeface="Cambria Math" panose="02040503050406030204" pitchFamily="18" charset="0"/>
                            <a:ea typeface="Cambria Math" panose="02040503050406030204" pitchFamily="18" charset="0"/>
                          </a:rPr>
                        </m:ctrlPr>
                      </m:fPr>
                      <m:num>
                        <m:r>
                          <a:rPr lang="pt-PT" sz="1200" i="1" spc="-60">
                            <a:solidFill>
                              <a:prstClr val="black"/>
                            </a:solidFill>
                            <a:latin typeface="Cambria Math" panose="02040503050406030204" pitchFamily="18" charset="0"/>
                            <a:ea typeface="Cambria Math" panose="02040503050406030204" pitchFamily="18" charset="0"/>
                          </a:rPr>
                          <m:t>𝑑</m:t>
                        </m:r>
                      </m:num>
                      <m:den>
                        <m:r>
                          <a:rPr lang="pt-PT" sz="1200" i="1" spc="-60">
                            <a:solidFill>
                              <a:prstClr val="black"/>
                            </a:solidFill>
                            <a:latin typeface="Cambria Math" panose="02040503050406030204" pitchFamily="18" charset="0"/>
                            <a:ea typeface="Cambria Math" panose="02040503050406030204" pitchFamily="18" charset="0"/>
                          </a:rPr>
                          <m:t>𝑑𝑡</m:t>
                        </m:r>
                      </m:den>
                    </m:f>
                  </m:oMath>
                </a14:m>
                <a:r>
                  <a:rPr lang="en-US" sz="1200" dirty="0"/>
                  <a:t> )</a:t>
                </a:r>
                <a:endParaRPr lang="pt-PT" sz="1200" i="1" spc="-60" dirty="0">
                  <a:solidFill>
                    <a:prstClr val="black"/>
                  </a:solidFill>
                  <a:latin typeface="Cambria Math" panose="02040503050406030204" pitchFamily="18" charset="0"/>
                  <a:ea typeface="Cambria Math" panose="02040503050406030204" pitchFamily="18" charset="0"/>
                </a:endParaRPr>
              </a:p>
              <a:p>
                <a:pPr marL="450000" lvl="1" indent="-360000">
                  <a:lnSpc>
                    <a:spcPct val="110000"/>
                  </a:lnSpc>
                  <a:spcBef>
                    <a:spcPts val="1000"/>
                  </a:spcBef>
                  <a:spcAft>
                    <a:spcPts val="1200"/>
                  </a:spcAft>
                  <a:buClr>
                    <a:srgbClr val="F0AD00"/>
                  </a:buClr>
                  <a:buSzPct val="100000"/>
                  <a:buFont typeface="Wingdings 2"/>
                  <a:buChar char=""/>
                </a:pPr>
                <a:r>
                  <a:rPr lang="en-US" sz="2000" dirty="0"/>
                  <a:t>Similar to mass-spring-damper system:</a:t>
                </a:r>
              </a:p>
            </p:txBody>
          </p:sp>
        </mc:Choice>
        <mc:Fallback xmlns="">
          <p:sp>
            <p:nvSpPr>
              <p:cNvPr id="10" name="Marcador de Posição de Conteúdo 5">
                <a:extLst>
                  <a:ext uri="{FF2B5EF4-FFF2-40B4-BE49-F238E27FC236}">
                    <a16:creationId xmlns:a16="http://schemas.microsoft.com/office/drawing/2014/main" id="{14729D03-BE1F-4D7B-A567-578F73E2E679}"/>
                  </a:ext>
                </a:extLst>
              </p:cNvPr>
              <p:cNvSpPr txBox="1">
                <a:spLocks noRot="1" noChangeAspect="1" noMove="1" noResize="1" noEditPoints="1" noAdjustHandles="1" noChangeArrowheads="1" noChangeShapeType="1" noTextEdit="1"/>
              </p:cNvSpPr>
              <p:nvPr/>
            </p:nvSpPr>
            <p:spPr>
              <a:xfrm>
                <a:off x="3672238" y="1308972"/>
                <a:ext cx="5220000" cy="3600000"/>
              </a:xfrm>
              <a:prstGeom prst="rect">
                <a:avLst/>
              </a:prstGeom>
              <a:blipFill>
                <a:blip r:embed="rId9"/>
                <a:stretch>
                  <a:fillRect/>
                </a:stretch>
              </a:blipFill>
              <a:ln w="12700">
                <a:solidFill>
                  <a:schemeClr val="tx1"/>
                </a:solidFill>
              </a:ln>
            </p:spPr>
            <p:txBody>
              <a:bodyPr/>
              <a:lstStyle/>
              <a:p>
                <a:r>
                  <a:rPr lang="pt-PT">
                    <a:noFill/>
                  </a:rPr>
                  <a:t> </a:t>
                </a:r>
              </a:p>
            </p:txBody>
          </p:sp>
        </mc:Fallback>
      </mc:AlternateContent>
      <p:pic>
        <p:nvPicPr>
          <p:cNvPr id="1026" name="Picture 2" descr="Consider The Following Spring-mass-damper System W... | Chegg.com">
            <a:extLst>
              <a:ext uri="{FF2B5EF4-FFF2-40B4-BE49-F238E27FC236}">
                <a16:creationId xmlns:a16="http://schemas.microsoft.com/office/drawing/2014/main" id="{6888BE54-AFE9-4883-9DC0-B99E38D58C0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14416" y="3219822"/>
            <a:ext cx="2520000" cy="156356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1" name="Marcador de Posição de Conteúdo 5">
                <a:extLst>
                  <a:ext uri="{FF2B5EF4-FFF2-40B4-BE49-F238E27FC236}">
                    <a16:creationId xmlns:a16="http://schemas.microsoft.com/office/drawing/2014/main" id="{968E3BCE-9217-4AF1-98BD-A7044BD76201}"/>
                  </a:ext>
                </a:extLst>
              </p:cNvPr>
              <p:cNvSpPr txBox="1">
                <a:spLocks/>
              </p:cNvSpPr>
              <p:nvPr/>
            </p:nvSpPr>
            <p:spPr>
              <a:xfrm>
                <a:off x="6334416" y="3219821"/>
                <a:ext cx="2557822" cy="1563564"/>
              </a:xfrm>
              <a:prstGeom prst="rect">
                <a:avLst/>
              </a:prstGeom>
              <a:noFill/>
              <a:ln w="12700">
                <a:noFill/>
              </a:ln>
            </p:spPr>
            <p:txBody>
              <a:bodyPr vert="horz" lIns="0" tIns="0" rIns="0" bIns="0" rtlCol="0" anchor="ctr" anchorCtr="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90000" lvl="1" indent="0" algn="ctr">
                  <a:lnSpc>
                    <a:spcPct val="110000"/>
                  </a:lnSpc>
                  <a:spcBef>
                    <a:spcPts val="0"/>
                  </a:spcBef>
                  <a:spcAft>
                    <a:spcPts val="1200"/>
                  </a:spcAft>
                  <a:buClr>
                    <a:srgbClr val="F0AD00"/>
                  </a:buClr>
                  <a:buSzPct val="100000"/>
                  <a:buNone/>
                </a:pPr>
                <a14:m>
                  <m:oMathPara xmlns:m="http://schemas.openxmlformats.org/officeDocument/2006/math">
                    <m:oMathParaPr>
                      <m:jc m:val="centerGroup"/>
                    </m:oMathParaPr>
                    <m:oMath xmlns:m="http://schemas.openxmlformats.org/officeDocument/2006/math">
                      <m:r>
                        <a:rPr lang="pt-PT" sz="2200" b="0" i="1" smtClean="0">
                          <a:solidFill>
                            <a:prstClr val="black"/>
                          </a:solidFill>
                          <a:latin typeface="Cambria Math" panose="02040503050406030204" pitchFamily="18" charset="0"/>
                          <a:ea typeface="Cambria Math" panose="02040503050406030204" pitchFamily="18" charset="0"/>
                        </a:rPr>
                        <m:t>∑</m:t>
                      </m:r>
                      <m:r>
                        <a:rPr lang="pt-PT" sz="2200" b="0" i="1" smtClean="0">
                          <a:solidFill>
                            <a:prstClr val="black"/>
                          </a:solidFill>
                          <a:latin typeface="Cambria Math" panose="02040503050406030204" pitchFamily="18" charset="0"/>
                          <a:ea typeface="Cambria Math" panose="02040503050406030204" pitchFamily="18" charset="0"/>
                        </a:rPr>
                        <m:t>𝐹</m:t>
                      </m:r>
                      <m:r>
                        <a:rPr lang="pt-PT" sz="2200" i="1">
                          <a:solidFill>
                            <a:prstClr val="black"/>
                          </a:solidFill>
                          <a:latin typeface="Cambria Math" panose="02040503050406030204" pitchFamily="18" charset="0"/>
                          <a:ea typeface="Cambria Math" panose="02040503050406030204" pitchFamily="18" charset="0"/>
                        </a:rPr>
                        <m:t>=</m:t>
                      </m:r>
                      <m:r>
                        <a:rPr lang="en-US" sz="2200" i="1">
                          <a:solidFill>
                            <a:prstClr val="black"/>
                          </a:solidFill>
                          <a:latin typeface="Cambria Math" panose="02040503050406030204" pitchFamily="18" charset="0"/>
                          <a:ea typeface="Cambria Math" panose="02040503050406030204" pitchFamily="18" charset="0"/>
                        </a:rPr>
                        <m:t>𝑚</m:t>
                      </m:r>
                      <m:acc>
                        <m:accPr>
                          <m:chr m:val="̈"/>
                          <m:ctrlPr>
                            <a:rPr lang="pt-PT" sz="2200" i="1" spc="-60">
                              <a:solidFill>
                                <a:prstClr val="black"/>
                              </a:solidFill>
                              <a:latin typeface="Cambria Math" panose="02040503050406030204" pitchFamily="18" charset="0"/>
                              <a:ea typeface="Cambria Math" panose="02040503050406030204" pitchFamily="18" charset="0"/>
                            </a:rPr>
                          </m:ctrlPr>
                        </m:accPr>
                        <m:e>
                          <m:r>
                            <a:rPr lang="pt-PT" sz="2200" i="1" spc="-60">
                              <a:solidFill>
                                <a:prstClr val="black"/>
                              </a:solidFill>
                              <a:latin typeface="Cambria Math" panose="02040503050406030204" pitchFamily="18" charset="0"/>
                              <a:ea typeface="Cambria Math" panose="02040503050406030204" pitchFamily="18" charset="0"/>
                            </a:rPr>
                            <m:t>𝑥</m:t>
                          </m:r>
                        </m:e>
                      </m:acc>
                    </m:oMath>
                  </m:oMathPara>
                </a14:m>
                <a:endParaRPr lang="pt-PT" sz="2200" i="1" dirty="0">
                  <a:solidFill>
                    <a:prstClr val="black"/>
                  </a:solidFill>
                  <a:latin typeface="Cambria Math" panose="02040503050406030204" pitchFamily="18" charset="0"/>
                  <a:ea typeface="Cambria Math" panose="02040503050406030204" pitchFamily="18" charset="0"/>
                </a:endParaRPr>
              </a:p>
              <a:p>
                <a:pPr marL="90000" lvl="1" indent="0" algn="ctr">
                  <a:lnSpc>
                    <a:spcPct val="110000"/>
                  </a:lnSpc>
                  <a:spcBef>
                    <a:spcPts val="0"/>
                  </a:spcBef>
                  <a:spcAft>
                    <a:spcPts val="1200"/>
                  </a:spcAft>
                  <a:buClr>
                    <a:srgbClr val="F0AD00"/>
                  </a:buClr>
                  <a:buSzPct val="100000"/>
                  <a:buNone/>
                </a:pPr>
                <a14:m>
                  <m:oMathPara xmlns:m="http://schemas.openxmlformats.org/officeDocument/2006/math">
                    <m:oMathParaPr>
                      <m:jc m:val="centerGroup"/>
                    </m:oMathParaPr>
                    <m:oMath xmlns:m="http://schemas.openxmlformats.org/officeDocument/2006/math">
                      <m:r>
                        <a:rPr lang="pt-PT" sz="2200" i="1">
                          <a:solidFill>
                            <a:prstClr val="black"/>
                          </a:solidFill>
                          <a:latin typeface="Cambria Math" panose="02040503050406030204" pitchFamily="18" charset="0"/>
                          <a:ea typeface="Cambria Math" panose="02040503050406030204" pitchFamily="18" charset="0"/>
                        </a:rPr>
                        <m:t>𝑓</m:t>
                      </m:r>
                      <m:r>
                        <a:rPr lang="pt-PT" sz="2200" i="1" spc="-60">
                          <a:solidFill>
                            <a:prstClr val="black"/>
                          </a:solidFill>
                          <a:latin typeface="Cambria Math" panose="02040503050406030204" pitchFamily="18" charset="0"/>
                          <a:ea typeface="Cambria Math" panose="02040503050406030204" pitchFamily="18" charset="0"/>
                        </a:rPr>
                        <m:t>−</m:t>
                      </m:r>
                      <m:r>
                        <a:rPr lang="pt-PT" sz="2200" i="1" spc="-60">
                          <a:solidFill>
                            <a:prstClr val="black"/>
                          </a:solidFill>
                          <a:latin typeface="Cambria Math" panose="02040503050406030204" pitchFamily="18" charset="0"/>
                          <a:ea typeface="Cambria Math" panose="02040503050406030204" pitchFamily="18" charset="0"/>
                        </a:rPr>
                        <m:t>𝑏</m:t>
                      </m:r>
                      <m:acc>
                        <m:accPr>
                          <m:chr m:val="̇"/>
                          <m:ctrlPr>
                            <a:rPr lang="pt-PT" sz="2200" i="1" spc="-60">
                              <a:solidFill>
                                <a:prstClr val="black"/>
                              </a:solidFill>
                              <a:latin typeface="Cambria Math" panose="02040503050406030204" pitchFamily="18" charset="0"/>
                              <a:ea typeface="Cambria Math" panose="02040503050406030204" pitchFamily="18" charset="0"/>
                            </a:rPr>
                          </m:ctrlPr>
                        </m:accPr>
                        <m:e>
                          <m:r>
                            <a:rPr lang="pt-PT" sz="2200" i="1" spc="-60">
                              <a:solidFill>
                                <a:prstClr val="black"/>
                              </a:solidFill>
                              <a:latin typeface="Cambria Math" panose="02040503050406030204" pitchFamily="18" charset="0"/>
                              <a:ea typeface="Cambria Math" panose="02040503050406030204" pitchFamily="18" charset="0"/>
                            </a:rPr>
                            <m:t>𝑥</m:t>
                          </m:r>
                        </m:e>
                      </m:acc>
                      <m:r>
                        <a:rPr lang="pt-PT" sz="2200" i="1" spc="-60">
                          <a:solidFill>
                            <a:prstClr val="black"/>
                          </a:solidFill>
                          <a:latin typeface="Cambria Math" panose="02040503050406030204" pitchFamily="18" charset="0"/>
                          <a:ea typeface="Cambria Math" panose="02040503050406030204" pitchFamily="18" charset="0"/>
                        </a:rPr>
                        <m:t>−</m:t>
                      </m:r>
                      <m:r>
                        <a:rPr lang="en-US" sz="2200" i="1">
                          <a:solidFill>
                            <a:prstClr val="black"/>
                          </a:solidFill>
                          <a:latin typeface="Cambria Math" panose="02040503050406030204" pitchFamily="18" charset="0"/>
                          <a:ea typeface="Cambria Math" panose="02040503050406030204" pitchFamily="18" charset="0"/>
                        </a:rPr>
                        <m:t>𝑘𝑥</m:t>
                      </m:r>
                      <m:r>
                        <a:rPr lang="pt-PT" sz="2200" i="1">
                          <a:solidFill>
                            <a:prstClr val="black"/>
                          </a:solidFill>
                          <a:latin typeface="Cambria Math" panose="02040503050406030204" pitchFamily="18" charset="0"/>
                          <a:ea typeface="Cambria Math" panose="02040503050406030204" pitchFamily="18" charset="0"/>
                        </a:rPr>
                        <m:t>=</m:t>
                      </m:r>
                      <m:r>
                        <a:rPr lang="en-US" sz="2200" i="1">
                          <a:solidFill>
                            <a:prstClr val="black"/>
                          </a:solidFill>
                          <a:latin typeface="Cambria Math" panose="02040503050406030204" pitchFamily="18" charset="0"/>
                          <a:ea typeface="Cambria Math" panose="02040503050406030204" pitchFamily="18" charset="0"/>
                        </a:rPr>
                        <m:t>𝑚</m:t>
                      </m:r>
                      <m:acc>
                        <m:accPr>
                          <m:chr m:val="̈"/>
                          <m:ctrlPr>
                            <a:rPr lang="pt-PT" sz="2200" i="1" spc="-60">
                              <a:solidFill>
                                <a:prstClr val="black"/>
                              </a:solidFill>
                              <a:latin typeface="Cambria Math" panose="02040503050406030204" pitchFamily="18" charset="0"/>
                              <a:ea typeface="Cambria Math" panose="02040503050406030204" pitchFamily="18" charset="0"/>
                            </a:rPr>
                          </m:ctrlPr>
                        </m:accPr>
                        <m:e>
                          <m:r>
                            <a:rPr lang="pt-PT" sz="2200" i="1" spc="-60">
                              <a:solidFill>
                                <a:prstClr val="black"/>
                              </a:solidFill>
                              <a:latin typeface="Cambria Math" panose="02040503050406030204" pitchFamily="18" charset="0"/>
                              <a:ea typeface="Cambria Math" panose="02040503050406030204" pitchFamily="18" charset="0"/>
                            </a:rPr>
                            <m:t>𝑥</m:t>
                          </m:r>
                        </m:e>
                      </m:acc>
                    </m:oMath>
                  </m:oMathPara>
                </a14:m>
                <a:endParaRPr lang="pt-PT" sz="2200" i="1" dirty="0">
                  <a:solidFill>
                    <a:prstClr val="black"/>
                  </a:solidFill>
                  <a:latin typeface="Cambria Math" panose="02040503050406030204" pitchFamily="18" charset="0"/>
                  <a:ea typeface="Cambria Math" panose="02040503050406030204" pitchFamily="18" charset="0"/>
                </a:endParaRPr>
              </a:p>
              <a:p>
                <a:pPr marL="90000" lvl="1" indent="0" algn="ctr">
                  <a:lnSpc>
                    <a:spcPct val="110000"/>
                  </a:lnSpc>
                  <a:spcBef>
                    <a:spcPts val="0"/>
                  </a:spcBef>
                  <a:buClr>
                    <a:srgbClr val="F0AD00"/>
                  </a:buClr>
                  <a:buSzPct val="100000"/>
                  <a:buNone/>
                </a:pPr>
                <a14:m>
                  <m:oMathPara xmlns:m="http://schemas.openxmlformats.org/officeDocument/2006/math">
                    <m:oMathParaPr>
                      <m:jc m:val="center"/>
                    </m:oMathParaPr>
                    <m:oMath xmlns:m="http://schemas.openxmlformats.org/officeDocument/2006/math">
                      <m:r>
                        <a:rPr lang="pt-PT" sz="2200" i="1">
                          <a:solidFill>
                            <a:prstClr val="black"/>
                          </a:solidFill>
                          <a:latin typeface="Cambria Math" panose="02040503050406030204" pitchFamily="18" charset="0"/>
                          <a:ea typeface="Cambria Math" panose="02040503050406030204" pitchFamily="18" charset="0"/>
                        </a:rPr>
                        <m:t>𝑓</m:t>
                      </m:r>
                      <m:r>
                        <a:rPr lang="pt-PT" sz="2200" b="0" i="1" smtClean="0">
                          <a:solidFill>
                            <a:prstClr val="black"/>
                          </a:solidFill>
                          <a:latin typeface="Cambria Math" panose="02040503050406030204" pitchFamily="18" charset="0"/>
                          <a:ea typeface="Cambria Math" panose="02040503050406030204" pitchFamily="18" charset="0"/>
                        </a:rPr>
                        <m:t>=</m:t>
                      </m:r>
                      <m:r>
                        <a:rPr lang="en-US" sz="2200" i="1">
                          <a:solidFill>
                            <a:prstClr val="black"/>
                          </a:solidFill>
                          <a:latin typeface="Cambria Math" panose="02040503050406030204" pitchFamily="18" charset="0"/>
                          <a:ea typeface="Cambria Math" panose="02040503050406030204" pitchFamily="18" charset="0"/>
                        </a:rPr>
                        <m:t>𝑚</m:t>
                      </m:r>
                      <m:acc>
                        <m:accPr>
                          <m:chr m:val="̈"/>
                          <m:ctrlPr>
                            <a:rPr lang="pt-PT" sz="2200" i="1" spc="-60">
                              <a:solidFill>
                                <a:prstClr val="black"/>
                              </a:solidFill>
                              <a:latin typeface="Cambria Math" panose="02040503050406030204" pitchFamily="18" charset="0"/>
                              <a:ea typeface="Cambria Math" panose="02040503050406030204" pitchFamily="18" charset="0"/>
                            </a:rPr>
                          </m:ctrlPr>
                        </m:accPr>
                        <m:e>
                          <m:r>
                            <a:rPr lang="pt-PT" sz="2200" i="1" spc="-60">
                              <a:solidFill>
                                <a:prstClr val="black"/>
                              </a:solidFill>
                              <a:latin typeface="Cambria Math" panose="02040503050406030204" pitchFamily="18" charset="0"/>
                              <a:ea typeface="Cambria Math" panose="02040503050406030204" pitchFamily="18" charset="0"/>
                            </a:rPr>
                            <m:t>𝑥</m:t>
                          </m:r>
                        </m:e>
                      </m:acc>
                      <m:r>
                        <a:rPr lang="pt-PT" sz="2200" i="1" spc="-60">
                          <a:solidFill>
                            <a:prstClr val="black"/>
                          </a:solidFill>
                          <a:latin typeface="Cambria Math" panose="02040503050406030204" pitchFamily="18" charset="0"/>
                          <a:ea typeface="Cambria Math" panose="02040503050406030204" pitchFamily="18" charset="0"/>
                        </a:rPr>
                        <m:t>+</m:t>
                      </m:r>
                      <m:r>
                        <a:rPr lang="pt-PT" sz="2200" i="1" spc="-60">
                          <a:solidFill>
                            <a:prstClr val="black"/>
                          </a:solidFill>
                          <a:latin typeface="Cambria Math" panose="02040503050406030204" pitchFamily="18" charset="0"/>
                          <a:ea typeface="Cambria Math" panose="02040503050406030204" pitchFamily="18" charset="0"/>
                        </a:rPr>
                        <m:t>𝑏</m:t>
                      </m:r>
                      <m:acc>
                        <m:accPr>
                          <m:chr m:val="̇"/>
                          <m:ctrlPr>
                            <a:rPr lang="pt-PT" sz="2200" i="1" spc="-60" smtClean="0">
                              <a:solidFill>
                                <a:prstClr val="black"/>
                              </a:solidFill>
                              <a:latin typeface="Cambria Math" panose="02040503050406030204" pitchFamily="18" charset="0"/>
                              <a:ea typeface="Cambria Math" panose="02040503050406030204" pitchFamily="18" charset="0"/>
                            </a:rPr>
                          </m:ctrlPr>
                        </m:accPr>
                        <m:e>
                          <m:r>
                            <a:rPr lang="pt-PT" sz="2200" i="1" spc="-60">
                              <a:solidFill>
                                <a:prstClr val="black"/>
                              </a:solidFill>
                              <a:latin typeface="Cambria Math" panose="02040503050406030204" pitchFamily="18" charset="0"/>
                              <a:ea typeface="Cambria Math" panose="02040503050406030204" pitchFamily="18" charset="0"/>
                            </a:rPr>
                            <m:t>𝑥</m:t>
                          </m:r>
                        </m:e>
                      </m:acc>
                      <m:r>
                        <a:rPr lang="pt-PT" sz="2200" i="1" spc="-60">
                          <a:solidFill>
                            <a:prstClr val="black"/>
                          </a:solidFill>
                          <a:latin typeface="Cambria Math" panose="02040503050406030204" pitchFamily="18" charset="0"/>
                          <a:ea typeface="Cambria Math" panose="02040503050406030204" pitchFamily="18" charset="0"/>
                        </a:rPr>
                        <m:t>+</m:t>
                      </m:r>
                      <m:r>
                        <a:rPr lang="pt-PT" sz="2200" i="1" spc="-60">
                          <a:solidFill>
                            <a:prstClr val="black"/>
                          </a:solidFill>
                          <a:latin typeface="Cambria Math" panose="02040503050406030204" pitchFamily="18" charset="0"/>
                          <a:ea typeface="Cambria Math" panose="02040503050406030204" pitchFamily="18" charset="0"/>
                        </a:rPr>
                        <m:t>𝑘𝑥</m:t>
                      </m:r>
                    </m:oMath>
                  </m:oMathPara>
                </a14:m>
                <a:endParaRPr lang="pt-PT" sz="2200" i="1" dirty="0">
                  <a:solidFill>
                    <a:prstClr val="black"/>
                  </a:solidFill>
                  <a:latin typeface="Cambria Math" panose="02040503050406030204" pitchFamily="18" charset="0"/>
                  <a:ea typeface="Cambria Math" panose="02040503050406030204" pitchFamily="18" charset="0"/>
                </a:endParaRPr>
              </a:p>
            </p:txBody>
          </p:sp>
        </mc:Choice>
        <mc:Fallback xmlns="">
          <p:sp>
            <p:nvSpPr>
              <p:cNvPr id="41" name="Marcador de Posição de Conteúdo 5">
                <a:extLst>
                  <a:ext uri="{FF2B5EF4-FFF2-40B4-BE49-F238E27FC236}">
                    <a16:creationId xmlns:a16="http://schemas.microsoft.com/office/drawing/2014/main" id="{968E3BCE-9217-4AF1-98BD-A7044BD76201}"/>
                  </a:ext>
                </a:extLst>
              </p:cNvPr>
              <p:cNvSpPr txBox="1">
                <a:spLocks noRot="1" noChangeAspect="1" noMove="1" noResize="1" noEditPoints="1" noAdjustHandles="1" noChangeArrowheads="1" noChangeShapeType="1" noTextEdit="1"/>
              </p:cNvSpPr>
              <p:nvPr/>
            </p:nvSpPr>
            <p:spPr>
              <a:xfrm>
                <a:off x="6334416" y="3219821"/>
                <a:ext cx="2557822" cy="1563564"/>
              </a:xfrm>
              <a:prstGeom prst="rect">
                <a:avLst/>
              </a:prstGeom>
              <a:blipFill>
                <a:blip r:embed="rId11"/>
                <a:stretch>
                  <a:fillRect/>
                </a:stretch>
              </a:blipFill>
              <a:ln w="12700">
                <a:noFill/>
              </a:ln>
            </p:spPr>
            <p:txBody>
              <a:bodyPr/>
              <a:lstStyle/>
              <a:p>
                <a:r>
                  <a:rPr lang="pt-PT">
                    <a:noFill/>
                  </a:rPr>
                  <a:t> </a:t>
                </a:r>
              </a:p>
            </p:txBody>
          </p:sp>
        </mc:Fallback>
      </mc:AlternateContent>
    </p:spTree>
    <p:extLst>
      <p:ext uri="{BB962C8B-B14F-4D97-AF65-F5344CB8AC3E}">
        <p14:creationId xmlns:p14="http://schemas.microsoft.com/office/powerpoint/2010/main" val="1120582262"/>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42" presetClass="path" presetSubtype="0" accel="50000" decel="50000" fill="hold" nodeType="withEffect">
                                  <p:stCondLst>
                                    <p:cond delay="0"/>
                                  </p:stCondLst>
                                  <p:childTnLst>
                                    <p:animMotion origin="layout" path="M 2.5E-6 -9.87654E-7 L 0.08264 -0.09043 " pathEditMode="relative" rAng="0" ptsTypes="AA">
                                      <p:cBhvr>
                                        <p:cTn id="21" dur="500" spd="-100000" fill="hold"/>
                                        <p:tgtEl>
                                          <p:spTgt spid="4"/>
                                        </p:tgtEl>
                                        <p:attrNameLst>
                                          <p:attrName>ppt_x</p:attrName>
                                          <p:attrName>ppt_y</p:attrName>
                                        </p:attrNameLst>
                                      </p:cBhvr>
                                      <p:rCtr x="4132" y="-4537"/>
                                    </p:animMotion>
                                  </p:childTnLst>
                                </p:cTn>
                              </p:par>
                              <p:par>
                                <p:cTn id="22" presetID="42" presetClass="path" presetSubtype="0" accel="50000" decel="50000" fill="hold" grpId="1" nodeType="withEffect">
                                  <p:stCondLst>
                                    <p:cond delay="0"/>
                                  </p:stCondLst>
                                  <p:childTnLst>
                                    <p:animMotion origin="layout" path="M -2.22222E-6 -3.45679E-6 L 0.02865 0.0429 " pathEditMode="relative" rAng="0" ptsTypes="AA">
                                      <p:cBhvr>
                                        <p:cTn id="23" dur="500" spd="-100000" fill="hold"/>
                                        <p:tgtEl>
                                          <p:spTgt spid="5"/>
                                        </p:tgtEl>
                                        <p:attrNameLst>
                                          <p:attrName>ppt_x</p:attrName>
                                          <p:attrName>ppt_y</p:attrName>
                                        </p:attrNameLst>
                                      </p:cBhvr>
                                      <p:rCtr x="1424" y="2130"/>
                                    </p:animMotion>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Effect transition="in" filter="fade">
                                      <p:cBhvr>
                                        <p:cTn id="31" dur="500"/>
                                        <p:tgtEl>
                                          <p:spTgt spid="10">
                                            <p:txEl>
                                              <p:pRg st="0" end="0"/>
                                            </p:txEl>
                                          </p:spTgt>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par>
                          <p:cTn id="40" fill="hold">
                            <p:stCondLst>
                              <p:cond delay="2500"/>
                            </p:stCondLst>
                            <p:childTnLst>
                              <p:par>
                                <p:cTn id="41" presetID="10" presetClass="exit" presetSubtype="0" fill="hold" grpId="2" nodeType="afterEffect">
                                  <p:stCondLst>
                                    <p:cond delay="0"/>
                                  </p:stCondLst>
                                  <p:childTnLst>
                                    <p:animEffect transition="out" filter="fade">
                                      <p:cBhvr>
                                        <p:cTn id="42" dur="500"/>
                                        <p:tgtEl>
                                          <p:spTgt spid="5"/>
                                        </p:tgtEl>
                                      </p:cBhvr>
                                    </p:animEffect>
                                    <p:set>
                                      <p:cBhvr>
                                        <p:cTn id="43" dur="1" fill="hold">
                                          <p:stCondLst>
                                            <p:cond delay="499"/>
                                          </p:stCondLst>
                                        </p:cTn>
                                        <p:tgtEl>
                                          <p:spTgt spid="5"/>
                                        </p:tgtEl>
                                        <p:attrNameLst>
                                          <p:attrName>style.visibility</p:attrName>
                                        </p:attrNameLst>
                                      </p:cBhvr>
                                      <p:to>
                                        <p:strVal val="hidden"/>
                                      </p:to>
                                    </p:se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par>
                          <p:cTn id="48" fill="hold">
                            <p:stCondLst>
                              <p:cond delay="3500"/>
                            </p:stCondLst>
                            <p:childTnLst>
                              <p:par>
                                <p:cTn id="49" presetID="10" presetClass="entr" presetSubtype="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5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0">
                                            <p:txEl>
                                              <p:pRg st="1" end="1"/>
                                            </p:txEl>
                                          </p:spTgt>
                                        </p:tgtEl>
                                        <p:attrNameLst>
                                          <p:attrName>style.visibility</p:attrName>
                                        </p:attrNameLst>
                                      </p:cBhvr>
                                      <p:to>
                                        <p:strVal val="visible"/>
                                      </p:to>
                                    </p:set>
                                    <p:animEffect transition="in" filter="fade">
                                      <p:cBhvr>
                                        <p:cTn id="56" dur="500"/>
                                        <p:tgtEl>
                                          <p:spTgt spid="10">
                                            <p:txEl>
                                              <p:pRg st="1" end="1"/>
                                            </p:txEl>
                                          </p:spTgt>
                                        </p:tgtEl>
                                      </p:cBhvr>
                                    </p:animEffect>
                                  </p:childTnLst>
                                </p:cTn>
                              </p:par>
                            </p:childTnLst>
                          </p:cTn>
                        </p:par>
                        <p:par>
                          <p:cTn id="57" fill="hold">
                            <p:stCondLst>
                              <p:cond delay="500"/>
                            </p:stCondLst>
                            <p:childTnLst>
                              <p:par>
                                <p:cTn id="58" presetID="10" presetClass="entr" presetSubtype="0" fill="hold" nodeType="afterEffect">
                                  <p:stCondLst>
                                    <p:cond delay="0"/>
                                  </p:stCondLst>
                                  <p:childTnLst>
                                    <p:set>
                                      <p:cBhvr>
                                        <p:cTn id="59" dur="1" fill="hold">
                                          <p:stCondLst>
                                            <p:cond delay="0"/>
                                          </p:stCondLst>
                                        </p:cTn>
                                        <p:tgtEl>
                                          <p:spTgt spid="10">
                                            <p:txEl>
                                              <p:pRg st="2" end="2"/>
                                            </p:txEl>
                                          </p:spTgt>
                                        </p:tgtEl>
                                        <p:attrNameLst>
                                          <p:attrName>style.visibility</p:attrName>
                                        </p:attrNameLst>
                                      </p:cBhvr>
                                      <p:to>
                                        <p:strVal val="visible"/>
                                      </p:to>
                                    </p:set>
                                    <p:animEffect transition="in" filter="fade">
                                      <p:cBhvr>
                                        <p:cTn id="60" dur="500"/>
                                        <p:tgtEl>
                                          <p:spTgt spid="10">
                                            <p:txEl>
                                              <p:pRg st="2" end="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0">
                                            <p:txEl>
                                              <p:pRg st="3" end="3"/>
                                            </p:txEl>
                                          </p:spTgt>
                                        </p:tgtEl>
                                        <p:attrNameLst>
                                          <p:attrName>style.visibility</p:attrName>
                                        </p:attrNameLst>
                                      </p:cBhvr>
                                      <p:to>
                                        <p:strVal val="visible"/>
                                      </p:to>
                                    </p:set>
                                    <p:animEffect transition="in" filter="fade">
                                      <p:cBhvr>
                                        <p:cTn id="65" dur="500"/>
                                        <p:tgtEl>
                                          <p:spTgt spid="10">
                                            <p:txEl>
                                              <p:pRg st="3" end="3"/>
                                            </p:txEl>
                                          </p:spTgt>
                                        </p:tgtEl>
                                      </p:cBhvr>
                                    </p:animEffect>
                                  </p:childTnLst>
                                </p:cTn>
                              </p:par>
                            </p:childTnLst>
                          </p:cTn>
                        </p:par>
                        <p:par>
                          <p:cTn id="66" fill="hold">
                            <p:stCondLst>
                              <p:cond delay="500"/>
                            </p:stCondLst>
                            <p:childTnLst>
                              <p:par>
                                <p:cTn id="67" presetID="10" presetClass="entr" presetSubtype="0" fill="hold" nodeType="afterEffect">
                                  <p:stCondLst>
                                    <p:cond delay="0"/>
                                  </p:stCondLst>
                                  <p:childTnLst>
                                    <p:set>
                                      <p:cBhvr>
                                        <p:cTn id="68" dur="1" fill="hold">
                                          <p:stCondLst>
                                            <p:cond delay="0"/>
                                          </p:stCondLst>
                                        </p:cTn>
                                        <p:tgtEl>
                                          <p:spTgt spid="1026"/>
                                        </p:tgtEl>
                                        <p:attrNameLst>
                                          <p:attrName>style.visibility</p:attrName>
                                        </p:attrNameLst>
                                      </p:cBhvr>
                                      <p:to>
                                        <p:strVal val="visible"/>
                                      </p:to>
                                    </p:set>
                                    <p:animEffect transition="in" filter="fade">
                                      <p:cBhvr>
                                        <p:cTn id="69" dur="500"/>
                                        <p:tgtEl>
                                          <p:spTgt spid="1026"/>
                                        </p:tgtEl>
                                      </p:cBhvr>
                                    </p:animEffect>
                                  </p:childTnLst>
                                </p:cTn>
                              </p:par>
                            </p:childTnLst>
                          </p:cTn>
                        </p:par>
                        <p:par>
                          <p:cTn id="70" fill="hold">
                            <p:stCondLst>
                              <p:cond delay="1000"/>
                            </p:stCondLst>
                            <p:childTnLst>
                              <p:par>
                                <p:cTn id="71" presetID="10" presetClass="entr" presetSubtype="0" fill="hold" nodeType="afterEffect">
                                  <p:stCondLst>
                                    <p:cond delay="0"/>
                                  </p:stCondLst>
                                  <p:childTnLst>
                                    <p:set>
                                      <p:cBhvr>
                                        <p:cTn id="72" dur="1" fill="hold">
                                          <p:stCondLst>
                                            <p:cond delay="0"/>
                                          </p:stCondLst>
                                        </p:cTn>
                                        <p:tgtEl>
                                          <p:spTgt spid="41">
                                            <p:txEl>
                                              <p:pRg st="0" end="0"/>
                                            </p:txEl>
                                          </p:spTgt>
                                        </p:tgtEl>
                                        <p:attrNameLst>
                                          <p:attrName>style.visibility</p:attrName>
                                        </p:attrNameLst>
                                      </p:cBhvr>
                                      <p:to>
                                        <p:strVal val="visible"/>
                                      </p:to>
                                    </p:set>
                                    <p:animEffect transition="in" filter="fade">
                                      <p:cBhvr>
                                        <p:cTn id="73" dur="500"/>
                                        <p:tgtEl>
                                          <p:spTgt spid="41">
                                            <p:txEl>
                                              <p:pRg st="0" end="0"/>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41">
                                            <p:txEl>
                                              <p:pRg st="1" end="1"/>
                                            </p:txEl>
                                          </p:spTgt>
                                        </p:tgtEl>
                                        <p:attrNameLst>
                                          <p:attrName>style.visibility</p:attrName>
                                        </p:attrNameLst>
                                      </p:cBhvr>
                                      <p:to>
                                        <p:strVal val="visible"/>
                                      </p:to>
                                    </p:set>
                                    <p:animEffect transition="in" filter="fade">
                                      <p:cBhvr>
                                        <p:cTn id="78" dur="500"/>
                                        <p:tgtEl>
                                          <p:spTgt spid="41">
                                            <p:txEl>
                                              <p:pRg st="1" end="1"/>
                                            </p:txEl>
                                          </p:spTgt>
                                        </p:tgtEl>
                                      </p:cBhvr>
                                    </p:animEffect>
                                  </p:childTnLst>
                                </p:cTn>
                              </p:par>
                            </p:childTnLst>
                          </p:cTn>
                        </p:par>
                        <p:par>
                          <p:cTn id="79" fill="hold">
                            <p:stCondLst>
                              <p:cond delay="500"/>
                            </p:stCondLst>
                            <p:childTnLst>
                              <p:par>
                                <p:cTn id="80" presetID="10" presetClass="entr" presetSubtype="0" fill="hold" nodeType="afterEffect">
                                  <p:stCondLst>
                                    <p:cond delay="0"/>
                                  </p:stCondLst>
                                  <p:childTnLst>
                                    <p:set>
                                      <p:cBhvr>
                                        <p:cTn id="81" dur="1" fill="hold">
                                          <p:stCondLst>
                                            <p:cond delay="0"/>
                                          </p:stCondLst>
                                        </p:cTn>
                                        <p:tgtEl>
                                          <p:spTgt spid="41">
                                            <p:txEl>
                                              <p:pRg st="2" end="2"/>
                                            </p:txEl>
                                          </p:spTgt>
                                        </p:tgtEl>
                                        <p:attrNameLst>
                                          <p:attrName>style.visibility</p:attrName>
                                        </p:attrNameLst>
                                      </p:cBhvr>
                                      <p:to>
                                        <p:strVal val="visible"/>
                                      </p:to>
                                    </p:set>
                                    <p:animEffect transition="in" filter="fade">
                                      <p:cBhvr>
                                        <p:cTn id="82" dur="500"/>
                                        <p:tgtEl>
                                          <p:spTgt spid="41">
                                            <p:txEl>
                                              <p:pRg st="2" end="2"/>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 presetClass="exit" presetSubtype="0" fill="hold" grpId="1" nodeType="clickEffect">
                                  <p:stCondLst>
                                    <p:cond delay="0"/>
                                  </p:stCondLst>
                                  <p:childTnLst>
                                    <p:set>
                                      <p:cBhvr>
                                        <p:cTn id="86" dur="1" fill="hold">
                                          <p:stCondLst>
                                            <p:cond delay="0"/>
                                          </p:stCondLst>
                                        </p:cTn>
                                        <p:tgtEl>
                                          <p:spTgt spid="8"/>
                                        </p:tgtEl>
                                        <p:attrNameLst>
                                          <p:attrName>style.visibility</p:attrName>
                                        </p:attrNameLst>
                                      </p:cBhvr>
                                      <p:to>
                                        <p:strVal val="hidden"/>
                                      </p:to>
                                    </p:set>
                                  </p:childTnLst>
                                </p:cTn>
                              </p:par>
                              <p:par>
                                <p:cTn id="87" presetID="1" presetClass="exit" presetSubtype="0" fill="hold" grpId="1" nodeType="withEffect">
                                  <p:stCondLst>
                                    <p:cond delay="0"/>
                                  </p:stCondLst>
                                  <p:childTnLst>
                                    <p:set>
                                      <p:cBhvr>
                                        <p:cTn id="88" dur="1" fill="hold">
                                          <p:stCondLst>
                                            <p:cond delay="0"/>
                                          </p:stCondLst>
                                        </p:cTn>
                                        <p:tgtEl>
                                          <p:spTgt spid="6"/>
                                        </p:tgtEl>
                                        <p:attrNameLst>
                                          <p:attrName>style.visibility</p:attrName>
                                        </p:attrNameLst>
                                      </p:cBhvr>
                                      <p:to>
                                        <p:strVal val="hidden"/>
                                      </p:to>
                                    </p:set>
                                  </p:childTnLst>
                                </p:cTn>
                              </p:par>
                              <p:par>
                                <p:cTn id="89" presetID="1" presetClass="exit" presetSubtype="0" fill="hold" grpId="1" nodeType="withEffect">
                                  <p:stCondLst>
                                    <p:cond delay="0"/>
                                  </p:stCondLst>
                                  <p:childTnLst>
                                    <p:set>
                                      <p:cBhvr>
                                        <p:cTn id="90" dur="1" fill="hold">
                                          <p:stCondLst>
                                            <p:cond delay="0"/>
                                          </p:stCondLst>
                                        </p:cTn>
                                        <p:tgtEl>
                                          <p:spTgt spid="7"/>
                                        </p:tgtEl>
                                        <p:attrNameLst>
                                          <p:attrName>style.visibility</p:attrName>
                                        </p:attrNameLst>
                                      </p:cBhvr>
                                      <p:to>
                                        <p:strVal val="hidden"/>
                                      </p:to>
                                    </p:set>
                                  </p:childTnLst>
                                </p:cTn>
                              </p:par>
                              <p:par>
                                <p:cTn id="91" presetID="1" presetClass="exit" presetSubtype="0" fill="hold" grpId="1" nodeType="withEffect">
                                  <p:stCondLst>
                                    <p:cond delay="0"/>
                                  </p:stCondLst>
                                  <p:childTnLst>
                                    <p:set>
                                      <p:cBhvr>
                                        <p:cTn id="92" dur="1" fill="hold">
                                          <p:stCondLst>
                                            <p:cond delay="0"/>
                                          </p:stCondLst>
                                        </p:cTn>
                                        <p:tgtEl>
                                          <p:spTgt spid="9"/>
                                        </p:tgtEl>
                                        <p:attrNameLst>
                                          <p:attrName>style.visibility</p:attrName>
                                        </p:attrNameLst>
                                      </p:cBhvr>
                                      <p:to>
                                        <p:strVal val="hidden"/>
                                      </p:to>
                                    </p:set>
                                  </p:childTnLst>
                                </p:cTn>
                              </p:par>
                              <p:par>
                                <p:cTn id="93" presetID="1" presetClass="exit" presetSubtype="0" fill="hold" grpId="1" nodeType="withEffect">
                                  <p:stCondLst>
                                    <p:cond delay="0"/>
                                  </p:stCondLst>
                                  <p:childTnLst>
                                    <p:set>
                                      <p:cBhvr>
                                        <p:cTn id="94" dur="1" fill="hold">
                                          <p:stCondLst>
                                            <p:cond delay="0"/>
                                          </p:stCondLst>
                                        </p:cTn>
                                        <p:tgtEl>
                                          <p:spTgt spid="10">
                                            <p:txEl>
                                              <p:pRg st="0" end="0"/>
                                            </p:txEl>
                                          </p:spTgt>
                                        </p:tgtEl>
                                        <p:attrNameLst>
                                          <p:attrName>style.visibility</p:attrName>
                                        </p:attrNameLst>
                                      </p:cBhvr>
                                      <p:to>
                                        <p:strVal val="hidden"/>
                                      </p:to>
                                    </p:set>
                                  </p:childTnLst>
                                </p:cTn>
                              </p:par>
                              <p:par>
                                <p:cTn id="95" presetID="1" presetClass="exit" presetSubtype="0" fill="hold" grpId="1" nodeType="withEffect">
                                  <p:stCondLst>
                                    <p:cond delay="0"/>
                                  </p:stCondLst>
                                  <p:childTnLst>
                                    <p:set>
                                      <p:cBhvr>
                                        <p:cTn id="96" dur="1" fill="hold">
                                          <p:stCondLst>
                                            <p:cond delay="0"/>
                                          </p:stCondLst>
                                        </p:cTn>
                                        <p:tgtEl>
                                          <p:spTgt spid="10">
                                            <p:txEl>
                                              <p:pRg st="1" end="1"/>
                                            </p:txEl>
                                          </p:spTgt>
                                        </p:tgtEl>
                                        <p:attrNameLst>
                                          <p:attrName>style.visibility</p:attrName>
                                        </p:attrNameLst>
                                      </p:cBhvr>
                                      <p:to>
                                        <p:strVal val="hidden"/>
                                      </p:to>
                                    </p:set>
                                  </p:childTnLst>
                                </p:cTn>
                              </p:par>
                              <p:par>
                                <p:cTn id="97" presetID="1" presetClass="exit" presetSubtype="0" fill="hold" grpId="1" nodeType="withEffect">
                                  <p:stCondLst>
                                    <p:cond delay="0"/>
                                  </p:stCondLst>
                                  <p:childTnLst>
                                    <p:set>
                                      <p:cBhvr>
                                        <p:cTn id="98" dur="1" fill="hold">
                                          <p:stCondLst>
                                            <p:cond delay="0"/>
                                          </p:stCondLst>
                                        </p:cTn>
                                        <p:tgtEl>
                                          <p:spTgt spid="10">
                                            <p:txEl>
                                              <p:pRg st="2" end="2"/>
                                            </p:txEl>
                                          </p:spTgt>
                                        </p:tgtEl>
                                        <p:attrNameLst>
                                          <p:attrName>style.visibility</p:attrName>
                                        </p:attrNameLst>
                                      </p:cBhvr>
                                      <p:to>
                                        <p:strVal val="hidden"/>
                                      </p:to>
                                    </p:set>
                                  </p:childTnLst>
                                </p:cTn>
                              </p:par>
                              <p:par>
                                <p:cTn id="99" presetID="1" presetClass="exit" presetSubtype="0" fill="hold" grpId="1" nodeType="withEffect">
                                  <p:stCondLst>
                                    <p:cond delay="0"/>
                                  </p:stCondLst>
                                  <p:childTnLst>
                                    <p:set>
                                      <p:cBhvr>
                                        <p:cTn id="100" dur="1" fill="hold">
                                          <p:stCondLst>
                                            <p:cond delay="0"/>
                                          </p:stCondLst>
                                        </p:cTn>
                                        <p:tgtEl>
                                          <p:spTgt spid="10">
                                            <p:txEl>
                                              <p:pRg st="3" end="3"/>
                                            </p:txEl>
                                          </p:spTgt>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0">
                                            <p:bg/>
                                          </p:spTgt>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41">
                                            <p:txEl>
                                              <p:pRg st="0" end="0"/>
                                            </p:txEl>
                                          </p:spTgt>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41">
                                            <p:txEl>
                                              <p:pRg st="1" end="1"/>
                                            </p:txEl>
                                          </p:spTgt>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41">
                                            <p:txEl>
                                              <p:pRg st="2" end="2"/>
                                            </p:txEl>
                                          </p:spTgt>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41">
                                            <p:bg/>
                                          </p:spTgt>
                                        </p:tgtEl>
                                        <p:attrNameLst>
                                          <p:attrName>style.visibility</p:attrName>
                                        </p:attrNameLst>
                                      </p:cBhvr>
                                      <p:to>
                                        <p:strVal val="hidden"/>
                                      </p:to>
                                    </p:set>
                                  </p:childTnLst>
                                </p:cTn>
                              </p:par>
                              <p:par>
                                <p:cTn id="111" presetID="1" presetClass="exit" presetSubtype="0" fill="hold" nodeType="withEffect">
                                  <p:stCondLst>
                                    <p:cond delay="0"/>
                                  </p:stCondLst>
                                  <p:childTnLst>
                                    <p:set>
                                      <p:cBhvr>
                                        <p:cTn id="112" dur="1" fill="hold">
                                          <p:stCondLst>
                                            <p:cond delay="0"/>
                                          </p:stCondLst>
                                        </p:cTn>
                                        <p:tgtEl>
                                          <p:spTgt spid="1026"/>
                                        </p:tgtEl>
                                        <p:attrNameLst>
                                          <p:attrName>style.visibility</p:attrName>
                                        </p:attrNameLst>
                                      </p:cBhvr>
                                      <p:to>
                                        <p:strVal val="hidden"/>
                                      </p:to>
                                    </p:set>
                                  </p:childTnLst>
                                </p:cTn>
                              </p:par>
                              <p:par>
                                <p:cTn id="113" presetID="53" presetClass="exit" presetSubtype="32" fill="hold" nodeType="withEffect">
                                  <p:stCondLst>
                                    <p:cond delay="0"/>
                                  </p:stCondLst>
                                  <p:childTnLst>
                                    <p:anim calcmode="lin" valueType="num">
                                      <p:cBhvr>
                                        <p:cTn id="114" dur="500"/>
                                        <p:tgtEl>
                                          <p:spTgt spid="4"/>
                                        </p:tgtEl>
                                        <p:attrNameLst>
                                          <p:attrName>ppt_w</p:attrName>
                                        </p:attrNameLst>
                                      </p:cBhvr>
                                      <p:tavLst>
                                        <p:tav tm="0">
                                          <p:val>
                                            <p:strVal val="ppt_w"/>
                                          </p:val>
                                        </p:tav>
                                        <p:tav tm="100000">
                                          <p:val>
                                            <p:fltVal val="0"/>
                                          </p:val>
                                        </p:tav>
                                      </p:tavLst>
                                    </p:anim>
                                    <p:anim calcmode="lin" valueType="num">
                                      <p:cBhvr>
                                        <p:cTn id="115" dur="500"/>
                                        <p:tgtEl>
                                          <p:spTgt spid="4"/>
                                        </p:tgtEl>
                                        <p:attrNameLst>
                                          <p:attrName>ppt_h</p:attrName>
                                        </p:attrNameLst>
                                      </p:cBhvr>
                                      <p:tavLst>
                                        <p:tav tm="0">
                                          <p:val>
                                            <p:strVal val="ppt_h"/>
                                          </p:val>
                                        </p:tav>
                                        <p:tav tm="100000">
                                          <p:val>
                                            <p:fltVal val="0"/>
                                          </p:val>
                                        </p:tav>
                                      </p:tavLst>
                                    </p:anim>
                                    <p:animEffect transition="out" filter="fade">
                                      <p:cBhvr>
                                        <p:cTn id="116" dur="500"/>
                                        <p:tgtEl>
                                          <p:spTgt spid="4"/>
                                        </p:tgtEl>
                                      </p:cBhvr>
                                    </p:animEffect>
                                    <p:set>
                                      <p:cBhvr>
                                        <p:cTn id="117" dur="1" fill="hold">
                                          <p:stCondLst>
                                            <p:cond delay="499"/>
                                          </p:stCondLst>
                                        </p:cTn>
                                        <p:tgtEl>
                                          <p:spTgt spid="4"/>
                                        </p:tgtEl>
                                        <p:attrNameLst>
                                          <p:attrName>style.visibility</p:attrName>
                                        </p:attrNameLst>
                                      </p:cBhvr>
                                      <p:to>
                                        <p:strVal val="hidden"/>
                                      </p:to>
                                    </p:set>
                                  </p:childTnLst>
                                </p:cTn>
                              </p:par>
                              <p:par>
                                <p:cTn id="118" presetID="42" presetClass="path" presetSubtype="0" accel="50000" decel="50000" fill="hold" nodeType="withEffect">
                                  <p:stCondLst>
                                    <p:cond delay="0"/>
                                  </p:stCondLst>
                                  <p:childTnLst>
                                    <p:animMotion origin="layout" path="M 2.5E-6 -9.87654E-7 L 0.08264 -0.09043 " pathEditMode="relative" rAng="0" ptsTypes="AA">
                                      <p:cBhvr>
                                        <p:cTn id="119" dur="500" fill="hold"/>
                                        <p:tgtEl>
                                          <p:spTgt spid="4"/>
                                        </p:tgtEl>
                                        <p:attrNameLst>
                                          <p:attrName>ppt_x</p:attrName>
                                          <p:attrName>ppt_y</p:attrName>
                                        </p:attrNameLst>
                                      </p:cBhvr>
                                      <p:rCtr x="4132" y="-453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p:bldP spid="7" grpId="1"/>
      <p:bldP spid="8" grpId="0"/>
      <p:bldP spid="8" grpId="1"/>
      <p:bldP spid="9" grpId="0"/>
      <p:bldP spid="9" grpId="1"/>
      <p:bldP spid="10" grpId="0" animBg="1"/>
      <p:bldP spid="10" grpId="1" build="allAtOnce" animBg="1"/>
      <p:bldP spid="41" grpId="1" uiExpand="1"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Results</a:t>
            </a:r>
            <a:endParaRPr lang="en-US" i="1" cap="all" spc="1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11" name="Marcador de Posição de Conteúdo 5">
            <a:extLst>
              <a:ext uri="{FF2B5EF4-FFF2-40B4-BE49-F238E27FC236}">
                <a16:creationId xmlns:a16="http://schemas.microsoft.com/office/drawing/2014/main" id="{37F33E0F-EE26-49AC-9984-E83888FD2F39}"/>
              </a:ext>
            </a:extLst>
          </p:cNvPr>
          <p:cNvSpPr txBox="1">
            <a:spLocks/>
          </p:cNvSpPr>
          <p:nvPr/>
        </p:nvSpPr>
        <p:spPr>
          <a:xfrm>
            <a:off x="251761" y="1308972"/>
            <a:ext cx="3060000" cy="3600000"/>
          </a:xfrm>
          <a:prstGeom prst="rect">
            <a:avLst/>
          </a:prstGeom>
          <a:ln>
            <a:noFill/>
          </a:ln>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438912" lvl="1" indent="-320040">
              <a:lnSpc>
                <a:spcPct val="110000"/>
              </a:lnSpc>
              <a:spcBef>
                <a:spcPts val="1200"/>
              </a:spcBef>
              <a:buClr>
                <a:srgbClr val="F0AD00"/>
              </a:buClr>
              <a:buSzPct val="100000"/>
              <a:buFont typeface="Wingdings 2"/>
              <a:buChar char=""/>
            </a:pPr>
            <a:r>
              <a:rPr lang="en-US" sz="2000" dirty="0"/>
              <a:t>Forecasting:</a:t>
            </a:r>
          </a:p>
          <a:p>
            <a:pPr marL="704088" lvl="2" indent="-320040">
              <a:lnSpc>
                <a:spcPct val="110000"/>
              </a:lnSpc>
              <a:spcBef>
                <a:spcPts val="600"/>
              </a:spcBef>
              <a:buClr>
                <a:srgbClr val="F0AD00"/>
              </a:buClr>
              <a:buSzPct val="100000"/>
              <a:buFont typeface="Wingdings 2"/>
              <a:buChar char=""/>
            </a:pPr>
            <a:r>
              <a:rPr lang="en-US" sz="1600" dirty="0"/>
              <a:t>Air chamber pressure;</a:t>
            </a:r>
          </a:p>
          <a:p>
            <a:pPr marL="704088" lvl="2" indent="-320040">
              <a:lnSpc>
                <a:spcPct val="110000"/>
              </a:lnSpc>
              <a:spcBef>
                <a:spcPts val="600"/>
              </a:spcBef>
              <a:buClr>
                <a:srgbClr val="F0AD00"/>
              </a:buClr>
              <a:buSzPct val="100000"/>
              <a:buFont typeface="Wingdings 2"/>
              <a:buChar char=""/>
            </a:pPr>
            <a:r>
              <a:rPr lang="en-US" sz="1600" dirty="0"/>
              <a:t>Support Vector Machines.</a:t>
            </a:r>
          </a:p>
        </p:txBody>
      </p:sp>
      <p:pic>
        <p:nvPicPr>
          <p:cNvPr id="12" name="Imagem 3">
            <a:extLst>
              <a:ext uri="{FF2B5EF4-FFF2-40B4-BE49-F238E27FC236}">
                <a16:creationId xmlns:a16="http://schemas.microsoft.com/office/drawing/2014/main" id="{8556157E-076A-4DE7-B844-7D9DCE3ED1E7}"/>
              </a:ext>
            </a:extLst>
          </p:cNvPr>
          <p:cNvPicPr>
            <a:picLocks/>
          </p:cNvPicPr>
          <p:nvPr/>
        </p:nvPicPr>
        <p:blipFill rotWithShape="1">
          <a:blip r:embed="rId3" cstate="print">
            <a:extLst>
              <a:ext uri="{28A0092B-C50C-407E-A947-70E740481C1C}">
                <a14:useLocalDpi xmlns:a14="http://schemas.microsoft.com/office/drawing/2010/main" val="0"/>
              </a:ext>
            </a:extLst>
          </a:blip>
          <a:srcRect l="5556" r="5556"/>
          <a:stretch/>
        </p:blipFill>
        <p:spPr>
          <a:xfrm>
            <a:off x="629632" y="2496972"/>
            <a:ext cx="2358191" cy="2412000"/>
          </a:xfrm>
          <a:prstGeom prst="rect">
            <a:avLst/>
          </a:prstGeom>
          <a:ln w="12700">
            <a:noFill/>
          </a:ln>
        </p:spPr>
      </p:pic>
      <mc:AlternateContent xmlns:mc="http://schemas.openxmlformats.org/markup-compatibility/2006" xmlns:a14="http://schemas.microsoft.com/office/drawing/2010/main">
        <mc:Choice Requires="a14">
          <p:sp>
            <p:nvSpPr>
              <p:cNvPr id="13" name="Retângulo 8">
                <a:extLst>
                  <a:ext uri="{FF2B5EF4-FFF2-40B4-BE49-F238E27FC236}">
                    <a16:creationId xmlns:a16="http://schemas.microsoft.com/office/drawing/2014/main" id="{B8731332-11A6-4D07-A7FA-19C74C6C84AB}"/>
                  </a:ext>
                </a:extLst>
              </p:cNvPr>
              <p:cNvSpPr/>
              <p:nvPr/>
            </p:nvSpPr>
            <p:spPr>
              <a:xfrm>
                <a:off x="1720258" y="2648394"/>
                <a:ext cx="720000" cy="504000"/>
              </a:xfrm>
              <a:prstGeom prst="rect">
                <a:avLst/>
              </a:prstGeom>
              <a:no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p>
                        <m:sSupPr>
                          <m:ctrlPr>
                            <a:rPr lang="pt-PT" sz="1050" b="0" i="1" smtClean="0">
                              <a:solidFill>
                                <a:prstClr val="black"/>
                              </a:solidFill>
                              <a:latin typeface="Cambria Math" panose="02040503050406030204" pitchFamily="18" charset="0"/>
                              <a:ea typeface="Cambria Math" panose="02040503050406030204" pitchFamily="18" charset="0"/>
                            </a:rPr>
                          </m:ctrlPr>
                        </m:sSupPr>
                        <m:e>
                          <m:r>
                            <a:rPr lang="pt-PT" sz="1050" b="0" i="1" smtClean="0">
                              <a:solidFill>
                                <a:prstClr val="black"/>
                              </a:solidFill>
                              <a:latin typeface="Cambria Math" panose="02040503050406030204" pitchFamily="18" charset="0"/>
                              <a:ea typeface="Cambria Math" panose="02040503050406030204" pitchFamily="18" charset="0"/>
                            </a:rPr>
                            <m:t>𝑝</m:t>
                          </m:r>
                        </m:e>
                        <m:sup>
                          <m:r>
                            <a:rPr lang="pt-PT" sz="1050" b="0" i="1" smtClean="0">
                              <a:solidFill>
                                <a:prstClr val="black"/>
                              </a:solidFill>
                              <a:latin typeface="Cambria Math" panose="02040503050406030204" pitchFamily="18" charset="0"/>
                              <a:ea typeface="Cambria Math" panose="02040503050406030204" pitchFamily="18" charset="0"/>
                            </a:rPr>
                            <m:t>∗</m:t>
                          </m:r>
                        </m:sup>
                      </m:sSup>
                    </m:oMath>
                  </m:oMathPara>
                </a14:m>
                <a:endParaRPr lang="pt-PT" sz="1400" dirty="0">
                  <a:solidFill>
                    <a:schemeClr val="tx1"/>
                  </a:solidFill>
                </a:endParaRPr>
              </a:p>
            </p:txBody>
          </p:sp>
        </mc:Choice>
        <mc:Fallback xmlns="">
          <p:sp>
            <p:nvSpPr>
              <p:cNvPr id="13" name="Retângulo 8">
                <a:extLst>
                  <a:ext uri="{FF2B5EF4-FFF2-40B4-BE49-F238E27FC236}">
                    <a16:creationId xmlns:a16="http://schemas.microsoft.com/office/drawing/2014/main" id="{B8731332-11A6-4D07-A7FA-19C74C6C84AB}"/>
                  </a:ext>
                </a:extLst>
              </p:cNvPr>
              <p:cNvSpPr>
                <a:spLocks noRot="1" noChangeAspect="1" noMove="1" noResize="1" noEditPoints="1" noAdjustHandles="1" noChangeArrowheads="1" noChangeShapeType="1" noTextEdit="1"/>
              </p:cNvSpPr>
              <p:nvPr/>
            </p:nvSpPr>
            <p:spPr>
              <a:xfrm>
                <a:off x="1720258" y="2648394"/>
                <a:ext cx="720000" cy="504000"/>
              </a:xfrm>
              <a:prstGeom prst="rect">
                <a:avLst/>
              </a:prstGeom>
              <a:blipFill>
                <a:blip r:embed="rId4"/>
                <a:stretch>
                  <a:fillRect/>
                </a:stretch>
              </a:blipFill>
              <a:ln w="12700">
                <a:noFill/>
                <a:prstDash val="dash"/>
              </a:ln>
            </p:spPr>
            <p:txBody>
              <a:bodyPr/>
              <a:lstStyle/>
              <a:p>
                <a:r>
                  <a:rPr lang="pt-PT">
                    <a:noFill/>
                  </a:rPr>
                  <a:t> </a:t>
                </a:r>
              </a:p>
            </p:txBody>
          </p:sp>
        </mc:Fallback>
      </mc:AlternateContent>
      <p:pic>
        <p:nvPicPr>
          <p:cNvPr id="5" name="Picture 4">
            <a:extLst>
              <a:ext uri="{FF2B5EF4-FFF2-40B4-BE49-F238E27FC236}">
                <a16:creationId xmlns:a16="http://schemas.microsoft.com/office/drawing/2014/main" id="{81FAB263-A014-4328-AD8E-DFEDE43ED40E}"/>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3491875" y="1308972"/>
            <a:ext cx="5400000" cy="1728000"/>
          </a:xfrm>
          <a:prstGeom prst="rect">
            <a:avLst/>
          </a:prstGeom>
        </p:spPr>
      </p:pic>
      <p:pic>
        <p:nvPicPr>
          <p:cNvPr id="7" name="Picture 6">
            <a:extLst>
              <a:ext uri="{FF2B5EF4-FFF2-40B4-BE49-F238E27FC236}">
                <a16:creationId xmlns:a16="http://schemas.microsoft.com/office/drawing/2014/main" id="{5CFDDF57-BAF0-4B34-ABD2-E29EFB34811F}"/>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3491875" y="3180972"/>
            <a:ext cx="5400000" cy="1728000"/>
          </a:xfrm>
          <a:prstGeom prst="rect">
            <a:avLst/>
          </a:prstGeom>
        </p:spPr>
      </p:pic>
    </p:spTree>
    <p:extLst>
      <p:ext uri="{BB962C8B-B14F-4D97-AF65-F5344CB8AC3E}">
        <p14:creationId xmlns:p14="http://schemas.microsoft.com/office/powerpoint/2010/main" val="2631640201"/>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fade">
                                      <p:cBhvr>
                                        <p:cTn id="11" dur="500"/>
                                        <p:tgtEl>
                                          <p:spTgt spid="11">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1">
                                            <p:txEl>
                                              <p:pRg st="2" end="2"/>
                                            </p:txEl>
                                          </p:spTgt>
                                        </p:tgtEl>
                                        <p:attrNameLst>
                                          <p:attrName>style.visibility</p:attrName>
                                        </p:attrNameLst>
                                      </p:cBhvr>
                                      <p:to>
                                        <p:strVal val="visible"/>
                                      </p:to>
                                    </p:set>
                                    <p:animEffect transition="in" filter="fade">
                                      <p:cBhvr>
                                        <p:cTn id="24" dur="500"/>
                                        <p:tgtEl>
                                          <p:spTgt spid="11">
                                            <p:txEl>
                                              <p:pRg st="2" end="2"/>
                                            </p:txEl>
                                          </p:spTgt>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0"/>
            <a:ext cx="9144000" cy="5143500"/>
          </a:xfrm>
        </p:spPr>
        <p:txBody>
          <a:bodyPr lIns="0" rIns="0" anchor="ctr" anchorCtr="0">
            <a:normAutofit/>
          </a:bodyPr>
          <a:lstStyle/>
          <a:p>
            <a:pPr algn="ctr">
              <a:lnSpc>
                <a:spcPct val="130000"/>
              </a:lnSpc>
            </a:pPr>
            <a:r>
              <a:rPr lang="en-US" sz="8800" spc="20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stA="45000" endPos="40000" dir="5400000" sy="-100000" algn="bl" rotWithShape="0"/>
                </a:effectLst>
              </a:rPr>
              <a:t>THANK YOU!</a:t>
            </a:r>
          </a:p>
        </p:txBody>
      </p:sp>
    </p:spTree>
    <p:extLst>
      <p:ext uri="{BB962C8B-B14F-4D97-AF65-F5344CB8AC3E}">
        <p14:creationId xmlns:p14="http://schemas.microsoft.com/office/powerpoint/2010/main" val="3447609368"/>
      </p:ext>
    </p:extLst>
  </p:cSld>
  <p:clrMapOvr>
    <a:masterClrMapping/>
  </p:clrMapOvr>
  <p:transition>
    <p:pu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crosoft's Impact - Jorge Marques Silva">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Renewable Energy Forecast</Template>
  <TotalTime>5684</TotalTime>
  <Words>699</Words>
  <Application>Microsoft Office PowerPoint</Application>
  <PresentationFormat>On-screen Show (16:9)</PresentationFormat>
  <Paragraphs>89</Paragraphs>
  <Slides>10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Cambria Math</vt:lpstr>
      <vt:lpstr>Corbel</vt:lpstr>
      <vt:lpstr>Wingdings</vt:lpstr>
      <vt:lpstr>Wingdings 2</vt:lpstr>
      <vt:lpstr>Wingdings 3</vt:lpstr>
      <vt:lpstr>Microsoft's Impact - Jorge Marques Silva</vt:lpstr>
      <vt:lpstr>MODELING OF OSCILLATING WATER COLUMNS</vt:lpstr>
      <vt:lpstr>Background</vt:lpstr>
      <vt:lpstr>Motivation</vt:lpstr>
      <vt:lpstr>The Alternative</vt:lpstr>
      <vt:lpstr>The Problem</vt:lpstr>
      <vt:lpstr>The Idea</vt:lpstr>
      <vt:lpstr>Introduction</vt:lpstr>
      <vt:lpstr>Computational MODEL</vt:lpstr>
      <vt:lpstr>Results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RENEWABLE ENERGY FORECAST</dc:title>
  <dc:creator>Jorge Marques Silva</dc:creator>
  <cp:lastModifiedBy>Jorge Manuel Marques Silva</cp:lastModifiedBy>
  <cp:revision>320</cp:revision>
  <dcterms:created xsi:type="dcterms:W3CDTF">2017-11-24T01:55:41Z</dcterms:created>
  <dcterms:modified xsi:type="dcterms:W3CDTF">2021-04-06T00:22:20Z</dcterms:modified>
</cp:coreProperties>
</file>