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2" r:id="rId2"/>
    <p:sldId id="373" r:id="rId3"/>
    <p:sldId id="411" r:id="rId4"/>
    <p:sldId id="402" r:id="rId5"/>
    <p:sldId id="412" r:id="rId6"/>
    <p:sldId id="413" r:id="rId7"/>
    <p:sldId id="316" r:id="rId8"/>
    <p:sldId id="388" r:id="rId9"/>
    <p:sldId id="405" r:id="rId10"/>
    <p:sldId id="417" r:id="rId11"/>
    <p:sldId id="406" r:id="rId12"/>
    <p:sldId id="263" r:id="rId13"/>
    <p:sldId id="268" r:id="rId14"/>
    <p:sldId id="408" r:id="rId15"/>
    <p:sldId id="418" r:id="rId16"/>
    <p:sldId id="409" r:id="rId17"/>
    <p:sldId id="271" r:id="rId18"/>
    <p:sldId id="400" r:id="rId19"/>
    <p:sldId id="3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999"/>
    <a:srgbClr val="9F6293"/>
    <a:srgbClr val="FF5050"/>
    <a:srgbClr val="660033"/>
    <a:srgbClr val="D01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3" autoAdjust="0"/>
    <p:restoredTop sz="82923" autoAdjust="0"/>
  </p:normalViewPr>
  <p:slideViewPr>
    <p:cSldViewPr snapToGrid="0" showGuides="1">
      <p:cViewPr varScale="1">
        <p:scale>
          <a:sx n="75" d="100"/>
          <a:sy n="75" d="100"/>
        </p:scale>
        <p:origin x="72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A69E4-C185-495A-B73D-EF1B44E202C3}" type="datetimeFigureOut">
              <a:rPr lang="en-US" smtClean="0"/>
              <a:t>7/23/21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526A1-2B2B-4FE8-A5D1-C173E92DC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0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526A1-2B2B-4FE8-A5D1-C173E92DC9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21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526A1-2B2B-4FE8-A5D1-C173E92DC9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32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E533-A8A6-4241-8955-0A0F65D541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50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30375-AC4D-4A01-BA2B-8993D59696B1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1023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526A1-2B2B-4FE8-A5D1-C173E92DC9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44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E533-A8A6-4241-8955-0A0F65D541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90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526A1-2B2B-4FE8-A5D1-C173E92DC9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32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30375-AC4D-4A01-BA2B-8993D59696B1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674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E533-A8A6-4241-8955-0A0F65D541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10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E533-A8A6-4241-8955-0A0F65D541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7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526A1-2B2B-4FE8-A5D1-C173E92DC9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49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AF6DE-40D6-624F-AE9D-B9EC129267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09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E533-A8A6-4241-8955-0A0F65D541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44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E533-A8A6-4241-8955-0A0F65D541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24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E533-A8A6-4241-8955-0A0F65D541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81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AF6DE-40D6-624F-AE9D-B9EC129267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54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E533-A8A6-4241-8955-0A0F65D541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81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E533-A8A6-4241-8955-0A0F65D541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7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59E5-DAAF-C146-8FF8-EE6852B3B504}" type="datetime1">
              <a:rPr lang="en-US" smtClean="0"/>
              <a:t>7/23/21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5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3DF8-A28D-E348-B83C-AADD93DE7480}" type="datetime1">
              <a:rPr lang="en-US" smtClean="0"/>
              <a:t>7/23/21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43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B6D0-AE8F-8B40-85D5-1296BA22C747}" type="datetime1">
              <a:rPr lang="en-US" smtClean="0"/>
              <a:t>7/23/21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</p:spPr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086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B4FD5-3DC3-4345-B0AA-0FA663D4D2F8}" type="datetime1">
              <a:rPr lang="en-US" smtClean="0"/>
              <a:t>7/23/21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3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9F70-6D5A-514C-8B8D-34AA877DD471}" type="datetime1">
              <a:rPr lang="en-US" smtClean="0"/>
              <a:t>7/23/21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38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44F5F-8951-FA42-956C-8D02F4834CB9}" type="datetime1">
              <a:rPr lang="en-US" smtClean="0"/>
              <a:t>7/23/21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0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06428-5C9E-1A49-916B-E84EEBB9C180}" type="datetime1">
              <a:rPr lang="en-US" smtClean="0"/>
              <a:t>7/23/21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32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387DE-D56C-4944-9A35-F3B2D82FC99C}" type="datetime1">
              <a:rPr lang="en-US" smtClean="0"/>
              <a:t>7/23/21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4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E3D3B-7B63-A241-A768-C53137602789}" type="datetime1">
              <a:rPr lang="en-US" smtClean="0"/>
              <a:t>7/23/21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073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3C30-BCF4-2E48-B76D-2B2A115596F7}" type="datetime1">
              <a:rPr lang="en-US" smtClean="0"/>
              <a:t>7/23/21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0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5BC8-0958-3C4D-B6E0-812E18418F66}" type="datetime1">
              <a:rPr lang="en-US" smtClean="0"/>
              <a:t>7/23/21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234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97E6A-C7E3-584B-B21E-FF31EABD1234}" type="datetime1">
              <a:rPr lang="en-US" smtClean="0"/>
              <a:t>7/23/21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13E70-2AB0-4421-8536-C1DC067C1C7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092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cw.mit.edu/fairuse" TargetMode="Externa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ocw.mit.edu/fairuse" TargetMode="External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cw.mit.edu/fairuse" TargetMode="Externa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hyperlink" Target="https://ocw.mit.edu/fairus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in/cristina-marquez/" TargetMode="External"/><Relationship Id="rId5" Type="http://schemas.openxmlformats.org/officeDocument/2006/relationships/hyperlink" Target="https://www.facebook.com/m.cristina.marquez.colas/" TargetMode="External"/><Relationship Id="rId4" Type="http://schemas.openxmlformats.org/officeDocument/2006/relationships/hyperlink" Target="https://twitter.com/PhD_CMarque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ocw.mit.edu/fairus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microsoft.com/office/2007/relationships/hdphoto" Target="../media/hdphoto6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cw.mit.edu/fairus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CA15D-32F6-4AC2-8F52-AF1EED91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en-US" b="1" dirty="0"/>
              <a:t>Cristina Marquez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6008E3-F492-4AC5-B5CA-3655B3DE8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3592"/>
            <a:ext cx="6254496" cy="385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Researcher | Data scientist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Imagen 5" descr="Una mujer sonriendo&#10;&#10;Descripción generada automáticamente">
            <a:extLst>
              <a:ext uri="{FF2B5EF4-FFF2-40B4-BE49-F238E27FC236}">
                <a16:creationId xmlns:a16="http://schemas.microsoft.com/office/drawing/2014/main" id="{F2803B56-0647-4732-B15A-CB65636384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35"/>
          <a:stretch/>
        </p:blipFill>
        <p:spPr>
          <a:xfrm>
            <a:off x="7571267" y="41945"/>
            <a:ext cx="4582984" cy="6774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14BA49-3CAE-4700-82BB-D17ED20A0539}"/>
              </a:ext>
            </a:extLst>
          </p:cNvPr>
          <p:cNvSpPr txBox="1">
            <a:spLocks/>
          </p:cNvSpPr>
          <p:nvPr/>
        </p:nvSpPr>
        <p:spPr>
          <a:xfrm>
            <a:off x="170936" y="3162730"/>
            <a:ext cx="6711696" cy="266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Signal Processing 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&amp;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>
                <a:solidFill>
                  <a:srgbClr val="FFC000"/>
                </a:solidFill>
              </a:rPr>
              <a:t>FT Application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19992-59E3-084F-A9A8-50C83C07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162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6DCF8C6-A929-A746-9C34-450471AA6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3" y="1680755"/>
            <a:ext cx="4648306" cy="2085636"/>
          </a:xfrm>
          <a:prstGeom prst="rect">
            <a:avLst/>
          </a:prstGeom>
          <a:ln>
            <a:solidFill>
              <a:srgbClr val="3284A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BCFBCA1-1630-41D7-9DDB-A12A58B81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540"/>
            <a:ext cx="10718494" cy="5849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Main findings of studies comparing the demands of individual apps</a:t>
            </a:r>
          </a:p>
          <a:p>
            <a:pPr lvl="1"/>
            <a:r>
              <a:rPr lang="en-US" dirty="0"/>
              <a:t>In </a:t>
            </a:r>
            <a:r>
              <a:rPr lang="en-US" b="1" i="1" dirty="0">
                <a:solidFill>
                  <a:schemeClr val="accent4"/>
                </a:solidFill>
              </a:rPr>
              <a:t>time</a:t>
            </a:r>
            <a:r>
              <a:rPr lang="en-US" dirty="0"/>
              <a:t>, apps have very diverse time series                                                                    with unique combinations of activity peaks</a:t>
            </a:r>
            <a:r>
              <a:rPr lang="en-US" baseline="30000" dirty="0"/>
              <a:t> [3]</a:t>
            </a:r>
          </a:p>
          <a:p>
            <a:pPr lvl="1"/>
            <a:endParaRPr lang="en-US" baseline="30000" dirty="0"/>
          </a:p>
          <a:p>
            <a:pPr lvl="1"/>
            <a:endParaRPr lang="en-US" baseline="30000" dirty="0"/>
          </a:p>
          <a:p>
            <a:pPr lvl="1"/>
            <a:endParaRPr lang="en-US" baseline="30000" dirty="0"/>
          </a:p>
          <a:p>
            <a:pPr lvl="1"/>
            <a:endParaRPr lang="en-US" baseline="30000" dirty="0"/>
          </a:p>
          <a:p>
            <a:pPr lvl="1"/>
            <a:endParaRPr lang="en-US" baseline="30000" dirty="0"/>
          </a:p>
          <a:p>
            <a:pPr lvl="1"/>
            <a:endParaRPr lang="en-US" baseline="30000" dirty="0"/>
          </a:p>
          <a:p>
            <a:pPr lvl="1"/>
            <a:endParaRPr lang="en-US" baseline="30000" dirty="0"/>
          </a:p>
          <a:p>
            <a:pPr lvl="1"/>
            <a:endParaRPr lang="en-US" baseline="30000" dirty="0"/>
          </a:p>
          <a:p>
            <a:pPr lvl="1"/>
            <a:endParaRPr lang="en-US" baseline="30000" dirty="0"/>
          </a:p>
          <a:p>
            <a:pPr lvl="1"/>
            <a:endParaRPr lang="en-US" baseline="30000" dirty="0"/>
          </a:p>
          <a:p>
            <a:pPr marL="457200" lvl="1" indent="0">
              <a:buNone/>
            </a:pPr>
            <a:br>
              <a:rPr lang="en-US" dirty="0"/>
            </a:br>
            <a:endParaRPr lang="en-US" sz="2200" dirty="0">
              <a:solidFill>
                <a:srgbClr val="3284A2"/>
              </a:solidFill>
            </a:endParaRPr>
          </a:p>
          <a:p>
            <a:pPr lvl="2"/>
            <a:r>
              <a:rPr lang="en-US" sz="2200" dirty="0"/>
              <a:t>Attempts at grouping mobile services along </a:t>
            </a:r>
            <a:br>
              <a:rPr lang="en-US" sz="2200" dirty="0"/>
            </a:br>
            <a:r>
              <a:rPr lang="en-US" sz="2200" dirty="0"/>
              <a:t>the time dimension were </a:t>
            </a:r>
            <a:r>
              <a:rPr lang="en-US" sz="2200" dirty="0">
                <a:solidFill>
                  <a:schemeClr val="accent4"/>
                </a:solidFill>
              </a:rPr>
              <a:t>vain</a:t>
            </a:r>
            <a:r>
              <a:rPr lang="en-US" sz="2200" dirty="0"/>
              <a:t> to date</a:t>
            </a:r>
          </a:p>
        </p:txBody>
      </p:sp>
      <p:pic>
        <p:nvPicPr>
          <p:cNvPr id="4" name="Picture 6" descr="traffic-peaks.pdf">
            <a:extLst>
              <a:ext uri="{FF2B5EF4-FFF2-40B4-BE49-F238E27FC236}">
                <a16:creationId xmlns:a16="http://schemas.microsoft.com/office/drawing/2014/main" id="{D66ED197-C1A4-447D-A4B2-F08720854F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01"/>
          <a:stretch/>
        </p:blipFill>
        <p:spPr>
          <a:xfrm>
            <a:off x="8247725" y="2596912"/>
            <a:ext cx="2641605" cy="2141398"/>
          </a:xfrm>
          <a:prstGeom prst="rect">
            <a:avLst/>
          </a:prstGeom>
          <a:ln>
            <a:solidFill>
              <a:srgbClr val="3284A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6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362083-F6F0-6C41-8F09-B619F32D32E6}"/>
              </a:ext>
            </a:extLst>
          </p:cNvPr>
          <p:cNvSpPr txBox="1"/>
          <p:nvPr/>
        </p:nvSpPr>
        <p:spPr>
          <a:xfrm>
            <a:off x="1752600" y="6059269"/>
            <a:ext cx="966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ACMSIGCOMM. All rights reserved. This content is excluded from our Creative Commons license. For more information, see </a:t>
            </a:r>
            <a:r>
              <a:rPr lang="en-US" u="sng" dirty="0">
                <a:solidFill>
                  <a:srgbClr val="0070C0"/>
                </a:solidFill>
                <a:hlinkClick r:id="rId5"/>
              </a:rPr>
              <a:t>https://</a:t>
            </a:r>
            <a:r>
              <a:rPr lang="en-US" u="sng" dirty="0" err="1">
                <a:solidFill>
                  <a:srgbClr val="0070C0"/>
                </a:solidFill>
                <a:hlinkClick r:id="rId5"/>
              </a:rPr>
              <a:t>ocw.mit.edu</a:t>
            </a:r>
            <a:r>
              <a:rPr lang="en-US" u="sng" dirty="0">
                <a:solidFill>
                  <a:srgbClr val="0070C0"/>
                </a:solidFill>
                <a:hlinkClick r:id="rId5"/>
              </a:rPr>
              <a:t>/</a:t>
            </a:r>
            <a:r>
              <a:rPr lang="en-US" u="sng" dirty="0" err="1">
                <a:solidFill>
                  <a:srgbClr val="0070C0"/>
                </a:solidFill>
                <a:hlinkClick r:id="rId5"/>
              </a:rPr>
              <a:t>fairuse</a:t>
            </a:r>
            <a:r>
              <a:rPr lang="en-US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4DAA4C-23EB-A54D-B4A1-EDAAE669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39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5072" y="5989320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ln w="1905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METHODOLOGY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31" name="Freeform: Shape 30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3148517-CA89-0345-9FAD-95322F646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638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EC7AB0-2CE4-324D-BBCD-D650A17E61E1}"/>
              </a:ext>
            </a:extLst>
          </p:cNvPr>
          <p:cNvSpPr txBox="1"/>
          <p:nvPr/>
        </p:nvSpPr>
        <p:spPr>
          <a:xfrm>
            <a:off x="4511040" y="5090160"/>
            <a:ext cx="248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courtesy of NASA.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2D7EE-AAD6-5E4C-8B65-8B7650DD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5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25CDE-1FC7-7E4C-BF70-06D0B4152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73" y="56801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Studying traffic demands in the frequency dimension</a:t>
            </a:r>
          </a:p>
          <a:p>
            <a:pPr lvl="1"/>
            <a:r>
              <a:rPr lang="en-US" dirty="0"/>
              <a:t>Frequency components describe the periodicity of service consumption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240F9-F1D6-CD45-A46C-9CFC78240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78" y="2345213"/>
            <a:ext cx="4015048" cy="2007524"/>
          </a:xfrm>
          <a:prstGeom prst="rect">
            <a:avLst/>
          </a:prstGeom>
          <a:ln>
            <a:solidFill>
              <a:srgbClr val="3284A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6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D2013-145A-584A-8E0B-BAEA011CF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45" y="4304755"/>
            <a:ext cx="3917555" cy="1958778"/>
          </a:xfrm>
          <a:prstGeom prst="rect">
            <a:avLst/>
          </a:prstGeom>
          <a:ln>
            <a:solidFill>
              <a:srgbClr val="3284A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298855" lon="298860" rev="21573786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ECB251-FE79-2941-82C2-7BD04147E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78" y="2283635"/>
            <a:ext cx="3073992" cy="2072355"/>
          </a:xfrm>
          <a:prstGeom prst="rect">
            <a:avLst/>
          </a:prstGeom>
          <a:ln>
            <a:solidFill>
              <a:srgbClr val="3284A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4B7F9E-A69B-9145-B415-102260BC3BB1}"/>
              </a:ext>
            </a:extLst>
          </p:cNvPr>
          <p:cNvSpPr txBox="1"/>
          <p:nvPr/>
        </p:nvSpPr>
        <p:spPr>
          <a:xfrm rot="180000">
            <a:off x="1291674" y="1883186"/>
            <a:ext cx="2539478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demand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76B03-973C-CA40-B5DC-C04C541FB253}"/>
              </a:ext>
            </a:extLst>
          </p:cNvPr>
          <p:cNvSpPr txBox="1"/>
          <p:nvPr/>
        </p:nvSpPr>
        <p:spPr>
          <a:xfrm>
            <a:off x="9457745" y="1916655"/>
            <a:ext cx="2628925" cy="413318"/>
          </a:xfrm>
          <a:prstGeom prst="rect">
            <a:avLst/>
          </a:prstGeom>
          <a:noFill/>
          <a:scene3d>
            <a:camera prst="orthographicFront">
              <a:rot lat="21304568" lon="602246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spectrum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BB51D9-74E7-1F41-BBBD-78046A7A73A6}"/>
              </a:ext>
            </a:extLst>
          </p:cNvPr>
          <p:cNvSpPr txBox="1"/>
          <p:nvPr/>
        </p:nvSpPr>
        <p:spPr>
          <a:xfrm>
            <a:off x="4770120" y="2172786"/>
            <a:ext cx="2513830" cy="714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discrete Fourier</a:t>
            </a:r>
          </a:p>
          <a:p>
            <a:pPr>
              <a:lnSpc>
                <a:spcPct val="70000"/>
              </a:lnSpc>
            </a:pPr>
            <a:r>
              <a:rPr lang="en-US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70B910-3A08-F441-8E40-C04CC6298EBB}"/>
              </a:ext>
            </a:extLst>
          </p:cNvPr>
          <p:cNvGrpSpPr/>
          <p:nvPr/>
        </p:nvGrpSpPr>
        <p:grpSpPr>
          <a:xfrm>
            <a:off x="6842760" y="2625579"/>
            <a:ext cx="3383280" cy="1955127"/>
            <a:chOff x="6842760" y="2860713"/>
            <a:chExt cx="3383280" cy="1955127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1D9F76-563A-804D-824A-27530A39B4D9}"/>
                </a:ext>
              </a:extLst>
            </p:cNvPr>
            <p:cNvSpPr/>
            <p:nvPr/>
          </p:nvSpPr>
          <p:spPr>
            <a:xfrm>
              <a:off x="6842760" y="4267200"/>
              <a:ext cx="3383280" cy="548640"/>
            </a:xfrm>
            <a:custGeom>
              <a:avLst/>
              <a:gdLst>
                <a:gd name="connsiteX0" fmla="*/ 3383280 w 3383280"/>
                <a:gd name="connsiteY0" fmla="*/ 0 h 548640"/>
                <a:gd name="connsiteX1" fmla="*/ 3169920 w 3383280"/>
                <a:gd name="connsiteY1" fmla="*/ 0 h 548640"/>
                <a:gd name="connsiteX2" fmla="*/ 0 w 3383280"/>
                <a:gd name="connsiteY2" fmla="*/ 533400 h 548640"/>
                <a:gd name="connsiteX3" fmla="*/ 3215640 w 3383280"/>
                <a:gd name="connsiteY3" fmla="*/ 548640 h 548640"/>
                <a:gd name="connsiteX4" fmla="*/ 3383280 w 3383280"/>
                <a:gd name="connsiteY4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3280" h="548640">
                  <a:moveTo>
                    <a:pt x="3383280" y="0"/>
                  </a:moveTo>
                  <a:lnTo>
                    <a:pt x="3169920" y="0"/>
                  </a:lnTo>
                  <a:lnTo>
                    <a:pt x="0" y="533400"/>
                  </a:lnTo>
                  <a:lnTo>
                    <a:pt x="3215640" y="548640"/>
                  </a:lnTo>
                  <a:lnTo>
                    <a:pt x="3383280" y="0"/>
                  </a:lnTo>
                  <a:close/>
                </a:path>
              </a:pathLst>
            </a:custGeom>
            <a:solidFill>
              <a:srgbClr val="91BAD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05AF4F-C4F9-584E-9FDB-B2F7809F37C8}"/>
                </a:ext>
              </a:extLst>
            </p:cNvPr>
            <p:cNvSpPr/>
            <p:nvPr/>
          </p:nvSpPr>
          <p:spPr>
            <a:xfrm>
              <a:off x="10025349" y="2860713"/>
              <a:ext cx="198252" cy="1406487"/>
            </a:xfrm>
            <a:prstGeom prst="rect">
              <a:avLst/>
            </a:prstGeom>
            <a:solidFill>
              <a:srgbClr val="91BAD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8E129B2-2DEF-3D4F-903A-DD7317D069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8" t="5303" r="32733" b="87513"/>
          <a:stretch/>
        </p:blipFill>
        <p:spPr>
          <a:xfrm rot="120000">
            <a:off x="2967365" y="2497257"/>
            <a:ext cx="675852" cy="160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8ED5F1-1F64-7E4F-AF17-F98DF0869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473503"/>
            <a:ext cx="2659238" cy="1772825"/>
          </a:xfrm>
          <a:prstGeom prst="rect">
            <a:avLst/>
          </a:prstGeom>
          <a:ln>
            <a:solidFill>
              <a:srgbClr val="3284A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Above">
              <a:rot lat="9045" lon="20702338" rev="51438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C5DD0ADB-07D3-DA44-9D89-DC3E51946440}"/>
              </a:ext>
            </a:extLst>
          </p:cNvPr>
          <p:cNvSpPr/>
          <p:nvPr/>
        </p:nvSpPr>
        <p:spPr>
          <a:xfrm>
            <a:off x="4296174" y="3057900"/>
            <a:ext cx="3733800" cy="38100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D67EB60-EEC0-1148-8BAD-FBC698660B3C}"/>
              </a:ext>
            </a:extLst>
          </p:cNvPr>
          <p:cNvSpPr/>
          <p:nvPr/>
        </p:nvSpPr>
        <p:spPr>
          <a:xfrm rot="10800000">
            <a:off x="5791201" y="5098866"/>
            <a:ext cx="533400" cy="3810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44744E-67F8-1B40-9745-D976DB609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24" y="2850966"/>
            <a:ext cx="2628899" cy="762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9A7FDFF-6493-B849-AEA1-8474BA5045EE}"/>
              </a:ext>
            </a:extLst>
          </p:cNvPr>
          <p:cNvSpPr txBox="1"/>
          <p:nvPr/>
        </p:nvSpPr>
        <p:spPr>
          <a:xfrm rot="120000">
            <a:off x="5345051" y="4125746"/>
            <a:ext cx="766557" cy="413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CDF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69152A-CED0-9A4D-B370-CB951EFBAD5E}"/>
              </a:ext>
            </a:extLst>
          </p:cNvPr>
          <p:cNvGrpSpPr/>
          <p:nvPr/>
        </p:nvGrpSpPr>
        <p:grpSpPr>
          <a:xfrm>
            <a:off x="1026687" y="4913323"/>
            <a:ext cx="4515509" cy="1513465"/>
            <a:chOff x="1026687" y="5148457"/>
            <a:chExt cx="4515509" cy="15134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B64773-C306-A540-9E9A-019D2ABD9C1A}"/>
                </a:ext>
              </a:extLst>
            </p:cNvPr>
            <p:cNvSpPr txBox="1"/>
            <p:nvPr/>
          </p:nvSpPr>
          <p:spPr>
            <a:xfrm>
              <a:off x="1026687" y="5415131"/>
              <a:ext cx="2334555" cy="714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2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high-power components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ABA88A4-E38E-C044-A42B-4311DC99FD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7752" y="5219931"/>
              <a:ext cx="1035592" cy="1455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U-Turn Arrow 28">
              <a:extLst>
                <a:ext uri="{FF2B5EF4-FFF2-40B4-BE49-F238E27FC236}">
                  <a16:creationId xmlns:a16="http://schemas.microsoft.com/office/drawing/2014/main" id="{5889F420-B877-9C47-9D0A-B3F29E820D6E}"/>
                </a:ext>
              </a:extLst>
            </p:cNvPr>
            <p:cNvSpPr/>
            <p:nvPr/>
          </p:nvSpPr>
          <p:spPr>
            <a:xfrm rot="10740000">
              <a:off x="2706182" y="6119521"/>
              <a:ext cx="1507040" cy="542401"/>
            </a:xfrm>
            <a:prstGeom prst="uturnArrow">
              <a:avLst>
                <a:gd name="adj1" fmla="val 28416"/>
                <a:gd name="adj2" fmla="val 25000"/>
                <a:gd name="adj3" fmla="val 36938"/>
                <a:gd name="adj4" fmla="val 46835"/>
                <a:gd name="adj5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4AE1CC4-3A0B-3B4A-868D-6D46989B997F}"/>
                </a:ext>
              </a:extLst>
            </p:cNvPr>
            <p:cNvSpPr/>
            <p:nvPr/>
          </p:nvSpPr>
          <p:spPr>
            <a:xfrm rot="21540000">
              <a:off x="3933316" y="5230446"/>
              <a:ext cx="388111" cy="870031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EE8207-51FF-9444-8F7D-841AFE85DF2F}"/>
                </a:ext>
              </a:extLst>
            </p:cNvPr>
            <p:cNvSpPr txBox="1"/>
            <p:nvPr/>
          </p:nvSpPr>
          <p:spPr>
            <a:xfrm>
              <a:off x="4594019" y="5148457"/>
              <a:ext cx="948177" cy="32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20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0.99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AEF843F-8060-4238-8BCA-8E40293B40D7}"/>
              </a:ext>
            </a:extLst>
          </p:cNvPr>
          <p:cNvSpPr/>
          <p:nvPr/>
        </p:nvSpPr>
        <p:spPr>
          <a:xfrm>
            <a:off x="736107" y="2089845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D63"/>
                </a:solidFill>
              </a:rPr>
              <a:t>[4]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45BB5A-23BE-2F4A-8846-170758E867E5}"/>
              </a:ext>
            </a:extLst>
          </p:cNvPr>
          <p:cNvSpPr txBox="1"/>
          <p:nvPr/>
        </p:nvSpPr>
        <p:spPr>
          <a:xfrm>
            <a:off x="1630680" y="6211669"/>
            <a:ext cx="984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IEEE. All rights reserved. This content is excluded from our Creative Commons license. For more information, see </a:t>
            </a:r>
            <a:r>
              <a:rPr lang="en-US" u="sng" dirty="0">
                <a:solidFill>
                  <a:srgbClr val="0070C0"/>
                </a:solidFill>
                <a:hlinkClick r:id="rId8"/>
              </a:rPr>
              <a:t>https://</a:t>
            </a:r>
            <a:r>
              <a:rPr lang="en-US" u="sng" dirty="0" err="1">
                <a:solidFill>
                  <a:srgbClr val="0070C0"/>
                </a:solidFill>
                <a:hlinkClick r:id="rId8"/>
              </a:rPr>
              <a:t>ocw.mit.edu</a:t>
            </a:r>
            <a:r>
              <a:rPr lang="en-US" u="sng" dirty="0">
                <a:solidFill>
                  <a:srgbClr val="0070C0"/>
                </a:solidFill>
                <a:hlinkClick r:id="rId8"/>
              </a:rPr>
              <a:t>/</a:t>
            </a:r>
            <a:r>
              <a:rPr lang="en-US" u="sng" dirty="0" err="1">
                <a:solidFill>
                  <a:srgbClr val="0070C0"/>
                </a:solidFill>
                <a:hlinkClick r:id="rId8"/>
              </a:rPr>
              <a:t>fairuse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C5165-5BB7-DD46-881E-47BD04FA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0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21" grpId="0" animBg="1"/>
      <p:bldP spid="5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B0C8E7-E54D-2042-B732-E12F5A0E3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228" y="1273460"/>
            <a:ext cx="2787372" cy="5355940"/>
          </a:xfrm>
          <a:prstGeom prst="rect">
            <a:avLst/>
          </a:prstGeom>
          <a:ln>
            <a:solidFill>
              <a:srgbClr val="002C52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7D6FC7A-0D4A-1E44-AA37-64333E719CD1}"/>
              </a:ext>
            </a:extLst>
          </p:cNvPr>
          <p:cNvGrpSpPr/>
          <p:nvPr/>
        </p:nvGrpSpPr>
        <p:grpSpPr>
          <a:xfrm>
            <a:off x="3581400" y="1259696"/>
            <a:ext cx="5686581" cy="4314560"/>
            <a:chOff x="6217045" y="2184107"/>
            <a:chExt cx="5686581" cy="43145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E2C00F-D533-394B-A7B9-1D6EFC518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8578" y="2580347"/>
              <a:ext cx="4015048" cy="2007524"/>
            </a:xfrm>
            <a:prstGeom prst="rect">
              <a:avLst/>
            </a:prstGeom>
            <a:ln>
              <a:solidFill>
                <a:srgbClr val="3284A2"/>
              </a:solidFill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600000" rev="0"/>
              </a:camera>
              <a:lightRig rig="threePt" dir="t">
                <a:rot lat="0" lon="0" rev="2700000"/>
              </a:lightRig>
            </a:scene3d>
            <a:sp3d>
              <a:bevelT w="0" h="0"/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06AC9B-2F1F-5B4A-A0F5-17B81675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045" y="4539889"/>
              <a:ext cx="3917555" cy="1958778"/>
            </a:xfrm>
            <a:prstGeom prst="rect">
              <a:avLst/>
            </a:prstGeom>
            <a:ln>
              <a:solidFill>
                <a:srgbClr val="3284A2"/>
              </a:solidFill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298855" lon="298860" rev="21573786"/>
              </a:camera>
              <a:lightRig rig="threePt" dir="t">
                <a:rot lat="0" lon="0" rev="2700000"/>
              </a:lightRig>
            </a:scene3d>
            <a:sp3d>
              <a:bevelT w="0" h="0"/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73F914-5BF0-9042-8F2E-C32502435FD0}"/>
                </a:ext>
              </a:extLst>
            </p:cNvPr>
            <p:cNvSpPr txBox="1"/>
            <p:nvPr/>
          </p:nvSpPr>
          <p:spPr>
            <a:xfrm>
              <a:off x="7811386" y="2184107"/>
              <a:ext cx="2628925" cy="413318"/>
            </a:xfrm>
            <a:prstGeom prst="rect">
              <a:avLst/>
            </a:prstGeom>
            <a:noFill/>
            <a:scene3d>
              <a:camera prst="orthographicFront">
                <a:rot lat="21304568" lon="602246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800" b="1" dirty="0">
                  <a:solidFill>
                    <a:srgbClr val="328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power spectrum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289EE2-663A-F247-9E50-3731D1CEC01C}"/>
                </a:ext>
              </a:extLst>
            </p:cNvPr>
            <p:cNvGrpSpPr/>
            <p:nvPr/>
          </p:nvGrpSpPr>
          <p:grpSpPr>
            <a:xfrm>
              <a:off x="6842760" y="2860713"/>
              <a:ext cx="3383280" cy="1955127"/>
              <a:chOff x="6842760" y="2860713"/>
              <a:chExt cx="3383280" cy="1955127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B3DBA695-4A20-0F4E-973F-01E8FE9C37A3}"/>
                  </a:ext>
                </a:extLst>
              </p:cNvPr>
              <p:cNvSpPr/>
              <p:nvPr/>
            </p:nvSpPr>
            <p:spPr>
              <a:xfrm>
                <a:off x="6842760" y="4267200"/>
                <a:ext cx="3383280" cy="548640"/>
              </a:xfrm>
              <a:custGeom>
                <a:avLst/>
                <a:gdLst>
                  <a:gd name="connsiteX0" fmla="*/ 3383280 w 3383280"/>
                  <a:gd name="connsiteY0" fmla="*/ 0 h 548640"/>
                  <a:gd name="connsiteX1" fmla="*/ 3169920 w 3383280"/>
                  <a:gd name="connsiteY1" fmla="*/ 0 h 548640"/>
                  <a:gd name="connsiteX2" fmla="*/ 0 w 3383280"/>
                  <a:gd name="connsiteY2" fmla="*/ 533400 h 548640"/>
                  <a:gd name="connsiteX3" fmla="*/ 3215640 w 3383280"/>
                  <a:gd name="connsiteY3" fmla="*/ 548640 h 548640"/>
                  <a:gd name="connsiteX4" fmla="*/ 3383280 w 3383280"/>
                  <a:gd name="connsiteY4" fmla="*/ 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83280" h="548640">
                    <a:moveTo>
                      <a:pt x="3383280" y="0"/>
                    </a:moveTo>
                    <a:lnTo>
                      <a:pt x="3169920" y="0"/>
                    </a:lnTo>
                    <a:lnTo>
                      <a:pt x="0" y="533400"/>
                    </a:lnTo>
                    <a:lnTo>
                      <a:pt x="3215640" y="548640"/>
                    </a:lnTo>
                    <a:lnTo>
                      <a:pt x="3383280" y="0"/>
                    </a:lnTo>
                    <a:close/>
                  </a:path>
                </a:pathLst>
              </a:custGeom>
              <a:solidFill>
                <a:srgbClr val="91BAD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DF73CDB-B05B-3B4A-A39A-6621E24F7249}"/>
                  </a:ext>
                </a:extLst>
              </p:cNvPr>
              <p:cNvSpPr/>
              <p:nvPr/>
            </p:nvSpPr>
            <p:spPr>
              <a:xfrm>
                <a:off x="10025349" y="2860713"/>
                <a:ext cx="198252" cy="1406487"/>
              </a:xfrm>
              <a:prstGeom prst="rect">
                <a:avLst/>
              </a:prstGeom>
              <a:solidFill>
                <a:srgbClr val="91BAD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3727FAC4-9099-DE4E-AAFD-F8CB9645950D}"/>
              </a:ext>
            </a:extLst>
          </p:cNvPr>
          <p:cNvSpPr/>
          <p:nvPr/>
        </p:nvSpPr>
        <p:spPr>
          <a:xfrm rot="20148606">
            <a:off x="3147154" y="1547212"/>
            <a:ext cx="1546403" cy="822484"/>
          </a:xfrm>
          <a:prstGeom prst="wedgeEllipseCallout">
            <a:avLst>
              <a:gd name="adj1" fmla="val 182208"/>
              <a:gd name="adj2" fmla="val 220398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3A9D12AF-52E2-0F40-8616-989E99083518}"/>
              </a:ext>
            </a:extLst>
          </p:cNvPr>
          <p:cNvSpPr/>
          <p:nvPr/>
        </p:nvSpPr>
        <p:spPr>
          <a:xfrm rot="1018474">
            <a:off x="3901119" y="2406599"/>
            <a:ext cx="1079462" cy="822484"/>
          </a:xfrm>
          <a:prstGeom prst="wedgeEllipseCallout">
            <a:avLst>
              <a:gd name="adj1" fmla="val 92776"/>
              <a:gd name="adj2" fmla="val 134174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2FB99-2312-7740-A1A9-D2B5F2D30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99" y="1425869"/>
            <a:ext cx="10496935" cy="4873332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/>
              <a:t>The Twitter case	</a:t>
            </a:r>
          </a:p>
          <a:p>
            <a:pPr lvl="1"/>
            <a:r>
              <a:rPr lang="en-US" dirty="0"/>
              <a:t>Power is accumulated at                                                                                                          </a:t>
            </a:r>
            <a:r>
              <a:rPr lang="en-US" b="1" i="1" dirty="0">
                <a:solidFill>
                  <a:schemeClr val="accent2"/>
                </a:solidFill>
              </a:rPr>
              <a:t>low frequency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components</a:t>
            </a:r>
            <a:endParaRPr lang="en-US" dirty="0"/>
          </a:p>
          <a:p>
            <a:pPr lvl="1"/>
            <a:r>
              <a:rPr lang="en-US" dirty="0"/>
              <a:t>Power spikes occur at                                                                                                              very </a:t>
            </a:r>
            <a:r>
              <a:rPr lang="en-US" b="1" i="1" dirty="0">
                <a:solidFill>
                  <a:schemeClr val="accent2"/>
                </a:solidFill>
              </a:rPr>
              <a:t>specific frequencies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  <a:p>
            <a:r>
              <a:rPr lang="en-US" b="1" i="1" dirty="0"/>
              <a:t>All services share similar characteristics</a:t>
            </a:r>
          </a:p>
          <a:p>
            <a:pPr lvl="1"/>
            <a:r>
              <a:rPr lang="en-US" b="1" i="1" dirty="0">
                <a:solidFill>
                  <a:schemeClr val="accent4"/>
                </a:solidFill>
              </a:rPr>
              <a:t>Less than 20 components </a:t>
            </a:r>
            <a:r>
              <a:rPr lang="en-US" dirty="0"/>
              <a:t>gather 99% of signal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4E556-B62D-A246-A3E0-875323CE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7533" y="6492875"/>
            <a:ext cx="2743200" cy="365125"/>
          </a:xfrm>
        </p:spPr>
        <p:txBody>
          <a:bodyPr/>
          <a:lstStyle/>
          <a:p>
            <a:fld id="{BD59EDA0-296C-4BA5-901B-5BF081192963}" type="slidenum">
              <a:rPr lang="es-ES" smtClean="0"/>
              <a:pPr/>
              <a:t>13</a:t>
            </a:fld>
            <a:endParaRPr lang="es-ES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CA9E8F0-FA2D-4345-BA02-E63C4DDF32EC}"/>
              </a:ext>
            </a:extLst>
          </p:cNvPr>
          <p:cNvSpPr/>
          <p:nvPr/>
        </p:nvSpPr>
        <p:spPr>
          <a:xfrm>
            <a:off x="8458200" y="6065292"/>
            <a:ext cx="868680" cy="38100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75ECF6D-9497-4DFA-BD58-183BEC804DA4}"/>
              </a:ext>
            </a:extLst>
          </p:cNvPr>
          <p:cNvSpPr txBox="1">
            <a:spLocks/>
          </p:cNvSpPr>
          <p:nvPr/>
        </p:nvSpPr>
        <p:spPr>
          <a:xfrm>
            <a:off x="609600" y="401638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b="1" dirty="0">
                <a:solidFill>
                  <a:schemeClr val="tx1"/>
                </a:solidFill>
              </a:rPr>
              <a:t>Frequency component analysis</a:t>
            </a:r>
            <a:endParaRPr lang="en-US" sz="5333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ED584-6503-3641-B130-203D60B5C32B}"/>
              </a:ext>
            </a:extLst>
          </p:cNvPr>
          <p:cNvSpPr txBox="1"/>
          <p:nvPr/>
        </p:nvSpPr>
        <p:spPr>
          <a:xfrm>
            <a:off x="902547" y="6042336"/>
            <a:ext cx="751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IEEE. All rights reserved. This content is excluded from our Creative Commons license. For more information, see </a:t>
            </a:r>
            <a:r>
              <a:rPr lang="en-US" u="sng" dirty="0">
                <a:solidFill>
                  <a:srgbClr val="0070C0"/>
                </a:solidFill>
                <a:hlinkClick r:id="rId6"/>
              </a:rPr>
              <a:t>https://</a:t>
            </a:r>
            <a:r>
              <a:rPr lang="en-US" u="sng" dirty="0" err="1">
                <a:solidFill>
                  <a:srgbClr val="0070C0"/>
                </a:solidFill>
                <a:hlinkClick r:id="rId6"/>
              </a:rPr>
              <a:t>ocw.mit.edu</a:t>
            </a:r>
            <a:r>
              <a:rPr lang="en-US" u="sng" dirty="0">
                <a:solidFill>
                  <a:srgbClr val="0070C0"/>
                </a:solidFill>
                <a:hlinkClick r:id="rId6"/>
              </a:rPr>
              <a:t>/</a:t>
            </a:r>
            <a:r>
              <a:rPr lang="en-US" u="sng" dirty="0" err="1">
                <a:solidFill>
                  <a:srgbClr val="0070C0"/>
                </a:solidFill>
                <a:hlinkClick r:id="rId6"/>
              </a:rPr>
              <a:t>fairuse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02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13F93-2190-4A17-BA17-D3A475D4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DC4447-4252-4A28-9E45-A75B70DA9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141ED3-DBA2-4EED-AD89-854D6E2FC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38" y="0"/>
            <a:ext cx="9923124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88925-F514-ED41-BB57-EA0C8FFE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uegos artificiales en el cielo&#10;&#10;Descripción generada automáticamente">
            <a:extLst>
              <a:ext uri="{FF2B5EF4-FFF2-40B4-BE49-F238E27FC236}">
                <a16:creationId xmlns:a16="http://schemas.microsoft.com/office/drawing/2014/main" id="{84EDD5EF-0F21-44C3-9CCE-1CD512695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1375" b="20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2192000" cy="20773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688" y="4337523"/>
            <a:ext cx="10918056" cy="1327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n w="1905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DF9911-4A37-4096-BE25-0CCCFEC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11486"/>
            <a:ext cx="27432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26067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EA9ED61-A41A-C743-8C58-28377DE8C6A1}"/>
              </a:ext>
            </a:extLst>
          </p:cNvPr>
          <p:cNvSpPr txBox="1"/>
          <p:nvPr/>
        </p:nvSpPr>
        <p:spPr>
          <a:xfrm>
            <a:off x="4572000" y="6488668"/>
            <a:ext cx="299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is in the public domain.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DCFA8B-F5F0-E445-8FDE-E7B60829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395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1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D52F5B-2001-40BD-93CB-C8A39AC36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60" y="1529988"/>
            <a:ext cx="3044697" cy="1507124"/>
          </a:xfrm>
          <a:prstGeom prst="rect">
            <a:avLst/>
          </a:prstGeom>
        </p:spPr>
      </p:pic>
      <p:sp>
        <p:nvSpPr>
          <p:cNvPr id="46" name="Rectangle 37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B9B42B-043F-474C-8E44-AD8A55C60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97" y="1117714"/>
            <a:ext cx="2434338" cy="1198911"/>
          </a:xfrm>
          <a:prstGeom prst="rect">
            <a:avLst/>
          </a:prstGeom>
        </p:spPr>
      </p:pic>
      <p:sp>
        <p:nvSpPr>
          <p:cNvPr id="47" name="Rectangle 39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21BCC79-3857-428C-B42A-136619775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60" y="4422449"/>
            <a:ext cx="3044697" cy="147667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8E9FCA6-AB56-46FB-B28F-FFE1A874E6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99"/>
          <a:stretch/>
        </p:blipFill>
        <p:spPr>
          <a:xfrm>
            <a:off x="4323497" y="3372058"/>
            <a:ext cx="2434338" cy="24051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EFA2F-F09C-0F47-8648-9F7D7A368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2353" y="498600"/>
            <a:ext cx="3732245" cy="594199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100" b="1" i="1" dirty="0"/>
              <a:t>The original 326 components result in 16 clusters</a:t>
            </a:r>
          </a:p>
          <a:p>
            <a:pPr lvl="1"/>
            <a:r>
              <a:rPr lang="en-US" sz="2100" dirty="0"/>
              <a:t>Clusters include 3-35 components each (out of 37)</a:t>
            </a:r>
          </a:p>
          <a:p>
            <a:pPr lvl="1"/>
            <a:r>
              <a:rPr lang="en-US" sz="2100" dirty="0"/>
              <a:t>115 components are outliers, i.e., unique time dynamics</a:t>
            </a:r>
          </a:p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b="1" i="1" dirty="0"/>
              <a:t>Selected insights</a:t>
            </a:r>
          </a:p>
          <a:p>
            <a:pPr lvl="1"/>
            <a:r>
              <a:rPr lang="en-US" dirty="0"/>
              <a:t>Almost all services have a </a:t>
            </a:r>
            <a:r>
              <a:rPr lang="en-US" b="1" i="1" dirty="0">
                <a:solidFill>
                  <a:srgbClr val="3284A2"/>
                </a:solidFill>
              </a:rPr>
              <a:t>dominant component with                                                    24-hour periodicity</a:t>
            </a:r>
            <a:r>
              <a:rPr lang="en-US" dirty="0"/>
              <a:t>, owing to human circadian rhythms</a:t>
            </a:r>
          </a:p>
          <a:p>
            <a:pPr lvl="1"/>
            <a:r>
              <a:rPr lang="en-US" dirty="0"/>
              <a:t>Half have a </a:t>
            </a:r>
            <a:r>
              <a:rPr lang="en-US" b="1" i="1" dirty="0">
                <a:solidFill>
                  <a:srgbClr val="3284A2"/>
                </a:solidFill>
              </a:rPr>
              <a:t>weekly periodicity </a:t>
            </a:r>
            <a:r>
              <a:rPr lang="en-US" dirty="0"/>
              <a:t>due to weekend activities</a:t>
            </a:r>
          </a:p>
          <a:p>
            <a:pPr lvl="1"/>
            <a:r>
              <a:rPr lang="en-US" dirty="0"/>
              <a:t>32 services also show an identical significant dynamic at a 12-hour periodicity, denoting </a:t>
            </a:r>
            <a:r>
              <a:rPr lang="en-US" b="1" i="1" dirty="0">
                <a:solidFill>
                  <a:srgbClr val="3284A2"/>
                </a:solidFill>
              </a:rPr>
              <a:t>activity peaks occurring twice a day</a:t>
            </a:r>
          </a:p>
          <a:p>
            <a:pPr lvl="1"/>
            <a:r>
              <a:rPr lang="en-US" dirty="0"/>
              <a:t>22 services have a </a:t>
            </a:r>
            <a:r>
              <a:rPr lang="en-US" b="1" i="1" dirty="0">
                <a:solidFill>
                  <a:srgbClr val="3284A2"/>
                </a:solidFill>
              </a:rPr>
              <a:t>regularities at every 4.8 hours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340BD-B02C-4D4B-A7C5-B71AF936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591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AC10F-3D1B-D942-9346-F6C286E5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6"/>
            <a:ext cx="10515600" cy="1325563"/>
          </a:xfrm>
        </p:spPr>
        <p:txBody>
          <a:bodyPr>
            <a:normAutofit/>
          </a:bodyPr>
          <a:lstStyle/>
          <a:p>
            <a:r>
              <a:rPr lang="en-US" sz="5300" b="1" dirty="0"/>
              <a:t>Conclusions and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E4A22-5CE8-7548-B59E-7BD05650B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536"/>
            <a:ext cx="10515600" cy="5255838"/>
          </a:xfrm>
        </p:spPr>
        <p:txBody>
          <a:bodyPr>
            <a:normAutofit/>
          </a:bodyPr>
          <a:lstStyle/>
          <a:p>
            <a:r>
              <a:rPr lang="en-US" b="1" i="1" dirty="0"/>
              <a:t>Takeaway message</a:t>
            </a:r>
          </a:p>
          <a:p>
            <a:pPr lvl="1"/>
            <a:r>
              <a:rPr lang="en-US" dirty="0"/>
              <a:t>Spectral methods allow identifying </a:t>
            </a:r>
            <a:r>
              <a:rPr lang="en-US" b="1" i="1" dirty="0">
                <a:solidFill>
                  <a:srgbClr val="FFC000"/>
                </a:solidFill>
              </a:rPr>
              <a:t>common periodic behaviors </a:t>
            </a:r>
            <a:r>
              <a:rPr lang="en-US" dirty="0"/>
              <a:t>in demands generated by a large set of applications, which were not detected previously</a:t>
            </a:r>
          </a:p>
          <a:p>
            <a:pPr lvl="1"/>
            <a:endParaRPr lang="en-US" sz="200" dirty="0"/>
          </a:p>
          <a:p>
            <a:pPr lvl="1"/>
            <a:endParaRPr lang="en-US" sz="200" dirty="0"/>
          </a:p>
          <a:p>
            <a:pPr lvl="1"/>
            <a:endParaRPr lang="en-US" sz="200" dirty="0"/>
          </a:p>
          <a:p>
            <a:pPr lvl="1"/>
            <a:endParaRPr lang="en-US" sz="200" dirty="0"/>
          </a:p>
          <a:p>
            <a:pPr lvl="1"/>
            <a:endParaRPr lang="en-US" sz="200" dirty="0"/>
          </a:p>
          <a:p>
            <a:pPr marL="457200" lvl="1" indent="0">
              <a:buNone/>
            </a:pPr>
            <a:endParaRPr lang="en-US" sz="200" dirty="0"/>
          </a:p>
          <a:p>
            <a:r>
              <a:rPr lang="en-US" b="1" i="1" dirty="0"/>
              <a:t>Further steps</a:t>
            </a:r>
          </a:p>
          <a:p>
            <a:pPr lvl="1"/>
            <a:r>
              <a:rPr lang="en-US" dirty="0"/>
              <a:t>Explaining the </a:t>
            </a:r>
            <a:r>
              <a:rPr lang="en-US" b="1" i="1" dirty="0">
                <a:solidFill>
                  <a:srgbClr val="FFC000"/>
                </a:solidFill>
              </a:rPr>
              <a:t>root causes </a:t>
            </a:r>
            <a:r>
              <a:rPr lang="en-US" dirty="0"/>
              <a:t>for these temporal similarities</a:t>
            </a:r>
          </a:p>
          <a:p>
            <a:pPr lvl="1"/>
            <a:r>
              <a:rPr lang="en-US" dirty="0"/>
              <a:t>Exploiting temporal similarity and complementarity for </a:t>
            </a:r>
            <a:r>
              <a:rPr lang="en-US" b="1" i="1" dirty="0">
                <a:solidFill>
                  <a:srgbClr val="FFC000"/>
                </a:solidFill>
              </a:rPr>
              <a:t>applications</a:t>
            </a:r>
            <a:r>
              <a:rPr lang="en-US" dirty="0"/>
              <a:t> in network planning and resource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02EE2-9B4B-1F48-88B0-D2BEA109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12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076BD5-A419-4A2C-87B2-DD3C6EE7D634}"/>
              </a:ext>
            </a:extLst>
          </p:cNvPr>
          <p:cNvSpPr txBox="1">
            <a:spLocks/>
          </p:cNvSpPr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References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type="body" idx="4294967295"/>
          </p:nvPr>
        </p:nvSpPr>
        <p:spPr>
          <a:xfrm>
            <a:off x="4810259" y="587696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algn="just"/>
            <a:endParaRPr lang="en-US" sz="1400" dirty="0"/>
          </a:p>
          <a:p>
            <a:pPr marL="0" indent="0" algn="just">
              <a:buNone/>
            </a:pPr>
            <a:r>
              <a:rPr lang="en-US" sz="1400" dirty="0"/>
              <a:t>[1] Ericsson Mobility Report 2019. </a:t>
            </a:r>
          </a:p>
          <a:p>
            <a:pPr marL="0" indent="0" algn="just">
              <a:buNone/>
            </a:pPr>
            <a:endParaRPr lang="en-US" sz="1400" dirty="0"/>
          </a:p>
          <a:p>
            <a:pPr marL="0" indent="0" algn="just">
              <a:buNone/>
            </a:pPr>
            <a:r>
              <a:rPr lang="en-US" sz="1400" dirty="0"/>
              <a:t>[2] J. Ordonez-</a:t>
            </a:r>
            <a:r>
              <a:rPr lang="en-US" sz="1400" dirty="0" err="1"/>
              <a:t>Lucena</a:t>
            </a:r>
            <a:r>
              <a:rPr lang="en-US" sz="1400" dirty="0"/>
              <a:t>, P. </a:t>
            </a:r>
            <a:r>
              <a:rPr lang="en-US" sz="1400" dirty="0" err="1"/>
              <a:t>Ameigeiras</a:t>
            </a:r>
            <a:r>
              <a:rPr lang="en-US" sz="1400" dirty="0"/>
              <a:t>, D. Lopez, J. J. Ramos-Munoz, J. Lorca and J. </a:t>
            </a:r>
            <a:r>
              <a:rPr lang="en-US" sz="1400" dirty="0" err="1"/>
              <a:t>Folgueira</a:t>
            </a:r>
            <a:r>
              <a:rPr lang="en-US" sz="1400" dirty="0"/>
              <a:t>, "Network Slicing for 5G with SDN/NFV: Concepts, Architectures, and Challenges," in </a:t>
            </a:r>
            <a:r>
              <a:rPr lang="en-US" sz="1400" i="1" dirty="0"/>
              <a:t>IEEE Communications Magazine</a:t>
            </a:r>
            <a:r>
              <a:rPr lang="en-US" sz="1400" dirty="0"/>
              <a:t>, vol. 55, no. 5, pp. 80-87, May 2017.</a:t>
            </a:r>
          </a:p>
          <a:p>
            <a:pPr marL="88899" algn="just"/>
            <a:endParaRPr lang="en-US" sz="1400" dirty="0"/>
          </a:p>
          <a:p>
            <a:pPr marL="0" indent="0" algn="just">
              <a:buNone/>
            </a:pPr>
            <a:r>
              <a:rPr lang="en-US" sz="1400" dirty="0"/>
              <a:t>[3] C. Marquez, M. </a:t>
            </a:r>
            <a:r>
              <a:rPr lang="en-US" sz="1400" dirty="0" err="1"/>
              <a:t>Gramaglia</a:t>
            </a:r>
            <a:r>
              <a:rPr lang="en-US" sz="1400" dirty="0"/>
              <a:t>, M. Fiore, A. </a:t>
            </a:r>
            <a:r>
              <a:rPr lang="en-US" sz="1400" dirty="0" err="1"/>
              <a:t>Banchs</a:t>
            </a:r>
            <a:r>
              <a:rPr lang="en-US" sz="1400" dirty="0"/>
              <a:t>, C. </a:t>
            </a:r>
            <a:r>
              <a:rPr lang="en-US" sz="1400" dirty="0" err="1"/>
              <a:t>Ziemlicki</a:t>
            </a:r>
            <a:r>
              <a:rPr lang="en-US" sz="1400" dirty="0"/>
              <a:t> and Z. </a:t>
            </a:r>
            <a:r>
              <a:rPr lang="en-US" sz="1400" dirty="0" err="1"/>
              <a:t>Smoreda</a:t>
            </a:r>
            <a:r>
              <a:rPr lang="en-US" sz="1400" dirty="0"/>
              <a:t>, "Not All Apps Are Created Equal: Analysis of Spatiotemporal Heterogeneity in Nationwide Mobile Service Usage,“ ACM </a:t>
            </a:r>
            <a:r>
              <a:rPr lang="en-US" sz="1400" dirty="0" err="1"/>
              <a:t>CoNEXT</a:t>
            </a:r>
            <a:r>
              <a:rPr lang="en-US" sz="1400" dirty="0"/>
              <a:t>, Dec. 2017.</a:t>
            </a:r>
          </a:p>
          <a:p>
            <a:pPr marL="88899" algn="just"/>
            <a:endParaRPr lang="en-US" sz="1400" dirty="0"/>
          </a:p>
          <a:p>
            <a:pPr marL="0" indent="0" algn="just">
              <a:buNone/>
            </a:pPr>
            <a:r>
              <a:rPr lang="en-US" sz="1400" dirty="0"/>
              <a:t>[4] C. Marquez, M. </a:t>
            </a:r>
            <a:r>
              <a:rPr lang="en-US" sz="1400" dirty="0" err="1"/>
              <a:t>Gramaglia</a:t>
            </a:r>
            <a:r>
              <a:rPr lang="en-US" sz="1400" dirty="0"/>
              <a:t>, M. Fiore, A. </a:t>
            </a:r>
            <a:r>
              <a:rPr lang="en-US" sz="1400" dirty="0" err="1"/>
              <a:t>Banchs</a:t>
            </a:r>
            <a:r>
              <a:rPr lang="en-US" sz="1400" dirty="0"/>
              <a:t>, and Z. </a:t>
            </a:r>
            <a:r>
              <a:rPr lang="en-US" sz="1400" dirty="0" err="1"/>
              <a:t>Smoreda</a:t>
            </a:r>
            <a:r>
              <a:rPr lang="en-US" sz="1400" dirty="0"/>
              <a:t>, "Identifying Common Periodicities in Mobile Service Demands with Spectral Analysis," in </a:t>
            </a:r>
            <a:r>
              <a:rPr lang="en-US" sz="1400" i="1" dirty="0"/>
              <a:t>IEEE Mediterranean Communication and Computer Networking Conference (</a:t>
            </a:r>
            <a:r>
              <a:rPr lang="en-US" sz="1400" i="1" dirty="0" err="1"/>
              <a:t>MedComNet</a:t>
            </a:r>
            <a:r>
              <a:rPr lang="en-US" sz="1400" i="1" dirty="0"/>
              <a:t> 2020)</a:t>
            </a:r>
            <a:r>
              <a:rPr lang="en-US" sz="1400" dirty="0"/>
              <a:t>, Jun. 2020.</a:t>
            </a:r>
          </a:p>
          <a:p>
            <a:pPr marL="88899"/>
            <a:endParaRPr lang="en-US" sz="1400" dirty="0"/>
          </a:p>
          <a:p>
            <a:pPr marL="88899"/>
            <a:endParaRPr lang="en-US" sz="1400" dirty="0"/>
          </a:p>
          <a:p>
            <a:pPr marL="88899"/>
            <a:endParaRPr lang="en-US" sz="1400" dirty="0"/>
          </a:p>
          <a:p>
            <a:pPr marL="0"/>
            <a:endParaRPr lang="en-US" sz="1400" dirty="0"/>
          </a:p>
          <a:p>
            <a:pPr marL="0"/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B61705-EBB3-5042-ADAD-4E1CBF28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27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8254" r="13289"/>
          <a:stretch/>
        </p:blipFill>
        <p:spPr>
          <a:xfrm>
            <a:off x="5861235" y="192759"/>
            <a:ext cx="6054710" cy="663343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B73EEF9-AD57-41CD-98D1-90B38D69DFF5}"/>
              </a:ext>
            </a:extLst>
          </p:cNvPr>
          <p:cNvSpPr txBox="1"/>
          <p:nvPr/>
        </p:nvSpPr>
        <p:spPr>
          <a:xfrm>
            <a:off x="2214520" y="982976"/>
            <a:ext cx="4114501" cy="494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02" dirty="0"/>
          </a:p>
          <a:p>
            <a:r>
              <a:rPr lang="en-US" sz="2539" dirty="0">
                <a:hlinkClick r:id="rId4"/>
              </a:rPr>
              <a:t>@</a:t>
            </a:r>
            <a:r>
              <a:rPr lang="en-US" sz="2539" dirty="0" err="1">
                <a:hlinkClick r:id="rId4"/>
              </a:rPr>
              <a:t>PhD_CMarquez</a:t>
            </a:r>
            <a:endParaRPr lang="en-US" sz="2539" dirty="0"/>
          </a:p>
          <a:p>
            <a:endParaRPr lang="en-US" sz="2902" dirty="0"/>
          </a:p>
          <a:p>
            <a:endParaRPr lang="en-US" sz="2902" dirty="0"/>
          </a:p>
          <a:p>
            <a:r>
              <a:rPr lang="en-US" sz="2539" dirty="0">
                <a:hlinkClick r:id="rId5"/>
              </a:rPr>
              <a:t>Cristina Marquez</a:t>
            </a:r>
            <a:endParaRPr lang="en-US" sz="2539" dirty="0"/>
          </a:p>
          <a:p>
            <a:endParaRPr lang="en-US" sz="2539" dirty="0"/>
          </a:p>
          <a:p>
            <a:endParaRPr lang="en-US" sz="2539" dirty="0"/>
          </a:p>
          <a:p>
            <a:r>
              <a:rPr lang="en-US" sz="2539" dirty="0">
                <a:hlinkClick r:id="rId6"/>
              </a:rPr>
              <a:t>https://www.linkedin.com/in/cristina-marquez/</a:t>
            </a:r>
            <a:endParaRPr lang="en-US" sz="2539" dirty="0"/>
          </a:p>
          <a:p>
            <a:endParaRPr lang="en-US" sz="2539" dirty="0"/>
          </a:p>
          <a:p>
            <a:endParaRPr lang="en-US" sz="2539" dirty="0"/>
          </a:p>
          <a:p>
            <a:endParaRPr lang="en-US" sz="2539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0DF409-14D1-A941-AC19-8031D069787E}"/>
              </a:ext>
            </a:extLst>
          </p:cNvPr>
          <p:cNvSpPr txBox="1"/>
          <p:nvPr/>
        </p:nvSpPr>
        <p:spPr>
          <a:xfrm>
            <a:off x="670560" y="1402080"/>
            <a:ext cx="1313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Twitter: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6006F-E681-AB45-B74C-86D0E269CF10}"/>
              </a:ext>
            </a:extLst>
          </p:cNvPr>
          <p:cNvSpPr txBox="1"/>
          <p:nvPr/>
        </p:nvSpPr>
        <p:spPr>
          <a:xfrm>
            <a:off x="609600" y="2651760"/>
            <a:ext cx="1669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Facebook: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021F52-4899-7A4E-B229-B46880C4C9D9}"/>
              </a:ext>
            </a:extLst>
          </p:cNvPr>
          <p:cNvSpPr txBox="1"/>
          <p:nvPr/>
        </p:nvSpPr>
        <p:spPr>
          <a:xfrm>
            <a:off x="655320" y="3870960"/>
            <a:ext cx="1492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Linkedin</a:t>
            </a:r>
            <a:r>
              <a:rPr lang="en-US" sz="2800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0E2FF-8214-5D41-8E8A-F77B37C72414}"/>
              </a:ext>
            </a:extLst>
          </p:cNvPr>
          <p:cNvSpPr txBox="1"/>
          <p:nvPr/>
        </p:nvSpPr>
        <p:spPr>
          <a:xfrm>
            <a:off x="5993295" y="5828653"/>
            <a:ext cx="534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Adobe. All rights reserved. This content is excluded from our Creative Commons license. For more information, see </a:t>
            </a:r>
            <a:r>
              <a:rPr lang="en-US" u="sng" dirty="0">
                <a:solidFill>
                  <a:srgbClr val="0070C0"/>
                </a:solidFill>
                <a:hlinkClick r:id="rId7"/>
              </a:rPr>
              <a:t>https://</a:t>
            </a:r>
            <a:r>
              <a:rPr lang="en-US" u="sng" dirty="0" err="1">
                <a:solidFill>
                  <a:srgbClr val="0070C0"/>
                </a:solidFill>
                <a:hlinkClick r:id="rId7"/>
              </a:rPr>
              <a:t>ocw.mit.edu</a:t>
            </a:r>
            <a:r>
              <a:rPr lang="en-US" u="sng" dirty="0">
                <a:solidFill>
                  <a:srgbClr val="0070C0"/>
                </a:solidFill>
                <a:hlinkClick r:id="rId7"/>
              </a:rPr>
              <a:t>/</a:t>
            </a:r>
            <a:r>
              <a:rPr lang="en-US" u="sng" dirty="0" err="1">
                <a:solidFill>
                  <a:srgbClr val="0070C0"/>
                </a:solidFill>
                <a:hlinkClick r:id="rId7"/>
              </a:rPr>
              <a:t>fairuse</a:t>
            </a:r>
            <a:r>
              <a:rPr lang="en-US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53D43-DAF2-214B-A2CF-36981DBC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19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F3B89B5-8D36-40BA-ACF0-334BFE3AB8C0}"/>
              </a:ext>
            </a:extLst>
          </p:cNvPr>
          <p:cNvSpPr/>
          <p:nvPr/>
        </p:nvSpPr>
        <p:spPr>
          <a:xfrm>
            <a:off x="3218749" y="1016174"/>
            <a:ext cx="480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http://senseabledb.mit.edu/labmap/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0829325-7989-4077-AB2E-9CEEDD0BD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88" r="504" b="25181"/>
          <a:stretch/>
        </p:blipFill>
        <p:spPr>
          <a:xfrm>
            <a:off x="9456430" y="4006735"/>
            <a:ext cx="1842722" cy="1842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466031-07CF-44C0-9354-8B42A9DFA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C5CBA7-F46A-4817-9631-00B6B821F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647700"/>
            <a:ext cx="108966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012C73-820E-EF41-8A15-C4C47689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474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159"/>
            <a:ext cx="10972800" cy="1143000"/>
          </a:xfrm>
        </p:spPr>
        <p:txBody>
          <a:bodyPr>
            <a:normAutofit/>
          </a:bodyPr>
          <a:lstStyle/>
          <a:p>
            <a:r>
              <a:rPr lang="en-US" sz="5333" b="1" dirty="0"/>
              <a:t>How does the network work?</a:t>
            </a:r>
            <a:endParaRPr lang="en-US" sz="5333" dirty="0"/>
          </a:p>
        </p:txBody>
      </p:sp>
      <p:sp>
        <p:nvSpPr>
          <p:cNvPr id="52" name="Pentagon 6">
            <a:extLst>
              <a:ext uri="{FF2B5EF4-FFF2-40B4-BE49-F238E27FC236}">
                <a16:creationId xmlns:a16="http://schemas.microsoft.com/office/drawing/2014/main" id="{F5CBA7A7-5DDA-4635-8F14-48B5A6377EC6}"/>
              </a:ext>
            </a:extLst>
          </p:cNvPr>
          <p:cNvSpPr/>
          <p:nvPr/>
        </p:nvSpPr>
        <p:spPr>
          <a:xfrm rot="5400000">
            <a:off x="2029076" y="3078400"/>
            <a:ext cx="793951" cy="382382"/>
          </a:xfrm>
          <a:prstGeom prst="homePlate">
            <a:avLst>
              <a:gd name="adj" fmla="val 28625"/>
            </a:avLst>
          </a:prstGeom>
          <a:gradFill flip="none" rotWithShape="1">
            <a:gsLst>
              <a:gs pos="48000">
                <a:schemeClr val="accent1">
                  <a:alpha val="79000"/>
                </a:schemeClr>
              </a:gs>
              <a:gs pos="0">
                <a:srgbClr val="FFFFFF">
                  <a:alpha val="79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58" name="Group 5">
            <a:extLst>
              <a:ext uri="{FF2B5EF4-FFF2-40B4-BE49-F238E27FC236}">
                <a16:creationId xmlns:a16="http://schemas.microsoft.com/office/drawing/2014/main" id="{71F2080C-7F19-4690-BF71-058704C118DD}"/>
              </a:ext>
            </a:extLst>
          </p:cNvPr>
          <p:cNvGrpSpPr/>
          <p:nvPr/>
        </p:nvGrpSpPr>
        <p:grpSpPr>
          <a:xfrm>
            <a:off x="1498985" y="3620881"/>
            <a:ext cx="9721038" cy="1649250"/>
            <a:chOff x="1653192" y="3443047"/>
            <a:chExt cx="7290778" cy="1236937"/>
          </a:xfrm>
        </p:grpSpPr>
        <p:grpSp>
          <p:nvGrpSpPr>
            <p:cNvPr id="59" name="Group 27">
              <a:extLst>
                <a:ext uri="{FF2B5EF4-FFF2-40B4-BE49-F238E27FC236}">
                  <a16:creationId xmlns:a16="http://schemas.microsoft.com/office/drawing/2014/main" id="{359E9F34-54A9-4BA3-BA02-6F677D992009}"/>
                </a:ext>
              </a:extLst>
            </p:cNvPr>
            <p:cNvGrpSpPr/>
            <p:nvPr/>
          </p:nvGrpSpPr>
          <p:grpSpPr>
            <a:xfrm>
              <a:off x="1653192" y="3736780"/>
              <a:ext cx="1187682" cy="741265"/>
              <a:chOff x="209013" y="527701"/>
              <a:chExt cx="1348757" cy="841798"/>
            </a:xfrm>
          </p:grpSpPr>
          <p:pic>
            <p:nvPicPr>
              <p:cNvPr id="80" name="Picture 28" descr="laptop.png">
                <a:extLst>
                  <a:ext uri="{FF2B5EF4-FFF2-40B4-BE49-F238E27FC236}">
                    <a16:creationId xmlns:a16="http://schemas.microsoft.com/office/drawing/2014/main" id="{84992E14-BE60-4586-97B0-3C3E745EA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703" b="100000" l="0" r="100000">
                            <a14:foregroundMark x1="75875" y1="86937" x2="75875" y2="869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736" y="527701"/>
                <a:ext cx="571838" cy="467580"/>
              </a:xfrm>
              <a:prstGeom prst="rect">
                <a:avLst/>
              </a:prstGeom>
            </p:spPr>
          </p:pic>
          <p:pic>
            <p:nvPicPr>
              <p:cNvPr id="81" name="Picture 29" descr="smartphone.png">
                <a:extLst>
                  <a:ext uri="{FF2B5EF4-FFF2-40B4-BE49-F238E27FC236}">
                    <a16:creationId xmlns:a16="http://schemas.microsoft.com/office/drawing/2014/main" id="{11724686-7AC5-4C6A-BB40-57E05CFC8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9118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4960" y="657441"/>
                <a:ext cx="195626" cy="324329"/>
              </a:xfrm>
              <a:prstGeom prst="rect">
                <a:avLst/>
              </a:prstGeom>
            </p:spPr>
          </p:pic>
          <p:pic>
            <p:nvPicPr>
              <p:cNvPr id="82" name="Picture 30" descr="tablet.png">
                <a:extLst>
                  <a:ext uri="{FF2B5EF4-FFF2-40B4-BE49-F238E27FC236}">
                    <a16:creationId xmlns:a16="http://schemas.microsoft.com/office/drawing/2014/main" id="{CEB46CC5-EE15-40A7-BC62-6A4E2A584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852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026" y="568229"/>
                <a:ext cx="325680" cy="427051"/>
              </a:xfrm>
              <a:prstGeom prst="rect">
                <a:avLst/>
              </a:prstGeom>
            </p:spPr>
          </p:pic>
          <p:sp>
            <p:nvSpPr>
              <p:cNvPr id="83" name="Rectangle 31">
                <a:extLst>
                  <a:ext uri="{FF2B5EF4-FFF2-40B4-BE49-F238E27FC236}">
                    <a16:creationId xmlns:a16="http://schemas.microsoft.com/office/drawing/2014/main" id="{369617BE-4F1E-49FF-A229-88733FD59BC1}"/>
                  </a:ext>
                </a:extLst>
              </p:cNvPr>
              <p:cNvSpPr/>
              <p:nvPr/>
            </p:nvSpPr>
            <p:spPr>
              <a:xfrm>
                <a:off x="209013" y="1061595"/>
                <a:ext cx="1348757" cy="3079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80000"/>
                  </a:lnSpc>
                </a:pPr>
                <a:r>
                  <a:rPr lang="en-US" sz="2133" dirty="0">
                    <a:solidFill>
                      <a:prstClr val="black"/>
                    </a:solidFill>
                    <a:cs typeface="Arial"/>
                  </a:rPr>
                  <a:t>mobile users</a:t>
                </a:r>
              </a:p>
            </p:txBody>
          </p:sp>
        </p:grpSp>
        <p:pic>
          <p:nvPicPr>
            <p:cNvPr id="60" name="Picture 33" descr="antenna.png">
              <a:extLst>
                <a:ext uri="{FF2B5EF4-FFF2-40B4-BE49-F238E27FC236}">
                  <a16:creationId xmlns:a16="http://schemas.microsoft.com/office/drawing/2014/main" id="{849A2687-662E-4444-937D-1BDA4E052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126" y="3450343"/>
              <a:ext cx="468195" cy="760816"/>
            </a:xfrm>
            <a:prstGeom prst="rect">
              <a:avLst/>
            </a:prstGeom>
          </p:spPr>
        </p:pic>
        <p:sp>
          <p:nvSpPr>
            <p:cNvPr id="61" name="Rectangle 34">
              <a:extLst>
                <a:ext uri="{FF2B5EF4-FFF2-40B4-BE49-F238E27FC236}">
                  <a16:creationId xmlns:a16="http://schemas.microsoft.com/office/drawing/2014/main" id="{81D98669-1450-408E-A4A5-BE71DFDACA5D}"/>
                </a:ext>
              </a:extLst>
            </p:cNvPr>
            <p:cNvSpPr/>
            <p:nvPr/>
          </p:nvSpPr>
          <p:spPr>
            <a:xfrm>
              <a:off x="3376363" y="4199808"/>
              <a:ext cx="816136" cy="2711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2133" dirty="0">
                  <a:solidFill>
                    <a:prstClr val="black"/>
                  </a:solidFill>
                  <a:cs typeface="Arial"/>
                </a:rPr>
                <a:t>antenna</a:t>
              </a:r>
            </a:p>
          </p:txBody>
        </p:sp>
        <p:cxnSp>
          <p:nvCxnSpPr>
            <p:cNvPr id="62" name="Straight Connector 35">
              <a:extLst>
                <a:ext uri="{FF2B5EF4-FFF2-40B4-BE49-F238E27FC236}">
                  <a16:creationId xmlns:a16="http://schemas.microsoft.com/office/drawing/2014/main" id="{9D8E4DD5-5E7F-4DC0-B20A-62467BA0867D}"/>
                </a:ext>
              </a:extLst>
            </p:cNvPr>
            <p:cNvCxnSpPr/>
            <p:nvPr/>
          </p:nvCxnSpPr>
          <p:spPr>
            <a:xfrm>
              <a:off x="4004586" y="3949384"/>
              <a:ext cx="422960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36" descr="wireless-link-a.png">
              <a:extLst>
                <a:ext uri="{FF2B5EF4-FFF2-40B4-BE49-F238E27FC236}">
                  <a16:creationId xmlns:a16="http://schemas.microsoft.com/office/drawing/2014/main" id="{2FF9243A-B0F9-4FD8-B2DA-48E981D01DA1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duotone>
                <a:prstClr val="black"/>
                <a:srgbClr val="8B8B8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12488">
              <a:off x="2970157" y="3697570"/>
              <a:ext cx="380408" cy="475511"/>
            </a:xfrm>
            <a:prstGeom prst="rect">
              <a:avLst/>
            </a:prstGeom>
          </p:spPr>
        </p:pic>
        <p:pic>
          <p:nvPicPr>
            <p:cNvPr id="64" name="Picture 38" descr="server-a.png">
              <a:extLst>
                <a:ext uri="{FF2B5EF4-FFF2-40B4-BE49-F238E27FC236}">
                  <a16:creationId xmlns:a16="http://schemas.microsoft.com/office/drawing/2014/main" id="{6CB2FCFC-E6C3-492B-89BC-D70F0A9BE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621" y="3787743"/>
              <a:ext cx="697838" cy="195931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</p:spPr>
        </p:pic>
        <p:pic>
          <p:nvPicPr>
            <p:cNvPr id="65" name="Picture 39" descr="server-a.png">
              <a:extLst>
                <a:ext uri="{FF2B5EF4-FFF2-40B4-BE49-F238E27FC236}">
                  <a16:creationId xmlns:a16="http://schemas.microsoft.com/office/drawing/2014/main" id="{E2535067-FD8B-4E46-BE8F-3E77FA244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621" y="4006099"/>
              <a:ext cx="697838" cy="195931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</p:spPr>
        </p:pic>
        <p:sp>
          <p:nvSpPr>
            <p:cNvPr id="66" name="TextBox 40">
              <a:extLst>
                <a:ext uri="{FF2B5EF4-FFF2-40B4-BE49-F238E27FC236}">
                  <a16:creationId xmlns:a16="http://schemas.microsoft.com/office/drawing/2014/main" id="{7E5B4780-B86E-4575-B79C-7A9D5A06A15B}"/>
                </a:ext>
              </a:extLst>
            </p:cNvPr>
            <p:cNvSpPr txBox="1"/>
            <p:nvPr/>
          </p:nvSpPr>
          <p:spPr>
            <a:xfrm>
              <a:off x="6174619" y="4199809"/>
              <a:ext cx="1175129" cy="468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mobile edge</a:t>
              </a:r>
            </a:p>
            <a:p>
              <a:pPr algn="ctr"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cloud facility</a:t>
              </a:r>
            </a:p>
          </p:txBody>
        </p:sp>
        <p:grpSp>
          <p:nvGrpSpPr>
            <p:cNvPr id="67" name="Group 41">
              <a:extLst>
                <a:ext uri="{FF2B5EF4-FFF2-40B4-BE49-F238E27FC236}">
                  <a16:creationId xmlns:a16="http://schemas.microsoft.com/office/drawing/2014/main" id="{C2CB3186-F1F3-47B1-8F39-48CDF934AB56}"/>
                </a:ext>
              </a:extLst>
            </p:cNvPr>
            <p:cNvGrpSpPr/>
            <p:nvPr/>
          </p:nvGrpSpPr>
          <p:grpSpPr>
            <a:xfrm>
              <a:off x="6123103" y="3509935"/>
              <a:ext cx="654828" cy="638582"/>
              <a:chOff x="6147091" y="3360208"/>
              <a:chExt cx="743637" cy="725189"/>
            </a:xfrm>
          </p:grpSpPr>
          <p:sp>
            <p:nvSpPr>
              <p:cNvPr id="78" name="Oval 42">
                <a:extLst>
                  <a:ext uri="{FF2B5EF4-FFF2-40B4-BE49-F238E27FC236}">
                    <a16:creationId xmlns:a16="http://schemas.microsoft.com/office/drawing/2014/main" id="{F56F69F5-93E5-41FA-972D-D3E04EF6B73D}"/>
                  </a:ext>
                </a:extLst>
              </p:cNvPr>
              <p:cNvSpPr/>
              <p:nvPr/>
            </p:nvSpPr>
            <p:spPr>
              <a:xfrm>
                <a:off x="6147091" y="3360208"/>
                <a:ext cx="743637" cy="7251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79" name="Picture 43" descr="router.png">
                <a:extLst>
                  <a:ext uri="{FF2B5EF4-FFF2-40B4-BE49-F238E27FC236}">
                    <a16:creationId xmlns:a16="http://schemas.microsoft.com/office/drawing/2014/main" id="{528CBF07-A75B-498A-9A61-CB23967DA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769" y="3368718"/>
                <a:ext cx="702472" cy="702472"/>
              </a:xfrm>
              <a:prstGeom prst="rect">
                <a:avLst/>
              </a:prstGeom>
            </p:spPr>
          </p:pic>
        </p:grpSp>
        <p:pic>
          <p:nvPicPr>
            <p:cNvPr id="68" name="Picture 45" descr="server-a.png">
              <a:extLst>
                <a:ext uri="{FF2B5EF4-FFF2-40B4-BE49-F238E27FC236}">
                  <a16:creationId xmlns:a16="http://schemas.microsoft.com/office/drawing/2014/main" id="{5D0DC97A-5565-4216-A46D-43FF7DA17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708" y="3787743"/>
              <a:ext cx="697838" cy="195931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</p:spPr>
        </p:pic>
        <p:pic>
          <p:nvPicPr>
            <p:cNvPr id="69" name="Picture 46" descr="server-a.png">
              <a:extLst>
                <a:ext uri="{FF2B5EF4-FFF2-40B4-BE49-F238E27FC236}">
                  <a16:creationId xmlns:a16="http://schemas.microsoft.com/office/drawing/2014/main" id="{E99278E2-9D08-4389-AC10-4B28AB7FE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708" y="4007555"/>
              <a:ext cx="697838" cy="195931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</p:spPr>
        </p:pic>
        <p:sp>
          <p:nvSpPr>
            <p:cNvPr id="70" name="TextBox 47">
              <a:extLst>
                <a:ext uri="{FF2B5EF4-FFF2-40B4-BE49-F238E27FC236}">
                  <a16:creationId xmlns:a16="http://schemas.microsoft.com/office/drawing/2014/main" id="{522F67D3-6C7E-4D9A-A5A8-F3697D588FC8}"/>
                </a:ext>
              </a:extLst>
            </p:cNvPr>
            <p:cNvSpPr txBox="1"/>
            <p:nvPr/>
          </p:nvSpPr>
          <p:spPr>
            <a:xfrm>
              <a:off x="4434985" y="4211922"/>
              <a:ext cx="1247553" cy="468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cloud RAN</a:t>
              </a:r>
            </a:p>
            <a:p>
              <a:pPr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datacenter</a:t>
              </a:r>
            </a:p>
          </p:txBody>
        </p:sp>
        <p:grpSp>
          <p:nvGrpSpPr>
            <p:cNvPr id="71" name="Group 48">
              <a:extLst>
                <a:ext uri="{FF2B5EF4-FFF2-40B4-BE49-F238E27FC236}">
                  <a16:creationId xmlns:a16="http://schemas.microsoft.com/office/drawing/2014/main" id="{31D76F25-2B89-4ED6-BDE0-54304C8BFD3C}"/>
                </a:ext>
              </a:extLst>
            </p:cNvPr>
            <p:cNvGrpSpPr/>
            <p:nvPr/>
          </p:nvGrpSpPr>
          <p:grpSpPr>
            <a:xfrm>
              <a:off x="4465428" y="3511744"/>
              <a:ext cx="546259" cy="625439"/>
              <a:chOff x="3839367" y="3423870"/>
              <a:chExt cx="620343" cy="710263"/>
            </a:xfrm>
          </p:grpSpPr>
          <p:sp>
            <p:nvSpPr>
              <p:cNvPr id="76" name="Rounded Rectangle 49">
                <a:extLst>
                  <a:ext uri="{FF2B5EF4-FFF2-40B4-BE49-F238E27FC236}">
                    <a16:creationId xmlns:a16="http://schemas.microsoft.com/office/drawing/2014/main" id="{FDE94EC2-8869-48E1-B987-2A2AFA511E31}"/>
                  </a:ext>
                </a:extLst>
              </p:cNvPr>
              <p:cNvSpPr/>
              <p:nvPr/>
            </p:nvSpPr>
            <p:spPr>
              <a:xfrm>
                <a:off x="3851840" y="3621758"/>
                <a:ext cx="590685" cy="491724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77" name="Picture 50" descr="database-a.png">
                <a:extLst>
                  <a:ext uri="{FF2B5EF4-FFF2-40B4-BE49-F238E27FC236}">
                    <a16:creationId xmlns:a16="http://schemas.microsoft.com/office/drawing/2014/main" id="{4F8DEFE8-6394-494C-81B1-31EF97116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367" y="3423870"/>
                <a:ext cx="620343" cy="710263"/>
              </a:xfrm>
              <a:prstGeom prst="rect">
                <a:avLst/>
              </a:prstGeom>
              <a:effectLst/>
            </p:spPr>
          </p:pic>
        </p:grpSp>
        <p:pic>
          <p:nvPicPr>
            <p:cNvPr id="72" name="Picture 52" descr="index.png">
              <a:extLst>
                <a:ext uri="{FF2B5EF4-FFF2-40B4-BE49-F238E27FC236}">
                  <a16:creationId xmlns:a16="http://schemas.microsoft.com/office/drawing/2014/main" id="{AACFB1EB-6E9B-4BF9-8719-5B93DC28B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43556" y1="55111" x2="43556" y2="55111"/>
                          <a14:foregroundMark x1="17778" y1="61778" x2="17778" y2="6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0" b="9290"/>
            <a:stretch/>
          </p:blipFill>
          <p:spPr>
            <a:xfrm>
              <a:off x="7947182" y="3443047"/>
              <a:ext cx="962427" cy="793132"/>
            </a:xfrm>
            <a:prstGeom prst="rect">
              <a:avLst/>
            </a:prstGeom>
          </p:spPr>
        </p:pic>
        <p:sp>
          <p:nvSpPr>
            <p:cNvPr id="73" name="TextBox 53">
              <a:extLst>
                <a:ext uri="{FF2B5EF4-FFF2-40B4-BE49-F238E27FC236}">
                  <a16:creationId xmlns:a16="http://schemas.microsoft.com/office/drawing/2014/main" id="{1EAC5E3E-095C-45E9-8D09-DF756F37D66A}"/>
                </a:ext>
              </a:extLst>
            </p:cNvPr>
            <p:cNvSpPr txBox="1"/>
            <p:nvPr/>
          </p:nvSpPr>
          <p:spPr>
            <a:xfrm>
              <a:off x="7912822" y="4200977"/>
              <a:ext cx="1031148" cy="46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core cloud</a:t>
              </a:r>
            </a:p>
            <a:p>
              <a:pPr algn="ctr"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datacenter</a:t>
              </a:r>
            </a:p>
          </p:txBody>
        </p:sp>
        <p:cxnSp>
          <p:nvCxnSpPr>
            <p:cNvPr id="74" name="Straight Connector 54">
              <a:extLst>
                <a:ext uri="{FF2B5EF4-FFF2-40B4-BE49-F238E27FC236}">
                  <a16:creationId xmlns:a16="http://schemas.microsoft.com/office/drawing/2014/main" id="{B6493635-480D-4FAA-83AD-ABEC5562B06B}"/>
                </a:ext>
              </a:extLst>
            </p:cNvPr>
            <p:cNvCxnSpPr/>
            <p:nvPr/>
          </p:nvCxnSpPr>
          <p:spPr>
            <a:xfrm>
              <a:off x="5666355" y="3947045"/>
              <a:ext cx="422960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5">
              <a:extLst>
                <a:ext uri="{FF2B5EF4-FFF2-40B4-BE49-F238E27FC236}">
                  <a16:creationId xmlns:a16="http://schemas.microsoft.com/office/drawing/2014/main" id="{25FD5E50-9EB1-49B5-806B-5B43E5B90A3C}"/>
                </a:ext>
              </a:extLst>
            </p:cNvPr>
            <p:cNvCxnSpPr/>
            <p:nvPr/>
          </p:nvCxnSpPr>
          <p:spPr>
            <a:xfrm>
              <a:off x="7437633" y="3942574"/>
              <a:ext cx="422960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1650D31-AC94-9449-999E-14D2C4100FB7}"/>
              </a:ext>
            </a:extLst>
          </p:cNvPr>
          <p:cNvSpPr txBox="1"/>
          <p:nvPr/>
        </p:nvSpPr>
        <p:spPr>
          <a:xfrm>
            <a:off x="1432560" y="1798320"/>
            <a:ext cx="2032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NETFLIX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CF08-3721-9544-BF26-536BC672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0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DCC23116-7A22-4F46-A5C3-8156599520A5}"/>
              </a:ext>
            </a:extLst>
          </p:cNvPr>
          <p:cNvSpPr txBox="1"/>
          <p:nvPr/>
        </p:nvSpPr>
        <p:spPr>
          <a:xfrm>
            <a:off x="761678" y="6087030"/>
            <a:ext cx="1038275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D63"/>
                </a:solidFill>
              </a:rPr>
              <a:t>[1]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Ericsson Mobility Report 2019</a:t>
            </a:r>
          </a:p>
        </p:txBody>
      </p:sp>
      <p:grpSp>
        <p:nvGrpSpPr>
          <p:cNvPr id="9" name="Group 21">
            <a:extLst>
              <a:ext uri="{FF2B5EF4-FFF2-40B4-BE49-F238E27FC236}">
                <a16:creationId xmlns:a16="http://schemas.microsoft.com/office/drawing/2014/main" id="{2564D871-7214-1249-B481-64A964788FBE}"/>
              </a:ext>
            </a:extLst>
          </p:cNvPr>
          <p:cNvGrpSpPr/>
          <p:nvPr/>
        </p:nvGrpSpPr>
        <p:grpSpPr>
          <a:xfrm>
            <a:off x="8003593" y="1544638"/>
            <a:ext cx="3590496" cy="2567440"/>
            <a:chOff x="8296704" y="1015036"/>
            <a:chExt cx="3590496" cy="2567440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DD16B2C1-290A-F243-89B2-AD0F67A7A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704" y="1015036"/>
              <a:ext cx="3590496" cy="2567440"/>
            </a:xfrm>
            <a:prstGeom prst="rect">
              <a:avLst/>
            </a:prstGeom>
            <a:ln>
              <a:solidFill>
                <a:srgbClr val="3284A2"/>
              </a:solidFill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600000" rev="0"/>
              </a:camera>
              <a:lightRig rig="threePt" dir="t">
                <a:rot lat="0" lon="0" rev="2700000"/>
              </a:lightRig>
            </a:scene3d>
            <a:sp3d>
              <a:bevelT w="0" h="0"/>
            </a:sp3d>
          </p:spPr>
        </p:pic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8FCACE6B-A366-DA46-8A20-0CBDDDE69385}"/>
                </a:ext>
              </a:extLst>
            </p:cNvPr>
            <p:cNvSpPr txBox="1"/>
            <p:nvPr/>
          </p:nvSpPr>
          <p:spPr>
            <a:xfrm>
              <a:off x="8610600" y="1219200"/>
              <a:ext cx="2028440" cy="646331"/>
            </a:xfrm>
            <a:prstGeom prst="rect">
              <a:avLst/>
            </a:prstGeom>
            <a:noFill/>
            <a:scene3d>
              <a:camera prst="orthographicFront">
                <a:rot lat="21299999" lon="6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>
                  <a:solidFill>
                    <a:srgbClr val="328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</a:t>
              </a:r>
              <a:r>
                <a:rPr lang="en-US" sz="2400" b="1" dirty="0">
                  <a:solidFill>
                    <a:srgbClr val="328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EB/month</a:t>
              </a:r>
            </a:p>
          </p:txBody>
        </p:sp>
        <p:cxnSp>
          <p:nvCxnSpPr>
            <p:cNvPr id="13" name="Straight Connector 9">
              <a:extLst>
                <a:ext uri="{FF2B5EF4-FFF2-40B4-BE49-F238E27FC236}">
                  <a16:creationId xmlns:a16="http://schemas.microsoft.com/office/drawing/2014/main" id="{F879F3C9-3951-2844-8894-450629C9E92F}"/>
                </a:ext>
              </a:extLst>
            </p:cNvPr>
            <p:cNvCxnSpPr/>
            <p:nvPr/>
          </p:nvCxnSpPr>
          <p:spPr>
            <a:xfrm>
              <a:off x="10591800" y="1398080"/>
              <a:ext cx="0" cy="2008695"/>
            </a:xfrm>
            <a:prstGeom prst="line">
              <a:avLst/>
            </a:prstGeom>
            <a:ln w="57150">
              <a:solidFill>
                <a:srgbClr val="3284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31CFD366-094D-4673-AA12-6562B7357E22}"/>
              </a:ext>
            </a:extLst>
          </p:cNvPr>
          <p:cNvSpPr/>
          <p:nvPr/>
        </p:nvSpPr>
        <p:spPr>
          <a:xfrm>
            <a:off x="690164" y="1241146"/>
            <a:ext cx="761563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dirty="0"/>
          </a:p>
          <a:p>
            <a:pPr lvl="1"/>
            <a:r>
              <a:rPr lang="en-US" sz="2000" dirty="0"/>
              <a:t>Some are generating a substantial amount of data traffic, for example</a:t>
            </a:r>
            <a:r>
              <a:rPr lang="en-US" sz="2000" baseline="30000" dirty="0"/>
              <a:t> [1]</a:t>
            </a:r>
            <a:endParaRPr lang="en-US" sz="2000" dirty="0"/>
          </a:p>
          <a:p>
            <a:pPr marL="800100" lvl="1" indent="-342900">
              <a:buFontTx/>
              <a:buChar char="-"/>
            </a:pPr>
            <a:r>
              <a:rPr lang="en-US" sz="2000" dirty="0"/>
              <a:t>Instagram			- Facebook		- Snapchat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YouTube			- Twitter			- WhatsApp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b="1" i="1" dirty="0">
                <a:solidFill>
                  <a:srgbClr val="C00000"/>
                </a:solidFill>
              </a:rPr>
              <a:t>How do the dynamics of the demands for mobile services look like?</a:t>
            </a:r>
          </a:p>
          <a:p>
            <a:endParaRPr lang="en-US" sz="2000" b="1" i="1" dirty="0">
              <a:solidFill>
                <a:srgbClr val="C00000"/>
              </a:solidFill>
            </a:endParaRPr>
          </a:p>
          <a:p>
            <a:r>
              <a:rPr lang="en-US" sz="2000" b="1" i="1" dirty="0"/>
              <a:t>Answers have applications in technology and social sciences: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Dimensioning and management of the communication infrastructure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Data-driven planning of urban transport systems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Understanding cultural factors in apps adoption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Detecting psychiatric disorder states at scale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958B28F-263D-496C-BD7B-80887212E756}"/>
              </a:ext>
            </a:extLst>
          </p:cNvPr>
          <p:cNvSpPr txBox="1">
            <a:spLocks/>
          </p:cNvSpPr>
          <p:nvPr/>
        </p:nvSpPr>
        <p:spPr>
          <a:xfrm>
            <a:off x="609600" y="401638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b="1" dirty="0">
                <a:solidFill>
                  <a:schemeClr val="tx1"/>
                </a:solidFill>
              </a:rPr>
              <a:t>Mobile services overview</a:t>
            </a:r>
            <a:endParaRPr lang="en-US" sz="5333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3703E-920A-A744-B4E2-5497422BE15A}"/>
              </a:ext>
            </a:extLst>
          </p:cNvPr>
          <p:cNvSpPr txBox="1"/>
          <p:nvPr/>
        </p:nvSpPr>
        <p:spPr>
          <a:xfrm>
            <a:off x="4937760" y="5791200"/>
            <a:ext cx="6888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</a:t>
            </a:r>
            <a:r>
              <a:rPr lang="en-US" dirty="0" err="1"/>
              <a:t>Telefonaktiebolaget</a:t>
            </a:r>
            <a:r>
              <a:rPr lang="en-US" dirty="0"/>
              <a:t> LM Ericsson. All rights reserved. This content is excluded from our Creative Commons license. For more information, see 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https://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ocw.mit.edu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/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fairuse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37E36-7FCF-AA4E-885C-4FAB7AF81B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391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F2CAB62-763A-4055-AC94-4CF30AE9E40E}"/>
              </a:ext>
            </a:extLst>
          </p:cNvPr>
          <p:cNvSpPr txBox="1">
            <a:spLocks/>
          </p:cNvSpPr>
          <p:nvPr/>
        </p:nvSpPr>
        <p:spPr>
          <a:xfrm>
            <a:off x="609600" y="401638"/>
            <a:ext cx="109728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b="1" dirty="0">
                <a:solidFill>
                  <a:schemeClr val="tx1"/>
                </a:solidFill>
              </a:rPr>
              <a:t>5G Service requirements: heterogeneity</a:t>
            </a:r>
            <a:endParaRPr lang="en-US" sz="5333" dirty="0">
              <a:solidFill>
                <a:schemeClr val="tx1"/>
              </a:solidFill>
            </a:endParaRPr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87274930-33B6-46DF-BD77-ED8B6250F9B4}"/>
              </a:ext>
            </a:extLst>
          </p:cNvPr>
          <p:cNvSpPr/>
          <p:nvPr/>
        </p:nvSpPr>
        <p:spPr>
          <a:xfrm>
            <a:off x="3450771" y="1995396"/>
            <a:ext cx="5290458" cy="3909015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 descr="Imagen que contiene interior, televisión, computadora, remoto&#10;&#10;Descripción generada automáticamente">
            <a:extLst>
              <a:ext uri="{FF2B5EF4-FFF2-40B4-BE49-F238E27FC236}">
                <a16:creationId xmlns:a16="http://schemas.microsoft.com/office/drawing/2014/main" id="{DD693E49-BA78-47FB-8A4B-C3D06E251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r="4821"/>
          <a:stretch/>
        </p:blipFill>
        <p:spPr>
          <a:xfrm>
            <a:off x="4732301" y="1544638"/>
            <a:ext cx="2714631" cy="156288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0CFA8F5-55EC-43A1-843A-38D7F98BE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90" t="5013" r="12861" b="86723"/>
          <a:stretch/>
        </p:blipFill>
        <p:spPr>
          <a:xfrm>
            <a:off x="7614318" y="1637959"/>
            <a:ext cx="1587262" cy="43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CC31CC2-1435-49A2-B0EF-1192A8DB3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34" t="67906" r="4637" b="20104"/>
          <a:stretch/>
        </p:blipFill>
        <p:spPr>
          <a:xfrm>
            <a:off x="9061461" y="3836570"/>
            <a:ext cx="1656272" cy="63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 descr="Imagen que contiene cerca, exterior, pasto, campo&#10;&#10;Descripción generada automáticamente">
            <a:extLst>
              <a:ext uri="{FF2B5EF4-FFF2-40B4-BE49-F238E27FC236}">
                <a16:creationId xmlns:a16="http://schemas.microsoft.com/office/drawing/2014/main" id="{9277DA4B-3C12-48E8-9414-14A1F34134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1915"/>
          <a:stretch/>
        </p:blipFill>
        <p:spPr>
          <a:xfrm>
            <a:off x="1619480" y="4606505"/>
            <a:ext cx="2588963" cy="1748663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AECB86A-B76C-49C3-B0B5-0E48472BD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24" r="79255" b="58658"/>
          <a:stretch/>
        </p:blipFill>
        <p:spPr>
          <a:xfrm>
            <a:off x="1749545" y="3547645"/>
            <a:ext cx="2104156" cy="927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CA5E55A-E316-4AD3-A792-159EE77095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6"/>
          <a:stretch/>
        </p:blipFill>
        <p:spPr>
          <a:xfrm>
            <a:off x="7614318" y="4605232"/>
            <a:ext cx="3119745" cy="174866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897B46-299D-A842-8FC3-38452E3CB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1915160"/>
            <a:ext cx="1395730" cy="4687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EC51B-67DE-0D43-8B0F-D632877DD3B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1403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F2CAB62-763A-4055-AC94-4CF30AE9E40E}"/>
              </a:ext>
            </a:extLst>
          </p:cNvPr>
          <p:cNvSpPr txBox="1">
            <a:spLocks/>
          </p:cNvSpPr>
          <p:nvPr/>
        </p:nvSpPr>
        <p:spPr>
          <a:xfrm>
            <a:off x="609600" y="401638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b="1" dirty="0">
                <a:solidFill>
                  <a:schemeClr val="tx1"/>
                </a:solidFill>
              </a:rPr>
              <a:t>Network usage example</a:t>
            </a:r>
            <a:endParaRPr lang="en-US" sz="5333" dirty="0">
              <a:solidFill>
                <a:schemeClr val="tx1"/>
              </a:solidFill>
            </a:endParaRPr>
          </a:p>
        </p:txBody>
      </p:sp>
      <p:pic>
        <p:nvPicPr>
          <p:cNvPr id="13" name="Picture 154" descr="Untitled.png">
            <a:extLst>
              <a:ext uri="{FF2B5EF4-FFF2-40B4-BE49-F238E27FC236}">
                <a16:creationId xmlns:a16="http://schemas.microsoft.com/office/drawing/2014/main" id="{B221D26F-C113-464D-BF92-A4DED86A1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4" t="-7347"/>
          <a:stretch/>
        </p:blipFill>
        <p:spPr>
          <a:xfrm>
            <a:off x="1871712" y="3535043"/>
            <a:ext cx="2244492" cy="1855694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B3B0600-649D-4B43-AC7F-4F709A9AF23E}"/>
              </a:ext>
            </a:extLst>
          </p:cNvPr>
          <p:cNvCxnSpPr/>
          <p:nvPr/>
        </p:nvCxnSpPr>
        <p:spPr>
          <a:xfrm>
            <a:off x="1401818" y="4462890"/>
            <a:ext cx="3513909" cy="0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154" descr="Untitled.png">
            <a:extLst>
              <a:ext uri="{FF2B5EF4-FFF2-40B4-BE49-F238E27FC236}">
                <a16:creationId xmlns:a16="http://schemas.microsoft.com/office/drawing/2014/main" id="{3ACA5073-07AB-4E35-B14E-74515AE9B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4" t="-7347"/>
          <a:stretch/>
        </p:blipFill>
        <p:spPr>
          <a:xfrm>
            <a:off x="7254242" y="3535043"/>
            <a:ext cx="2244492" cy="1855694"/>
          </a:xfrm>
          <a:prstGeom prst="rect">
            <a:avLst/>
          </a:prstGeom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43477749-C282-4F04-B607-B07250E76393}"/>
              </a:ext>
            </a:extLst>
          </p:cNvPr>
          <p:cNvCxnSpPr/>
          <p:nvPr/>
        </p:nvCxnSpPr>
        <p:spPr>
          <a:xfrm>
            <a:off x="6828414" y="4462890"/>
            <a:ext cx="3513909" cy="0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2F6E6F8-0610-0A4C-97BB-83ACD63B256F}"/>
              </a:ext>
            </a:extLst>
          </p:cNvPr>
          <p:cNvSpPr txBox="1"/>
          <p:nvPr/>
        </p:nvSpPr>
        <p:spPr>
          <a:xfrm>
            <a:off x="7223760" y="2118360"/>
            <a:ext cx="2381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Pokémon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27752-BE12-FC4B-BA0A-EA96039D7039}"/>
              </a:ext>
            </a:extLst>
          </p:cNvPr>
          <p:cNvSpPr txBox="1"/>
          <p:nvPr/>
        </p:nvSpPr>
        <p:spPr>
          <a:xfrm>
            <a:off x="2026920" y="2087880"/>
            <a:ext cx="2032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NETFLIX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27D25-F2FD-2E47-9AA0-B29571901B4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9405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4257" y="4707156"/>
            <a:ext cx="9721038" cy="1649250"/>
            <a:chOff x="1653192" y="3443047"/>
            <a:chExt cx="7290778" cy="1236937"/>
          </a:xfrm>
        </p:grpSpPr>
        <p:grpSp>
          <p:nvGrpSpPr>
            <p:cNvPr id="28" name="Group 27"/>
            <p:cNvGrpSpPr/>
            <p:nvPr/>
          </p:nvGrpSpPr>
          <p:grpSpPr>
            <a:xfrm>
              <a:off x="1653192" y="3736780"/>
              <a:ext cx="1187682" cy="741265"/>
              <a:chOff x="209013" y="527701"/>
              <a:chExt cx="1348757" cy="841798"/>
            </a:xfrm>
          </p:grpSpPr>
          <p:pic>
            <p:nvPicPr>
              <p:cNvPr id="29" name="Picture 28" descr="laptop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703" b="100000" l="0" r="100000">
                            <a14:foregroundMark x1="75875" y1="86937" x2="75875" y2="869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736" y="527701"/>
                <a:ext cx="571838" cy="467580"/>
              </a:xfrm>
              <a:prstGeom prst="rect">
                <a:avLst/>
              </a:prstGeom>
            </p:spPr>
          </p:pic>
          <p:pic>
            <p:nvPicPr>
              <p:cNvPr id="30" name="Picture 29" descr="smartphon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9118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4960" y="657441"/>
                <a:ext cx="195626" cy="324329"/>
              </a:xfrm>
              <a:prstGeom prst="rect">
                <a:avLst/>
              </a:prstGeom>
            </p:spPr>
          </p:pic>
          <p:pic>
            <p:nvPicPr>
              <p:cNvPr id="31" name="Picture 30" descr="tablet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852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026" y="568229"/>
                <a:ext cx="325680" cy="427051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209013" y="1061595"/>
                <a:ext cx="1348757" cy="3079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80000"/>
                  </a:lnSpc>
                </a:pPr>
                <a:r>
                  <a:rPr lang="en-US" sz="2133" dirty="0">
                    <a:solidFill>
                      <a:prstClr val="black"/>
                    </a:solidFill>
                    <a:cs typeface="Arial"/>
                  </a:rPr>
                  <a:t>mobile users</a:t>
                </a:r>
              </a:p>
            </p:txBody>
          </p:sp>
        </p:grpSp>
        <p:pic>
          <p:nvPicPr>
            <p:cNvPr id="34" name="Picture 33" descr="antenna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126" y="3450343"/>
              <a:ext cx="468195" cy="76081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376363" y="4199808"/>
              <a:ext cx="816136" cy="2711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2133" dirty="0">
                  <a:solidFill>
                    <a:prstClr val="black"/>
                  </a:solidFill>
                  <a:cs typeface="Arial"/>
                </a:rPr>
                <a:t>antenna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4004586" y="3949384"/>
              <a:ext cx="422960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 descr="wireless-link-a.png"/>
            <p:cNvPicPr>
              <a:picLocks/>
            </p:cNvPicPr>
            <p:nvPr/>
          </p:nvPicPr>
          <p:blipFill>
            <a:blip r:embed="rId10">
              <a:duotone>
                <a:prstClr val="black"/>
                <a:srgbClr val="8B8B8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CrisscrossEtching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12488">
              <a:off x="2970157" y="3697570"/>
              <a:ext cx="380408" cy="475511"/>
            </a:xfrm>
            <a:prstGeom prst="rect">
              <a:avLst/>
            </a:prstGeom>
          </p:spPr>
        </p:pic>
        <p:pic>
          <p:nvPicPr>
            <p:cNvPr id="39" name="Picture 38" descr="server-a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621" y="3787743"/>
              <a:ext cx="697838" cy="195931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</p:spPr>
        </p:pic>
        <p:pic>
          <p:nvPicPr>
            <p:cNvPr id="40" name="Picture 39" descr="server-a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621" y="4006099"/>
              <a:ext cx="697838" cy="195931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6174619" y="4199809"/>
              <a:ext cx="1175129" cy="468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mobile edge</a:t>
              </a:r>
            </a:p>
            <a:p>
              <a:pPr algn="ctr"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cloud facility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123103" y="3509935"/>
              <a:ext cx="654828" cy="638582"/>
              <a:chOff x="6147091" y="3360208"/>
              <a:chExt cx="743637" cy="725189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6147091" y="3360208"/>
                <a:ext cx="743637" cy="7251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44" name="Picture 43" descr="router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3769" y="3368718"/>
                <a:ext cx="702472" cy="702472"/>
              </a:xfrm>
              <a:prstGeom prst="rect">
                <a:avLst/>
              </a:prstGeom>
            </p:spPr>
          </p:pic>
        </p:grpSp>
        <p:pic>
          <p:nvPicPr>
            <p:cNvPr id="46" name="Picture 45" descr="server-a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708" y="3787743"/>
              <a:ext cx="697838" cy="195931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</p:spPr>
        </p:pic>
        <p:pic>
          <p:nvPicPr>
            <p:cNvPr id="47" name="Picture 46" descr="server-a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708" y="4007555"/>
              <a:ext cx="697838" cy="195931"/>
            </a:xfrm>
            <a:prstGeom prst="rect">
              <a:avLst/>
            </a:prstGeom>
            <a:ln w="19050" cmpd="sng">
              <a:solidFill>
                <a:schemeClr val="bg1"/>
              </a:solidFill>
            </a:ln>
          </p:spPr>
        </p:pic>
        <p:sp>
          <p:nvSpPr>
            <p:cNvPr id="48" name="TextBox 47"/>
            <p:cNvSpPr txBox="1"/>
            <p:nvPr/>
          </p:nvSpPr>
          <p:spPr>
            <a:xfrm>
              <a:off x="4434985" y="4211922"/>
              <a:ext cx="1247553" cy="468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cloud RAN</a:t>
              </a:r>
            </a:p>
            <a:p>
              <a:pPr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datacenter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465428" y="3511744"/>
              <a:ext cx="546259" cy="625439"/>
              <a:chOff x="3839367" y="3423870"/>
              <a:chExt cx="620343" cy="710263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3851840" y="3621758"/>
                <a:ext cx="590685" cy="491724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51" name="Picture 50" descr="database-a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367" y="3423870"/>
                <a:ext cx="620343" cy="710263"/>
              </a:xfrm>
              <a:prstGeom prst="rect">
                <a:avLst/>
              </a:prstGeom>
              <a:effectLst/>
            </p:spPr>
          </p:pic>
        </p:grpSp>
        <p:pic>
          <p:nvPicPr>
            <p:cNvPr id="53" name="Picture 52" descr="index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43556" y1="55111" x2="43556" y2="55111"/>
                          <a14:foregroundMark x1="17778" y1="61778" x2="17778" y2="6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0" b="9290"/>
            <a:stretch/>
          </p:blipFill>
          <p:spPr>
            <a:xfrm>
              <a:off x="7947182" y="3443047"/>
              <a:ext cx="962427" cy="793132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912822" y="4200977"/>
              <a:ext cx="1031148" cy="46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core cloud</a:t>
              </a:r>
            </a:p>
            <a:p>
              <a:pPr algn="ctr">
                <a:lnSpc>
                  <a:spcPct val="80000"/>
                </a:lnSpc>
              </a:pPr>
              <a:r>
                <a:rPr lang="en-US" sz="2133" dirty="0">
                  <a:cs typeface="Arial"/>
                </a:rPr>
                <a:t>datacenter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5666355" y="3947045"/>
              <a:ext cx="422960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437633" y="3942574"/>
              <a:ext cx="422960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entagon 6"/>
          <p:cNvSpPr/>
          <p:nvPr/>
        </p:nvSpPr>
        <p:spPr>
          <a:xfrm rot="16200000">
            <a:off x="4191435" y="4573362"/>
            <a:ext cx="1632000" cy="904544"/>
          </a:xfrm>
          <a:prstGeom prst="homePlate">
            <a:avLst>
              <a:gd name="adj" fmla="val 28625"/>
            </a:avLst>
          </a:prstGeom>
          <a:gradFill flip="none" rotWithShape="1">
            <a:gsLst>
              <a:gs pos="81000">
                <a:schemeClr val="accent4">
                  <a:lumMod val="40000"/>
                  <a:lumOff val="60000"/>
                </a:schemeClr>
              </a:gs>
              <a:gs pos="12000">
                <a:srgbClr val="FFFFFF">
                  <a:alpha val="79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TextBox 56"/>
          <p:cNvSpPr txBox="1"/>
          <p:nvPr/>
        </p:nvSpPr>
        <p:spPr>
          <a:xfrm>
            <a:off x="566667" y="4921515"/>
            <a:ext cx="1680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i="1" dirty="0" err="1">
                <a:solidFill>
                  <a:schemeClr val="accent4"/>
                </a:solidFill>
              </a:rPr>
              <a:t>softwarized</a:t>
            </a:r>
            <a:endParaRPr lang="en-US" sz="2400" b="1" i="1" dirty="0">
              <a:solidFill>
                <a:schemeClr val="accent4"/>
              </a:solidFill>
            </a:endParaRPr>
          </a:p>
          <a:p>
            <a:pPr algn="r"/>
            <a:r>
              <a:rPr lang="en-US" sz="2400" b="1" i="1" dirty="0">
                <a:solidFill>
                  <a:schemeClr val="accent4"/>
                </a:solidFill>
              </a:rPr>
              <a:t>physical</a:t>
            </a:r>
          </a:p>
          <a:p>
            <a:pPr algn="r"/>
            <a:r>
              <a:rPr lang="en-US" sz="2400" b="1" i="1" dirty="0">
                <a:solidFill>
                  <a:schemeClr val="accent4"/>
                </a:solidFill>
              </a:rPr>
              <a:t>network</a:t>
            </a: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43" y="3116645"/>
            <a:ext cx="7209536" cy="1064768"/>
          </a:xfrm>
          <a:prstGeom prst="rect">
            <a:avLst/>
          </a:prstGeom>
        </p:spPr>
      </p:pic>
      <p:sp>
        <p:nvSpPr>
          <p:cNvPr id="134" name="Pentagon 133"/>
          <p:cNvSpPr/>
          <p:nvPr/>
        </p:nvSpPr>
        <p:spPr>
          <a:xfrm rot="10800000">
            <a:off x="2675921" y="3306732"/>
            <a:ext cx="9588283" cy="709295"/>
          </a:xfrm>
          <a:prstGeom prst="homePlate">
            <a:avLst/>
          </a:prstGeom>
          <a:solidFill>
            <a:schemeClr val="accent2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4" name="Picture 153" descr="Untitled.png"/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43" y="2084620"/>
            <a:ext cx="7209536" cy="1064768"/>
          </a:xfrm>
          <a:prstGeom prst="rect">
            <a:avLst/>
          </a:prstGeom>
        </p:spPr>
      </p:pic>
      <p:pic>
        <p:nvPicPr>
          <p:cNvPr id="155" name="Picture 154" descr="Untitled.png"/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43" y="1048955"/>
            <a:ext cx="7209536" cy="1064768"/>
          </a:xfrm>
          <a:prstGeom prst="rect">
            <a:avLst/>
          </a:prstGeom>
        </p:spPr>
      </p:pic>
      <p:sp>
        <p:nvSpPr>
          <p:cNvPr id="132" name="Pentagon 131"/>
          <p:cNvSpPr/>
          <p:nvPr/>
        </p:nvSpPr>
        <p:spPr>
          <a:xfrm rot="10800000">
            <a:off x="10027663" y="1283502"/>
            <a:ext cx="2195865" cy="709295"/>
          </a:xfrm>
          <a:prstGeom prst="homePlate">
            <a:avLst/>
          </a:prstGeom>
          <a:solidFill>
            <a:schemeClr val="accent3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3" name="Pentagon 132"/>
          <p:cNvSpPr/>
          <p:nvPr/>
        </p:nvSpPr>
        <p:spPr>
          <a:xfrm rot="10800000">
            <a:off x="7470063" y="2306883"/>
            <a:ext cx="4753468" cy="709295"/>
          </a:xfrm>
          <a:prstGeom prst="homePlate">
            <a:avLst/>
          </a:prstGeom>
          <a:solidFill>
            <a:srgbClr val="002060">
              <a:alpha val="7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7" name="Picture 136" descr="netflix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46" y="2308915"/>
            <a:ext cx="2299999" cy="7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159"/>
            <a:ext cx="10972800" cy="1143000"/>
          </a:xfrm>
        </p:spPr>
        <p:txBody>
          <a:bodyPr>
            <a:normAutofit/>
          </a:bodyPr>
          <a:lstStyle/>
          <a:p>
            <a:r>
              <a:rPr lang="en-US" sz="5333" b="1" dirty="0"/>
              <a:t>Network slicing</a:t>
            </a:r>
            <a:endParaRPr lang="en-US" sz="5333" dirty="0"/>
          </a:p>
        </p:txBody>
      </p:sp>
      <p:sp>
        <p:nvSpPr>
          <p:cNvPr id="157" name="Pentagon 156"/>
          <p:cNvSpPr/>
          <p:nvPr/>
        </p:nvSpPr>
        <p:spPr>
          <a:xfrm rot="16200000">
            <a:off x="5866250" y="4567197"/>
            <a:ext cx="1632000" cy="904544"/>
          </a:xfrm>
          <a:prstGeom prst="homePlate">
            <a:avLst>
              <a:gd name="adj" fmla="val 28625"/>
            </a:avLst>
          </a:prstGeom>
          <a:gradFill flip="none" rotWithShape="1">
            <a:gsLst>
              <a:gs pos="81000">
                <a:schemeClr val="accent4">
                  <a:lumMod val="40000"/>
                  <a:lumOff val="60000"/>
                </a:schemeClr>
              </a:gs>
              <a:gs pos="12000">
                <a:srgbClr val="FFFFFF">
                  <a:alpha val="79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9" name="Pentagon 158"/>
          <p:cNvSpPr/>
          <p:nvPr/>
        </p:nvSpPr>
        <p:spPr>
          <a:xfrm rot="16200000">
            <a:off x="8221242" y="4572789"/>
            <a:ext cx="1632000" cy="904544"/>
          </a:xfrm>
          <a:prstGeom prst="homePlate">
            <a:avLst>
              <a:gd name="adj" fmla="val 28625"/>
            </a:avLst>
          </a:prstGeom>
          <a:gradFill flip="none" rotWithShape="1">
            <a:gsLst>
              <a:gs pos="81000">
                <a:schemeClr val="accent4">
                  <a:lumMod val="40000"/>
                  <a:lumOff val="60000"/>
                </a:schemeClr>
              </a:gs>
              <a:gs pos="12000">
                <a:srgbClr val="FFFFFF">
                  <a:alpha val="79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1" name="Pentagon 160"/>
          <p:cNvSpPr/>
          <p:nvPr/>
        </p:nvSpPr>
        <p:spPr>
          <a:xfrm rot="16200000">
            <a:off x="10443212" y="4563584"/>
            <a:ext cx="1632000" cy="904544"/>
          </a:xfrm>
          <a:prstGeom prst="homePlate">
            <a:avLst>
              <a:gd name="adj" fmla="val 28625"/>
            </a:avLst>
          </a:prstGeom>
          <a:gradFill flip="none" rotWithShape="1">
            <a:gsLst>
              <a:gs pos="81000">
                <a:schemeClr val="accent4">
                  <a:lumMod val="40000"/>
                  <a:lumOff val="60000"/>
                </a:schemeClr>
              </a:gs>
              <a:gs pos="12000">
                <a:srgbClr val="FFFFFF">
                  <a:alpha val="79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" name="Group 2"/>
          <p:cNvGrpSpPr/>
          <p:nvPr/>
        </p:nvGrpSpPr>
        <p:grpSpPr>
          <a:xfrm>
            <a:off x="73461" y="1043621"/>
            <a:ext cx="2392731" cy="2743664"/>
            <a:chOff x="55095" y="782715"/>
            <a:chExt cx="1794548" cy="2057748"/>
          </a:xfrm>
        </p:grpSpPr>
        <p:grpSp>
          <p:nvGrpSpPr>
            <p:cNvPr id="13" name="Group 12"/>
            <p:cNvGrpSpPr/>
            <p:nvPr/>
          </p:nvGrpSpPr>
          <p:grpSpPr>
            <a:xfrm>
              <a:off x="55095" y="1097508"/>
              <a:ext cx="1794548" cy="1742955"/>
              <a:chOff x="138924" y="-909784"/>
              <a:chExt cx="1794548" cy="1742955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38924" y="-909784"/>
                <a:ext cx="561692" cy="1084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800" dirty="0">
                    <a:solidFill>
                      <a:schemeClr val="bg1">
                        <a:lumMod val="75000"/>
                      </a:schemeClr>
                    </a:solidFill>
                    <a:latin typeface="Arial Black"/>
                    <a:cs typeface="Arial Black"/>
                  </a:rPr>
                  <a:t>“</a:t>
                </a: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1371780" y="-251742"/>
                <a:ext cx="561692" cy="1084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800" dirty="0">
                    <a:solidFill>
                      <a:srgbClr val="BFBFBF"/>
                    </a:solidFill>
                    <a:latin typeface="Arial Black"/>
                    <a:cs typeface="Arial Black"/>
                  </a:rPr>
                  <a:t>”</a:t>
                </a:r>
                <a:endParaRPr lang="en-US" sz="6400" dirty="0">
                  <a:solidFill>
                    <a:srgbClr val="BFBFBF"/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485332" y="-468455"/>
                <a:ext cx="1073851" cy="500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733" b="1" i="1" dirty="0">
                    <a:solidFill>
                      <a:schemeClr val="accent2"/>
                    </a:solidFill>
                    <a:latin typeface="Arial Black"/>
                    <a:cs typeface="Arial Black"/>
                  </a:rPr>
                  <a:t>slice</a:t>
                </a:r>
              </a:p>
            </p:txBody>
          </p:sp>
        </p:grpSp>
        <p:sp>
          <p:nvSpPr>
            <p:cNvPr id="14" name="Rounded Rectangular Callout 13"/>
            <p:cNvSpPr/>
            <p:nvPr/>
          </p:nvSpPr>
          <p:spPr>
            <a:xfrm>
              <a:off x="126999" y="782715"/>
              <a:ext cx="1622861" cy="1790569"/>
            </a:xfrm>
            <a:prstGeom prst="wedgeRoundRectCallout">
              <a:avLst>
                <a:gd name="adj1" fmla="val 20252"/>
                <a:gd name="adj2" fmla="val 63750"/>
                <a:gd name="adj3" fmla="val 16667"/>
              </a:avLst>
            </a:prstGeom>
            <a:noFill/>
            <a:ln w="381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2" name="TextBox 163">
            <a:extLst>
              <a:ext uri="{FF2B5EF4-FFF2-40B4-BE49-F238E27FC236}">
                <a16:creationId xmlns:a16="http://schemas.microsoft.com/office/drawing/2014/main" id="{8D750AFE-4449-41CC-A753-37DE39722E61}"/>
              </a:ext>
            </a:extLst>
          </p:cNvPr>
          <p:cNvSpPr txBox="1"/>
          <p:nvPr/>
        </p:nvSpPr>
        <p:spPr>
          <a:xfrm>
            <a:off x="2919175" y="3352720"/>
            <a:ext cx="286860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733" b="1" i="1" dirty="0">
                <a:latin typeface="Arial Black"/>
                <a:cs typeface="Arial Black"/>
              </a:rPr>
              <a:t>Instagram</a:t>
            </a:r>
          </a:p>
        </p:txBody>
      </p:sp>
      <p:sp>
        <p:nvSpPr>
          <p:cNvPr id="58" name="TextBox 163">
            <a:extLst>
              <a:ext uri="{FF2B5EF4-FFF2-40B4-BE49-F238E27FC236}">
                <a16:creationId xmlns:a16="http://schemas.microsoft.com/office/drawing/2014/main" id="{8232A30F-8654-4BFE-A93E-E74B9D02CDB4}"/>
              </a:ext>
            </a:extLst>
          </p:cNvPr>
          <p:cNvSpPr txBox="1"/>
          <p:nvPr/>
        </p:nvSpPr>
        <p:spPr>
          <a:xfrm>
            <a:off x="10226070" y="1266172"/>
            <a:ext cx="15711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733" b="1" i="1" dirty="0">
                <a:latin typeface="Arial Black"/>
                <a:cs typeface="Arial Black"/>
              </a:rPr>
              <a:t>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8A748-74C5-2646-B3E1-0AB147A2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2" grpId="0" animBg="1"/>
      <p:bldP spid="1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85768A0-D767-438D-B8ED-EDE1FD881CBD}"/>
              </a:ext>
            </a:extLst>
          </p:cNvPr>
          <p:cNvSpPr/>
          <p:nvPr/>
        </p:nvSpPr>
        <p:spPr>
          <a:xfrm>
            <a:off x="388392" y="1421281"/>
            <a:ext cx="558166" cy="427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76" dirty="0">
                <a:solidFill>
                  <a:srgbClr val="000D63"/>
                </a:solidFill>
              </a:rPr>
              <a:t>[2] </a:t>
            </a:r>
            <a:endParaRPr lang="en-US" sz="1632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30972D-C23F-4CD1-A952-5CE21BBA6393}"/>
              </a:ext>
            </a:extLst>
          </p:cNvPr>
          <p:cNvSpPr txBox="1">
            <a:spLocks/>
          </p:cNvSpPr>
          <p:nvPr/>
        </p:nvSpPr>
        <p:spPr>
          <a:xfrm>
            <a:off x="624840" y="0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33" b="1" dirty="0">
                <a:solidFill>
                  <a:schemeClr val="tx1"/>
                </a:solidFill>
              </a:rPr>
              <a:t>Why network slicing?</a:t>
            </a:r>
            <a:endParaRPr lang="en-US" sz="5333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BA4694-08E1-425B-89D5-67E653EAB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60" y="779587"/>
            <a:ext cx="10112454" cy="540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52828-2CFD-D147-ABFD-9E15368FC6C9}"/>
              </a:ext>
            </a:extLst>
          </p:cNvPr>
          <p:cNvSpPr txBox="1"/>
          <p:nvPr/>
        </p:nvSpPr>
        <p:spPr>
          <a:xfrm>
            <a:off x="1630680" y="6211669"/>
            <a:ext cx="984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IEEE. All rights reserved. This content is excluded from our Creative Commons license. For more information, see 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https://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ocw.mit.edu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/</a:t>
            </a:r>
            <a:r>
              <a:rPr lang="en-US" u="sng" dirty="0" err="1">
                <a:solidFill>
                  <a:srgbClr val="0070C0"/>
                </a:solidFill>
                <a:hlinkClick r:id="rId4"/>
              </a:rPr>
              <a:t>fairuse</a:t>
            </a:r>
            <a:r>
              <a:rPr lang="en-US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AA2F00-B65F-CB44-B06B-FF62B5FB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8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uente de metal&#10;&#10;Descripción generada automáticamente">
            <a:extLst>
              <a:ext uri="{FF2B5EF4-FFF2-40B4-BE49-F238E27FC236}">
                <a16:creationId xmlns:a16="http://schemas.microsoft.com/office/drawing/2014/main" id="{AFECF19B-8604-4020-A3EF-C1EDAF9139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20994" r="200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2192000" cy="20773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688" y="4337523"/>
            <a:ext cx="10918056" cy="1327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ln w="1905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STATE OF THE ART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F9911-4A37-4096-BE25-0CCCFEC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11486"/>
            <a:ext cx="27432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26067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BEF4DC2-1743-E743-8DA2-B07DDA1E7D21}"/>
              </a:ext>
            </a:extLst>
          </p:cNvPr>
          <p:cNvSpPr txBox="1"/>
          <p:nvPr/>
        </p:nvSpPr>
        <p:spPr>
          <a:xfrm>
            <a:off x="4572000" y="6488668"/>
            <a:ext cx="299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is in the public domain.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15407-917D-E144-8A0A-83756C7C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3E70-2AB0-4421-8536-C1DC067C1C7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13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4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432FF"/>
      </a:hlink>
      <a:folHlink>
        <a:srgbClr val="0432FF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885</Words>
  <Application>Microsoft Macintosh PowerPoint</Application>
  <PresentationFormat>Widescreen</PresentationFormat>
  <Paragraphs>186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Office Theme</vt:lpstr>
      <vt:lpstr>Cristina Marquez</vt:lpstr>
      <vt:lpstr>PowerPoint Presentation</vt:lpstr>
      <vt:lpstr>How does the network work?</vt:lpstr>
      <vt:lpstr>PowerPoint Presentation</vt:lpstr>
      <vt:lpstr>PowerPoint Presentation</vt:lpstr>
      <vt:lpstr>PowerPoint Presentation</vt:lpstr>
      <vt:lpstr>Network slicing</vt:lpstr>
      <vt:lpstr>PowerPoint Presentation</vt:lpstr>
      <vt:lpstr>STATE OF THE ART</vt:lpstr>
      <vt:lpstr>PowerPoint Presentation</vt:lpstr>
      <vt:lpstr>METHODOLOGY</vt:lpstr>
      <vt:lpstr>PowerPoint Presentation</vt:lpstr>
      <vt:lpstr>PowerPoint Presentation</vt:lpstr>
      <vt:lpstr>PowerPoint Presentation</vt:lpstr>
      <vt:lpstr>RESULTS</vt:lpstr>
      <vt:lpstr>PowerPoint Presentation</vt:lpstr>
      <vt:lpstr>Conclusions and future directions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Cristina Marquez</dc:title>
  <dc:creator>Cristina Marque</dc:creator>
  <cp:lastModifiedBy>Microsoft Office User</cp:lastModifiedBy>
  <cp:revision>56</cp:revision>
  <cp:lastPrinted>2021-07-21T12:39:23Z</cp:lastPrinted>
  <dcterms:created xsi:type="dcterms:W3CDTF">2020-08-07T18:50:19Z</dcterms:created>
  <dcterms:modified xsi:type="dcterms:W3CDTF">2021-07-23T16:03:01Z</dcterms:modified>
</cp:coreProperties>
</file>