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4"/>
  </p:notesMasterIdLst>
  <p:sldIdLst>
    <p:sldId id="256" r:id="rId5"/>
    <p:sldId id="261" r:id="rId6"/>
    <p:sldId id="278" r:id="rId7"/>
    <p:sldId id="262" r:id="rId8"/>
    <p:sldId id="263" r:id="rId9"/>
    <p:sldId id="264" r:id="rId10"/>
    <p:sldId id="265" r:id="rId11"/>
    <p:sldId id="298" r:id="rId12"/>
    <p:sldId id="266" r:id="rId13"/>
    <p:sldId id="279" r:id="rId14"/>
    <p:sldId id="267" r:id="rId15"/>
    <p:sldId id="258" r:id="rId16"/>
    <p:sldId id="259" r:id="rId17"/>
    <p:sldId id="268" r:id="rId18"/>
    <p:sldId id="287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80" r:id="rId29"/>
    <p:sldId id="281" r:id="rId30"/>
    <p:sldId id="301" r:id="rId31"/>
    <p:sldId id="282" r:id="rId32"/>
    <p:sldId id="284" r:id="rId33"/>
    <p:sldId id="286" r:id="rId34"/>
    <p:sldId id="295" r:id="rId35"/>
    <p:sldId id="296" r:id="rId36"/>
    <p:sldId id="288" r:id="rId37"/>
    <p:sldId id="291" r:id="rId38"/>
    <p:sldId id="293" r:id="rId39"/>
    <p:sldId id="292" r:id="rId40"/>
    <p:sldId id="297" r:id="rId41"/>
    <p:sldId id="300" r:id="rId42"/>
    <p:sldId id="302" r:id="rId43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5C4F9C-57A1-2F7F-FCF3-A3D3D3A503B3}" v="1022" dt="2020-09-08T13:08:59.928"/>
    <p1510:client id="{5B44BA95-CB7A-A1BF-ACBD-A47D6A5C2F2E}" v="1" dt="2020-09-14T14:50:41.732"/>
    <p1510:client id="{67BAC449-C442-3591-E8BB-7673D8C1ECE3}" v="11" dt="2020-09-09T14:18:24.557"/>
    <p1510:client id="{70C873FD-6EAA-DB2B-7974-4313BB852A76}" v="1" dt="2020-08-31T14:56:53.792"/>
    <p1510:client id="{8F2BE8FB-CB21-3199-160F-FDAF6CBFA41A}" v="14" dt="2020-09-08T13:12:34.974"/>
    <p1510:client id="{C063714E-9F60-3E94-1866-510468755234}" v="125" dt="2020-09-11T12:45:09.9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433"/>
    <p:restoredTop sz="94626"/>
  </p:normalViewPr>
  <p:slideViewPr>
    <p:cSldViewPr snapToGrid="0">
      <p:cViewPr varScale="1">
        <p:scale>
          <a:sx n="121" d="100"/>
          <a:sy n="121" d="100"/>
        </p:scale>
        <p:origin x="960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9B4026-4F27-3449-A245-63882F3F9AD5}" type="datetimeFigureOut">
              <a:rPr kumimoji="1" lang="en-US" smtClean="0"/>
              <a:t>12/4/23</a:t>
            </a:fld>
            <a:endParaRPr kumimoji="1"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/>
              <a:t>Click to edit Master text styles</a:t>
            </a:r>
          </a:p>
          <a:p>
            <a:pPr lvl="1"/>
            <a:r>
              <a:rPr kumimoji="1" lang="en-US"/>
              <a:t>Second level</a:t>
            </a:r>
          </a:p>
          <a:p>
            <a:pPr lvl="2"/>
            <a:r>
              <a:rPr kumimoji="1" lang="en-US"/>
              <a:t>Third level</a:t>
            </a:r>
          </a:p>
          <a:p>
            <a:pPr lvl="3"/>
            <a:r>
              <a:rPr kumimoji="1" lang="en-US"/>
              <a:t>Fourth level</a:t>
            </a:r>
          </a:p>
          <a:p>
            <a:pPr lvl="4"/>
            <a:r>
              <a:rPr kumimoji="1"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69CD2D-6475-BF48-A851-7D1756075E85}" type="slidenum">
              <a:rPr kumimoji="1" lang="en-US" smtClean="0"/>
              <a:t>‹#›</a:t>
            </a:fld>
            <a:endParaRPr kumimoji="1" lang="en-US"/>
          </a:p>
        </p:txBody>
      </p:sp>
    </p:spTree>
    <p:extLst>
      <p:ext uri="{BB962C8B-B14F-4D97-AF65-F5344CB8AC3E}">
        <p14:creationId xmlns:p14="http://schemas.microsoft.com/office/powerpoint/2010/main" val="3577593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/>
              <a:t>Click to edit Master subtitle style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D43D-DD0B-1449-B812-BB4DA2B01AE4}" type="datetimeFigureOut">
              <a:rPr kumimoji="1" lang="ja-JP" altLang="en-US" smtClean="0"/>
              <a:t>2023/12/4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BC8E2-1CC5-CD49-8798-50886F9A6E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3999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D43D-DD0B-1449-B812-BB4DA2B01AE4}" type="datetimeFigureOut">
              <a:rPr kumimoji="1" lang="ja-JP" altLang="en-US" smtClean="0"/>
              <a:t>2023/12/4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BC8E2-1CC5-CD49-8798-50886F9A6E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1211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D43D-DD0B-1449-B812-BB4DA2B01AE4}" type="datetimeFigureOut">
              <a:rPr kumimoji="1" lang="ja-JP" altLang="en-US" smtClean="0"/>
              <a:t>2023/12/4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BC8E2-1CC5-CD49-8798-50886F9A6E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2657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D43D-DD0B-1449-B812-BB4DA2B01AE4}" type="datetimeFigureOut">
              <a:rPr kumimoji="1" lang="ja-JP" altLang="en-US" smtClean="0"/>
              <a:t>2023/12/4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BC8E2-1CC5-CD49-8798-50886F9A6E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3799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D43D-DD0B-1449-B812-BB4DA2B01AE4}" type="datetimeFigureOut">
              <a:rPr kumimoji="1" lang="ja-JP" altLang="en-US" smtClean="0"/>
              <a:t>2023/12/4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BC8E2-1CC5-CD49-8798-50886F9A6E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2338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D43D-DD0B-1449-B812-BB4DA2B01AE4}" type="datetimeFigureOut">
              <a:rPr kumimoji="1" lang="ja-JP" altLang="en-US" smtClean="0"/>
              <a:t>2023/12/4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BC8E2-1CC5-CD49-8798-50886F9A6E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8053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D43D-DD0B-1449-B812-BB4DA2B01AE4}" type="datetimeFigureOut">
              <a:rPr kumimoji="1" lang="ja-JP" altLang="en-US" smtClean="0"/>
              <a:t>2023/12/4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BC8E2-1CC5-CD49-8798-50886F9A6E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3039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D43D-DD0B-1449-B812-BB4DA2B01AE4}" type="datetimeFigureOut">
              <a:rPr kumimoji="1" lang="ja-JP" altLang="en-US" smtClean="0"/>
              <a:t>2023/12/4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BC8E2-1CC5-CD49-8798-50886F9A6E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0519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D43D-DD0B-1449-B812-BB4DA2B01AE4}" type="datetimeFigureOut">
              <a:rPr kumimoji="1" lang="ja-JP" altLang="en-US" smtClean="0"/>
              <a:t>2023/12/4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BC8E2-1CC5-CD49-8798-50886F9A6E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3035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D43D-DD0B-1449-B812-BB4DA2B01AE4}" type="datetimeFigureOut">
              <a:rPr kumimoji="1" lang="ja-JP" altLang="en-US" smtClean="0"/>
              <a:t>2023/12/4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BC8E2-1CC5-CD49-8798-50886F9A6E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6415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D43D-DD0B-1449-B812-BB4DA2B01AE4}" type="datetimeFigureOut">
              <a:rPr kumimoji="1" lang="ja-JP" altLang="en-US" smtClean="0"/>
              <a:t>2023/12/4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BC8E2-1CC5-CD49-8798-50886F9A6E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999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1D43D-DD0B-1449-B812-BB4DA2B01AE4}" type="datetimeFigureOut">
              <a:rPr kumimoji="1" lang="ja-JP" altLang="en-US" smtClean="0"/>
              <a:t>2023/12/4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BC8E2-1CC5-CD49-8798-50886F9A6E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6628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ocw.mit.edu/help/faq-fair-use/" TargetMode="Externa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ommons.wikimedia.org/wiki/Category:Bridges_in_Miyazaki_prefecture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Shinkansen#/media/File:JR_East_Shinkansen_lineup_at_Niigata_Depot_201210.jpg" TargetMode="External"/><Relationship Id="rId5" Type="http://schemas.openxmlformats.org/officeDocument/2006/relationships/hyperlink" Target="https://ocw.mit.edu/help/faq-fair-use/" TargetMode="Externa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ocw.mit.edu/help/faq-fair-use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ocw.mit.edu/help/faq-fair-use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ocw.mit.edu/help/faq-fair-use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ocw.mit.edu/help/faq-fair-use/" TargetMode="Externa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ocw.mit.edu/help/faq-fair-us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84877"/>
            <a:ext cx="7772400" cy="1697866"/>
          </a:xfrm>
        </p:spPr>
        <p:txBody>
          <a:bodyPr>
            <a:normAutofit/>
          </a:bodyPr>
          <a:lstStyle/>
          <a:p>
            <a:r>
              <a:rPr kumimoji="1" lang="ja-JP" altLang="en-US">
                <a:ea typeface="ＭＳ Ｐゴシック"/>
              </a:rPr>
              <a:t>日本語５</a:t>
            </a:r>
            <a:r>
              <a:rPr kumimoji="1" lang="en-US" altLang="ja-JP" dirty="0">
                <a:ea typeface="ＭＳ Ｐゴシック"/>
              </a:rPr>
              <a:t>, Fall 2022</a:t>
            </a:r>
            <a:br>
              <a:rPr lang="en-US" altLang="ja-JP" dirty="0">
                <a:ea typeface="ＭＳ Ｐゴシック"/>
              </a:rPr>
            </a:br>
            <a:endParaRPr kumimoji="1" lang="ja-JP" altLang="en-US" dirty="0">
              <a:ea typeface="ＭＳ Ｐゴシック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/>
              <a:t>相川孝子（あいかわたかこ）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0428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>
          <a:xfrm>
            <a:off x="362607" y="740980"/>
            <a:ext cx="8270360" cy="4543890"/>
          </a:xfrm>
          <a:prstGeom prst="wedgeEllipse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sz="2000"/>
              <a:t>A: </a:t>
            </a:r>
            <a:r>
              <a:rPr lang="ja-JP" altLang="en-US" sz="2000"/>
              <a:t>「名所」というのは、どういう</a:t>
            </a:r>
            <a:r>
              <a:rPr lang="en-US" altLang="ja-JP" sz="2000"/>
              <a:t>/</a:t>
            </a:r>
            <a:r>
              <a:rPr lang="ja-JP" altLang="en-US" sz="2000"/>
              <a:t>どんな意味（いみ）</a:t>
            </a:r>
            <a:endParaRPr lang="en-US" altLang="ja-JP" sz="2000"/>
          </a:p>
          <a:p>
            <a:r>
              <a:rPr lang="ja-JP" altLang="en-US" sz="2000"/>
              <a:t>ですか。</a:t>
            </a:r>
            <a:endParaRPr lang="en-US" altLang="ja-JP" sz="2000"/>
          </a:p>
          <a:p>
            <a:r>
              <a:rPr kumimoji="1" lang="en-US" altLang="ja-JP" sz="2000"/>
              <a:t>B: </a:t>
            </a:r>
            <a:r>
              <a:rPr kumimoji="1" lang="ja-JP" altLang="en-US" sz="2000"/>
              <a:t>「名所」というのは、有名な所という意味（いみ）です。</a:t>
            </a:r>
            <a:endParaRPr kumimoji="1" lang="en-US" altLang="ja-JP" sz="2000"/>
          </a:p>
          <a:p>
            <a:endParaRPr lang="en-US" altLang="ja-JP" sz="2000"/>
          </a:p>
          <a:p>
            <a:r>
              <a:rPr kumimoji="1" lang="en-US" altLang="ja-JP" sz="2000">
                <a:solidFill>
                  <a:srgbClr val="FF0000"/>
                </a:solidFill>
              </a:rPr>
              <a:t>[</a:t>
            </a:r>
            <a:r>
              <a:rPr kumimoji="1" lang="ja-JP" altLang="en-US" sz="2000">
                <a:solidFill>
                  <a:srgbClr val="FF0000"/>
                </a:solidFill>
              </a:rPr>
              <a:t> 単語</a:t>
            </a:r>
            <a:r>
              <a:rPr kumimoji="1" lang="en-US" altLang="ja-JP" sz="2000">
                <a:solidFill>
                  <a:srgbClr val="FF0000"/>
                </a:solidFill>
              </a:rPr>
              <a:t> (word)]</a:t>
            </a:r>
            <a:r>
              <a:rPr kumimoji="1" lang="ja-JP" altLang="en-US" sz="2000">
                <a:solidFill>
                  <a:srgbClr val="FF0000"/>
                </a:solidFill>
              </a:rPr>
              <a:t>というのは、</a:t>
            </a:r>
            <a:r>
              <a:rPr kumimoji="1" lang="en-US" altLang="ja-JP" sz="2000">
                <a:solidFill>
                  <a:srgbClr val="FF0000"/>
                </a:solidFill>
              </a:rPr>
              <a:t>[</a:t>
            </a:r>
            <a:r>
              <a:rPr kumimoji="1" lang="ja-JP" altLang="en-US" sz="2000">
                <a:solidFill>
                  <a:srgbClr val="FF0000"/>
                </a:solidFill>
              </a:rPr>
              <a:t>定義</a:t>
            </a:r>
            <a:r>
              <a:rPr kumimoji="1" lang="en-US" altLang="ja-JP" sz="2000">
                <a:solidFill>
                  <a:srgbClr val="FF0000"/>
                </a:solidFill>
              </a:rPr>
              <a:t>(</a:t>
            </a:r>
            <a:r>
              <a:rPr kumimoji="1" lang="ja-JP" altLang="en-US" sz="2000">
                <a:solidFill>
                  <a:srgbClr val="FF0000"/>
                </a:solidFill>
              </a:rPr>
              <a:t>ていぎ）</a:t>
            </a:r>
            <a:r>
              <a:rPr kumimoji="1" lang="en-US" altLang="ja-JP" sz="2000">
                <a:solidFill>
                  <a:srgbClr val="FF0000"/>
                </a:solidFill>
              </a:rPr>
              <a:t> (definition) ]</a:t>
            </a:r>
            <a:r>
              <a:rPr kumimoji="1" lang="ja-JP" altLang="en-US" sz="2000">
                <a:solidFill>
                  <a:srgbClr val="FF0000"/>
                </a:solidFill>
              </a:rPr>
              <a:t>という</a:t>
            </a:r>
            <a:endParaRPr kumimoji="1" lang="en-US" altLang="ja-JP" sz="2000">
              <a:solidFill>
                <a:srgbClr val="FF0000"/>
              </a:solidFill>
            </a:endParaRPr>
          </a:p>
          <a:p>
            <a:r>
              <a:rPr kumimoji="1" lang="ja-JP" altLang="en-US" sz="2000">
                <a:solidFill>
                  <a:srgbClr val="FF0000"/>
                </a:solidFill>
              </a:rPr>
              <a:t>意味です。</a:t>
            </a:r>
            <a:endParaRPr kumimoji="1" lang="en-US" altLang="ja-JP" sz="2000">
              <a:solidFill>
                <a:srgbClr val="FF0000"/>
              </a:solidFill>
            </a:endParaRPr>
          </a:p>
          <a:p>
            <a:pPr algn="ctr"/>
            <a:endParaRPr kumimoji="1" lang="ja-JP" altLang="en-US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3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1. 〜</a:t>
            </a:r>
            <a:r>
              <a:rPr lang="ja-JP" altLang="en-US">
                <a:solidFill>
                  <a:srgbClr val="FF0000"/>
                </a:solidFill>
              </a:rPr>
              <a:t>から</a:t>
            </a:r>
            <a:r>
              <a:rPr lang="ja-JP" altLang="en-US"/>
              <a:t>できる</a:t>
            </a:r>
            <a:r>
              <a:rPr lang="en-US" altLang="ja-JP"/>
              <a:t>vs. 〜</a:t>
            </a:r>
            <a:r>
              <a:rPr lang="ja-JP" altLang="en-US">
                <a:solidFill>
                  <a:srgbClr val="FF0000"/>
                </a:solidFill>
              </a:rPr>
              <a:t>で</a:t>
            </a:r>
            <a:r>
              <a:rPr lang="ja-JP" altLang="en-US"/>
              <a:t>できる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/>
              <a:t>日本は、四つの大きい島と６０００以上の島</a:t>
            </a:r>
            <a:r>
              <a:rPr lang="ja-JP" altLang="en-US">
                <a:solidFill>
                  <a:srgbClr val="FF0000"/>
                </a:solidFill>
              </a:rPr>
              <a:t>で</a:t>
            </a:r>
            <a:r>
              <a:rPr lang="ja-JP" altLang="en-US"/>
              <a:t>できています。</a:t>
            </a:r>
            <a:endParaRPr kumimoji="1" lang="en-US" altLang="ja-JP"/>
          </a:p>
          <a:p>
            <a:r>
              <a:rPr lang="ja-JP" altLang="en-US"/>
              <a:t>チーズは、牛乳（ぎゅうにゅう）</a:t>
            </a:r>
            <a:r>
              <a:rPr lang="ja-JP" altLang="en-US">
                <a:solidFill>
                  <a:srgbClr val="FF0000"/>
                </a:solidFill>
              </a:rPr>
              <a:t>から</a:t>
            </a:r>
            <a:r>
              <a:rPr lang="ja-JP" altLang="en-US"/>
              <a:t>できています。</a:t>
            </a:r>
            <a:endParaRPr kumimoji="1" lang="en-US" altLang="ja-JP"/>
          </a:p>
          <a:p>
            <a:r>
              <a:rPr lang="ja-JP" altLang="en-US"/>
              <a:t>ワインは、何</a:t>
            </a:r>
            <a:r>
              <a:rPr lang="ja-JP" altLang="en-US" b="1">
                <a:solidFill>
                  <a:srgbClr val="FF0000"/>
                </a:solidFill>
              </a:rPr>
              <a:t>から</a:t>
            </a:r>
            <a:r>
              <a:rPr lang="ja-JP" altLang="en-US"/>
              <a:t>できていますか。</a:t>
            </a:r>
            <a:endParaRPr lang="en-US" altLang="ja-JP"/>
          </a:p>
          <a:p>
            <a:r>
              <a:rPr lang="ja-JP" altLang="en-US"/>
              <a:t>ヨーグルトは、何</a:t>
            </a:r>
            <a:r>
              <a:rPr lang="ja-JP" altLang="en-US" b="1">
                <a:solidFill>
                  <a:srgbClr val="FF0000"/>
                </a:solidFill>
              </a:rPr>
              <a:t>から</a:t>
            </a:r>
            <a:r>
              <a:rPr lang="ja-JP" altLang="en-US"/>
              <a:t>できていますか。</a:t>
            </a:r>
            <a:endParaRPr lang="en-US" altLang="ja-JP"/>
          </a:p>
          <a:p>
            <a:r>
              <a:rPr lang="ja-JP" altLang="en-US"/>
              <a:t>この建物は、何</a:t>
            </a:r>
            <a:r>
              <a:rPr lang="ja-JP" altLang="en-US" b="1">
                <a:solidFill>
                  <a:srgbClr val="FF0000"/>
                </a:solidFill>
              </a:rPr>
              <a:t>で</a:t>
            </a:r>
            <a:r>
              <a:rPr lang="ja-JP" altLang="en-US"/>
              <a:t>できていますか。</a:t>
            </a:r>
            <a:endParaRPr lang="en-US" altLang="ja-JP"/>
          </a:p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7696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9-11 at 8.44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982" y="520424"/>
            <a:ext cx="6941105" cy="2594150"/>
          </a:xfrm>
          <a:prstGeom prst="rect">
            <a:avLst/>
          </a:prstGeom>
        </p:spPr>
      </p:pic>
      <p:pic>
        <p:nvPicPr>
          <p:cNvPr id="3" name="Picture 2" descr="Screen Shot 2015-09-11 at 8.46.1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37" y="3494726"/>
            <a:ext cx="2205076" cy="2887058"/>
          </a:xfrm>
          <a:prstGeom prst="rect">
            <a:avLst/>
          </a:prstGeom>
        </p:spPr>
      </p:pic>
      <p:pic>
        <p:nvPicPr>
          <p:cNvPr id="5" name="Picture 4" descr="Screen Shot 2015-09-11 at 8.46.5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030" y="3494726"/>
            <a:ext cx="2907607" cy="3107803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6835240" y="2537668"/>
            <a:ext cx="1942254" cy="1153812"/>
          </a:xfrm>
          <a:prstGeom prst="wedgeRound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大豆（だいず）</a:t>
            </a:r>
            <a:endParaRPr kumimoji="1" lang="en-US" altLang="ja-JP"/>
          </a:p>
          <a:p>
            <a:pPr algn="ctr"/>
            <a:r>
              <a:rPr lang="ja-JP" altLang="en-US"/>
              <a:t>お米（こめ）</a:t>
            </a:r>
            <a:endParaRPr lang="en-US" altLang="ja-JP"/>
          </a:p>
          <a:p>
            <a:pPr algn="ctr"/>
            <a:r>
              <a:rPr kumimoji="1" lang="ja-JP" altLang="en-US"/>
              <a:t>ぶどう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94C85C-853F-0293-9C6F-7965F3A3F7AB}"/>
              </a:ext>
            </a:extLst>
          </p:cNvPr>
          <p:cNvSpPr txBox="1"/>
          <p:nvPr/>
        </p:nvSpPr>
        <p:spPr>
          <a:xfrm>
            <a:off x="264586" y="58759"/>
            <a:ext cx="3447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© </a:t>
            </a:r>
            <a:r>
              <a:rPr lang="en-US" sz="800" dirty="0" err="1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yankane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. All rights reserved. This content is excluded from our Creative Commons license. For more information, see 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5"/>
              </a:rPr>
              <a:t>https://ocw.mit.edu/help/faq-fair-use/</a:t>
            </a:r>
            <a:endParaRPr lang="en-US" sz="800" dirty="0">
              <a:solidFill>
                <a:srgbClr val="222222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A2F5EC-B7E8-9029-1B88-51939BB832F2}"/>
              </a:ext>
            </a:extLst>
          </p:cNvPr>
          <p:cNvSpPr txBox="1"/>
          <p:nvPr/>
        </p:nvSpPr>
        <p:spPr>
          <a:xfrm>
            <a:off x="4572000" y="88693"/>
            <a:ext cx="4207486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© source unknown. All rights reserved. This content is excluded from our Creative Commons license. For more information, see 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5"/>
              </a:rPr>
              <a:t>https://</a:t>
            </a:r>
            <a:r>
              <a:rPr lang="en-US" sz="800" dirty="0" err="1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5"/>
              </a:rPr>
              <a:t>ocw.mit.edu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5"/>
              </a:rPr>
              <a:t>/help/</a:t>
            </a:r>
            <a:r>
              <a:rPr lang="en-US" sz="800" dirty="0" err="1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5"/>
              </a:rPr>
              <a:t>faq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5"/>
              </a:rPr>
              <a:t>-fair-use/</a:t>
            </a:r>
            <a:endParaRPr lang="en-US" sz="800" dirty="0">
              <a:solidFill>
                <a:srgbClr val="222222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B60E14-C5F3-3C1B-5D47-D15C550A7832}"/>
              </a:ext>
            </a:extLst>
          </p:cNvPr>
          <p:cNvSpPr txBox="1"/>
          <p:nvPr/>
        </p:nvSpPr>
        <p:spPr>
          <a:xfrm>
            <a:off x="0" y="6396336"/>
            <a:ext cx="4207486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© source unknown. All rights reserved. This content is excluded from our Creative Commons license. For more information, see 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5"/>
              </a:rPr>
              <a:t>https://</a:t>
            </a:r>
            <a:r>
              <a:rPr lang="en-US" sz="800" dirty="0" err="1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5"/>
              </a:rPr>
              <a:t>ocw.mit.edu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5"/>
              </a:rPr>
              <a:t>/help/</a:t>
            </a:r>
            <a:r>
              <a:rPr lang="en-US" sz="800" dirty="0" err="1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5"/>
              </a:rPr>
              <a:t>faq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5"/>
              </a:rPr>
              <a:t>-fair-use/</a:t>
            </a:r>
            <a:endParaRPr lang="en-US" sz="800" dirty="0">
              <a:solidFill>
                <a:srgbClr val="222222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86F58A-6587-8963-C7AA-147B55508B67}"/>
              </a:ext>
            </a:extLst>
          </p:cNvPr>
          <p:cNvSpPr txBox="1"/>
          <p:nvPr/>
        </p:nvSpPr>
        <p:spPr>
          <a:xfrm>
            <a:off x="4243810" y="6554920"/>
            <a:ext cx="4821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© source unknown. All rights reserved. This content is excluded from our Creative Commons license. For more information, see 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5"/>
              </a:rPr>
              <a:t>https://</a:t>
            </a:r>
            <a:r>
              <a:rPr lang="en-US" sz="800" dirty="0" err="1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5"/>
              </a:rPr>
              <a:t>ocw.mit.edu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5"/>
              </a:rPr>
              <a:t>/help/</a:t>
            </a:r>
            <a:r>
              <a:rPr lang="en-US" sz="800" dirty="0" err="1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5"/>
              </a:rPr>
              <a:t>faq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5"/>
              </a:rPr>
              <a:t>-fair-use/</a:t>
            </a:r>
            <a:endParaRPr lang="en-US" sz="800" dirty="0">
              <a:solidFill>
                <a:srgbClr val="222222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575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ed bridge with a red railing&#10;&#10;Description automatically generated">
            <a:extLst>
              <a:ext uri="{FF2B5EF4-FFF2-40B4-BE49-F238E27FC236}">
                <a16:creationId xmlns:a16="http://schemas.microsoft.com/office/drawing/2014/main" id="{FD232127-D8B3-0482-E50E-6E86D9FED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030" y="3368568"/>
            <a:ext cx="3858506" cy="2893879"/>
          </a:xfrm>
          <a:prstGeom prst="rect">
            <a:avLst/>
          </a:prstGeom>
        </p:spPr>
      </p:pic>
      <p:pic>
        <p:nvPicPr>
          <p:cNvPr id="2" name="Picture 1" descr="Screen Shot 2015-09-11 at 8.47.2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77" y="995214"/>
            <a:ext cx="4501590" cy="2893879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6835240" y="2537668"/>
            <a:ext cx="1942254" cy="1153812"/>
          </a:xfrm>
          <a:prstGeom prst="wedgeRound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石（いし）</a:t>
            </a:r>
            <a:endParaRPr kumimoji="1" lang="en-US" altLang="ja-JP"/>
          </a:p>
          <a:p>
            <a:pPr algn="ctr"/>
            <a:r>
              <a:rPr kumimoji="1" lang="ja-JP" altLang="en-US"/>
              <a:t>木（き）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BD7F6B-B4CF-19A1-9E3E-EB1C6C0E0A34}"/>
              </a:ext>
            </a:extLst>
          </p:cNvPr>
          <p:cNvSpPr txBox="1"/>
          <p:nvPr/>
        </p:nvSpPr>
        <p:spPr>
          <a:xfrm>
            <a:off x="3220030" y="6262447"/>
            <a:ext cx="15828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Source: public domain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D9F116-BC6F-973E-5454-F2F037786233}"/>
              </a:ext>
            </a:extLst>
          </p:cNvPr>
          <p:cNvSpPr txBox="1"/>
          <p:nvPr/>
        </p:nvSpPr>
        <p:spPr>
          <a:xfrm>
            <a:off x="595377" y="533550"/>
            <a:ext cx="42074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Image by sk01 on 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4"/>
              </a:rPr>
              <a:t>wikimedia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 . License: CC BY-SA.</a:t>
            </a:r>
          </a:p>
        </p:txBody>
      </p:sp>
    </p:spTree>
    <p:extLst>
      <p:ext uri="{BB962C8B-B14F-4D97-AF65-F5344CB8AC3E}">
        <p14:creationId xmlns:p14="http://schemas.microsoft.com/office/powerpoint/2010/main" val="309609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2. Adjective-stem + </a:t>
            </a:r>
            <a:r>
              <a:rPr kumimoji="1" lang="ja-JP" altLang="en-US"/>
              <a:t>さ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kumimoji="1" lang="ja-JP" altLang="en-US"/>
              <a:t>この荷物（にもつ）の</a:t>
            </a:r>
            <a:r>
              <a:rPr kumimoji="1" lang="ja-JP" altLang="en-US" b="1" u="sng"/>
              <a:t>重さ</a:t>
            </a:r>
            <a:r>
              <a:rPr kumimoji="1" lang="ja-JP" altLang="en-US"/>
              <a:t>は、何キロですか。</a:t>
            </a:r>
            <a:endParaRPr kumimoji="1" lang="en-US" altLang="ja-JP"/>
          </a:p>
          <a:p>
            <a:r>
              <a:rPr kumimoji="1" lang="ja-JP" altLang="en-US"/>
              <a:t>富士山の</a:t>
            </a:r>
            <a:r>
              <a:rPr kumimoji="1" lang="ja-JP" altLang="en-US" b="1" u="sng"/>
              <a:t>高さ</a:t>
            </a:r>
            <a:r>
              <a:rPr kumimoji="1" lang="ja-JP" altLang="en-US"/>
              <a:t>は、</a:t>
            </a:r>
            <a:r>
              <a:rPr kumimoji="1" lang="en-US" altLang="ja-JP"/>
              <a:t>…</a:t>
            </a:r>
          </a:p>
          <a:p>
            <a:r>
              <a:rPr lang="ja-JP" altLang="en-US"/>
              <a:t>新幹線の</a:t>
            </a:r>
            <a:r>
              <a:rPr lang="ja-JP" altLang="en-US" b="1" u="sng"/>
              <a:t>速さ</a:t>
            </a:r>
            <a:r>
              <a:rPr lang="ja-JP" altLang="en-US"/>
              <a:t>は、</a:t>
            </a:r>
            <a:r>
              <a:rPr lang="en-US" altLang="ja-JP"/>
              <a:t>…</a:t>
            </a:r>
          </a:p>
          <a:p>
            <a:r>
              <a:rPr kumimoji="1" lang="en-US" altLang="ja-JP"/>
              <a:t>MIT</a:t>
            </a:r>
            <a:r>
              <a:rPr kumimoji="1" lang="ja-JP" altLang="en-US"/>
              <a:t>の学生の頭の</a:t>
            </a:r>
            <a:r>
              <a:rPr kumimoji="1" lang="ja-JP" altLang="en-US" b="1" u="sng">
                <a:solidFill>
                  <a:srgbClr val="FF0000"/>
                </a:solidFill>
              </a:rPr>
              <a:t>よさ</a:t>
            </a:r>
            <a:r>
              <a:rPr kumimoji="1" lang="ja-JP" altLang="en-US"/>
              <a:t>には、びっくりしました。</a:t>
            </a:r>
            <a:endParaRPr kumimoji="1" lang="en-US" altLang="ja-JP"/>
          </a:p>
          <a:p>
            <a:r>
              <a:rPr lang="ja-JP" altLang="en-US"/>
              <a:t>日本の携帯（けいたい）電話の</a:t>
            </a:r>
            <a:r>
              <a:rPr lang="ja-JP" altLang="en-US" b="1" u="sng"/>
              <a:t>便利さ</a:t>
            </a:r>
            <a:r>
              <a:rPr lang="ja-JP" altLang="en-US"/>
              <a:t>には、おどろきました。</a:t>
            </a:r>
            <a:endParaRPr lang="en-US" altLang="ja-JP"/>
          </a:p>
          <a:p>
            <a:r>
              <a:rPr kumimoji="1" lang="ja-JP" altLang="en-US"/>
              <a:t>東京の地下鉄の</a:t>
            </a:r>
            <a:r>
              <a:rPr kumimoji="1" lang="ja-JP" altLang="en-US" b="1" u="sng"/>
              <a:t>便利さ</a:t>
            </a:r>
            <a:r>
              <a:rPr kumimoji="1" lang="ja-JP" altLang="en-US"/>
              <a:t>には、びっくりしました。</a:t>
            </a:r>
            <a:endParaRPr kumimoji="1" lang="en-US" altLang="ja-JP"/>
          </a:p>
          <a:p>
            <a:pPr marL="0" indent="0">
              <a:buNone/>
            </a:pPr>
            <a:endParaRPr kumimoji="1" lang="en-US" altLang="ja-JP"/>
          </a:p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2626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9-11 at 8.55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66176"/>
            <a:ext cx="3225800" cy="2159000"/>
          </a:xfrm>
          <a:prstGeom prst="rect">
            <a:avLst/>
          </a:prstGeom>
        </p:spPr>
      </p:pic>
      <p:pic>
        <p:nvPicPr>
          <p:cNvPr id="5" name="Picture 4" descr="Screen Shot 2015-09-11 at 8.56.4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879" y="271709"/>
            <a:ext cx="4194988" cy="2753467"/>
          </a:xfrm>
          <a:prstGeom prst="rect">
            <a:avLst/>
          </a:prstGeom>
        </p:spPr>
      </p:pic>
      <p:pic>
        <p:nvPicPr>
          <p:cNvPr id="7" name="Picture 6" descr="Screen Shot 2015-09-14 at 9.06.2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611" y="3750543"/>
            <a:ext cx="6267970" cy="29393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7335D8-0393-12E3-1072-6F1C1B9E645B}"/>
              </a:ext>
            </a:extLst>
          </p:cNvPr>
          <p:cNvSpPr txBox="1"/>
          <p:nvPr/>
        </p:nvSpPr>
        <p:spPr>
          <a:xfrm>
            <a:off x="457200" y="404512"/>
            <a:ext cx="322580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© source unknown. All rights reserved. This content is excluded from our Creative Commons license. For more information, see 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5"/>
              </a:rPr>
              <a:t>https://</a:t>
            </a:r>
            <a:r>
              <a:rPr lang="en-US" sz="800" dirty="0" err="1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5"/>
              </a:rPr>
              <a:t>ocw.mit.edu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5"/>
              </a:rPr>
              <a:t>/help/</a:t>
            </a:r>
            <a:r>
              <a:rPr lang="en-US" sz="800" dirty="0" err="1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5"/>
              </a:rPr>
              <a:t>faq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5"/>
              </a:rPr>
              <a:t>-fair-use/</a:t>
            </a:r>
            <a:endParaRPr lang="en-US" sz="800" dirty="0">
              <a:solidFill>
                <a:srgbClr val="222222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4E6352-0603-2FE2-2365-E80EF319D79C}"/>
              </a:ext>
            </a:extLst>
          </p:cNvPr>
          <p:cNvSpPr txBox="1"/>
          <p:nvPr/>
        </p:nvSpPr>
        <p:spPr>
          <a:xfrm>
            <a:off x="1201019" y="6689934"/>
            <a:ext cx="42074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Image by sk01 on 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6"/>
              </a:rPr>
              <a:t>wikimedia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 . License: CC BY-SA.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2D0123-E570-3948-C50E-D7B34DB69C54}"/>
              </a:ext>
            </a:extLst>
          </p:cNvPr>
          <p:cNvSpPr txBox="1"/>
          <p:nvPr/>
        </p:nvSpPr>
        <p:spPr>
          <a:xfrm>
            <a:off x="4668879" y="3025176"/>
            <a:ext cx="4194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© </a:t>
            </a:r>
            <a:r>
              <a:rPr lang="en-US" sz="800" dirty="0" err="1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Hung_Chung_Chih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. All rights reserved. This content is excluded from our Creative Commons license. For more information, see 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5"/>
              </a:rPr>
              <a:t>https://</a:t>
            </a:r>
            <a:r>
              <a:rPr lang="en-US" sz="800" dirty="0" err="1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5"/>
              </a:rPr>
              <a:t>ocw.mit.edu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5"/>
              </a:rPr>
              <a:t>/help/</a:t>
            </a:r>
            <a:r>
              <a:rPr lang="en-US" sz="800" dirty="0" err="1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5"/>
              </a:rPr>
              <a:t>faq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5"/>
              </a:rPr>
              <a:t>-fair-use/</a:t>
            </a:r>
            <a:endParaRPr lang="en-US" sz="800" dirty="0">
              <a:solidFill>
                <a:srgbClr val="222222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580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/>
              <a:t>3. Noun</a:t>
            </a:r>
            <a:r>
              <a:rPr kumimoji="1" lang="ja-JP" altLang="en-US"/>
              <a:t>のよう</a:t>
            </a:r>
            <a:r>
              <a:rPr kumimoji="1" lang="ja-JP" altLang="en-US">
                <a:solidFill>
                  <a:srgbClr val="FF0000"/>
                </a:solidFill>
              </a:rPr>
              <a:t>に</a:t>
            </a:r>
            <a:r>
              <a:rPr kumimoji="1" lang="en-US" altLang="ja-JP"/>
              <a:t>…./[…plain]</a:t>
            </a:r>
            <a:r>
              <a:rPr kumimoji="1" lang="ja-JP" altLang="en-US"/>
              <a:t>よう</a:t>
            </a:r>
            <a:r>
              <a:rPr kumimoji="1" lang="ja-JP" altLang="en-US">
                <a:solidFill>
                  <a:srgbClr val="FF0000"/>
                </a:solidFill>
              </a:rPr>
              <a:t>に</a:t>
            </a:r>
            <a:r>
              <a:rPr kumimoji="1" lang="en-US" altLang="ja-JP"/>
              <a:t>….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kumimoji="1" lang="ja-JP" altLang="en-US">
                <a:solidFill>
                  <a:srgbClr val="FF0000"/>
                </a:solidFill>
              </a:rPr>
              <a:t>よう</a:t>
            </a:r>
            <a:r>
              <a:rPr kumimoji="1" lang="en-US" altLang="ja-JP">
                <a:solidFill>
                  <a:srgbClr val="FF0000"/>
                </a:solidFill>
              </a:rPr>
              <a:t> (‘manner/appearance’; noun)</a:t>
            </a:r>
          </a:p>
          <a:p>
            <a:r>
              <a:rPr kumimoji="1" lang="ja-JP" altLang="en-US" u="sng"/>
              <a:t>私が言うように</a:t>
            </a:r>
            <a:r>
              <a:rPr kumimoji="1" lang="ja-JP" altLang="en-US"/>
              <a:t>してください。</a:t>
            </a:r>
            <a:endParaRPr kumimoji="1" lang="en-US" altLang="ja-JP"/>
          </a:p>
          <a:p>
            <a:r>
              <a:rPr lang="ja-JP" altLang="en-US" u="sng"/>
              <a:t>先生</a:t>
            </a:r>
            <a:r>
              <a:rPr lang="en-US" altLang="ja-JP" u="sng"/>
              <a:t>{</a:t>
            </a:r>
            <a:r>
              <a:rPr lang="ja-JP" altLang="en-US" u="sng"/>
              <a:t>＊は</a:t>
            </a:r>
            <a:r>
              <a:rPr lang="en-US" altLang="ja-JP" u="sng"/>
              <a:t>/</a:t>
            </a:r>
            <a:r>
              <a:rPr lang="ja-JP" altLang="en-US" u="sng"/>
              <a:t>が</a:t>
            </a:r>
            <a:r>
              <a:rPr lang="en-US" altLang="ja-JP" u="sng"/>
              <a:t>}</a:t>
            </a:r>
            <a:r>
              <a:rPr lang="ja-JP" altLang="en-US" u="sng"/>
              <a:t>おっしゃるように</a:t>
            </a:r>
            <a:r>
              <a:rPr lang="ja-JP" altLang="en-US"/>
              <a:t>、日本語のクラスはとても難しいです。</a:t>
            </a:r>
            <a:endParaRPr lang="en-US" altLang="ja-JP"/>
          </a:p>
          <a:p>
            <a:r>
              <a:rPr lang="ja-JP" altLang="en-US" u="sng"/>
              <a:t>この本に書いてあるように</a:t>
            </a:r>
            <a:r>
              <a:rPr lang="ja-JP" altLang="en-US"/>
              <a:t>、作ってください。</a:t>
            </a:r>
            <a:endParaRPr lang="en-US" altLang="ja-JP"/>
          </a:p>
          <a:p>
            <a:r>
              <a:rPr lang="ja-JP" altLang="en-US" u="sng"/>
              <a:t>メアリーさんのように</a:t>
            </a:r>
            <a:r>
              <a:rPr lang="ja-JP" altLang="en-US"/>
              <a:t>日本語が上手になりたいです。</a:t>
            </a:r>
            <a:endParaRPr lang="en-US" altLang="ja-JP"/>
          </a:p>
          <a:p>
            <a:r>
              <a:rPr lang="ja-JP" altLang="en-US"/>
              <a:t>これは、</a:t>
            </a:r>
            <a:r>
              <a:rPr lang="ja-JP" altLang="en-US" u="sng"/>
              <a:t>チョコレートのように</a:t>
            </a:r>
            <a:r>
              <a:rPr lang="ja-JP" altLang="en-US">
                <a:solidFill>
                  <a:srgbClr val="FF0000"/>
                </a:solidFill>
              </a:rPr>
              <a:t>見える</a:t>
            </a:r>
            <a:r>
              <a:rPr lang="ja-JP" altLang="en-US"/>
              <a:t>けど、本当は消しゴムです。</a:t>
            </a:r>
            <a:endParaRPr lang="en-US" altLang="ja-JP"/>
          </a:p>
          <a:p>
            <a:r>
              <a:rPr lang="ja-JP" altLang="en-US" u="sng"/>
              <a:t>鳥（とり）の声（こえ）のように</a:t>
            </a:r>
            <a:r>
              <a:rPr lang="ja-JP" altLang="en-US">
                <a:solidFill>
                  <a:srgbClr val="FF0000"/>
                </a:solidFill>
              </a:rPr>
              <a:t>聞こえる</a:t>
            </a:r>
            <a:r>
              <a:rPr lang="ja-JP" altLang="en-US"/>
              <a:t>けど、本当は、私のねこの声です。</a:t>
            </a:r>
            <a:endParaRPr lang="en-US" altLang="ja-JP"/>
          </a:p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9738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(extra) 〜</a:t>
            </a:r>
            <a:r>
              <a:rPr lang="ja-JP" altLang="en-US"/>
              <a:t>ようだ。</a:t>
            </a:r>
            <a:r>
              <a:rPr lang="en-US" altLang="ja-JP"/>
              <a:t>(It seems ~)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kumimoji="1" lang="ja-JP" altLang="en-US" sz="2800"/>
              <a:t>日本語のクラスは、すごく難しい（むずかしい）ようだ。</a:t>
            </a:r>
            <a:endParaRPr kumimoji="1" lang="en-US" altLang="ja-JP" sz="2800"/>
          </a:p>
          <a:p>
            <a:r>
              <a:rPr lang="ja-JP" altLang="en-US" sz="2800"/>
              <a:t>先生は、ものすごく忙しいようだ。</a:t>
            </a:r>
            <a:endParaRPr lang="en-US" altLang="ja-JP" sz="2800"/>
          </a:p>
          <a:p>
            <a:r>
              <a:rPr lang="ja-JP" altLang="en-US" sz="2800"/>
              <a:t>あの喫茶店は、いつもこんでいるようだ。</a:t>
            </a:r>
            <a:endParaRPr lang="en-US" altLang="ja-JP" sz="2800"/>
          </a:p>
          <a:p>
            <a:r>
              <a:rPr lang="ja-JP" altLang="en-US" sz="2800"/>
              <a:t>ここは、いつもにぎやか</a:t>
            </a:r>
            <a:r>
              <a:rPr lang="ja-JP" altLang="en-US" sz="2800" u="sng"/>
              <a:t>な</a:t>
            </a:r>
            <a:r>
              <a:rPr lang="ja-JP" altLang="en-US" sz="2800"/>
              <a:t>ようだ。</a:t>
            </a:r>
            <a:endParaRPr lang="en-US" altLang="ja-JP" sz="2800"/>
          </a:p>
          <a:p>
            <a:pPr marL="0" indent="0">
              <a:buNone/>
            </a:pPr>
            <a:endParaRPr lang="en-US" altLang="ja-JP" sz="2800"/>
          </a:p>
          <a:p>
            <a:pPr marL="0" indent="0">
              <a:buNone/>
            </a:pPr>
            <a:r>
              <a:rPr lang="ja-JP" altLang="en-US"/>
              <a:t>（</a:t>
            </a:r>
            <a:r>
              <a:rPr lang="en-US" altLang="ja-JP"/>
              <a:t>cf.)</a:t>
            </a:r>
          </a:p>
          <a:p>
            <a:r>
              <a:rPr lang="ja-JP" altLang="en-US"/>
              <a:t>今晩は、雨が</a:t>
            </a:r>
            <a:r>
              <a:rPr lang="ja-JP" altLang="en-US" u="sng"/>
              <a:t>降り</a:t>
            </a:r>
            <a:r>
              <a:rPr lang="ja-JP" altLang="en-US"/>
              <a:t>そうだ。</a:t>
            </a:r>
            <a:endParaRPr lang="en-US" altLang="ja-JP"/>
          </a:p>
          <a:p>
            <a:r>
              <a:rPr lang="ja-JP" altLang="en-US"/>
              <a:t>明日は、雨が</a:t>
            </a:r>
            <a:r>
              <a:rPr lang="ja-JP" altLang="en-US" u="sng"/>
              <a:t>降る</a:t>
            </a:r>
            <a:r>
              <a:rPr lang="ja-JP" altLang="en-US"/>
              <a:t>そうだ。</a:t>
            </a:r>
            <a:endParaRPr lang="en-US" altLang="ja-JP"/>
          </a:p>
          <a:p>
            <a:r>
              <a:rPr lang="ja-JP" altLang="en-US"/>
              <a:t>明日は、雨が</a:t>
            </a:r>
            <a:r>
              <a:rPr lang="ja-JP" altLang="en-US" u="sng"/>
              <a:t>降る</a:t>
            </a:r>
            <a:r>
              <a:rPr lang="en-US" altLang="ja-JP"/>
              <a:t>{</a:t>
            </a:r>
            <a:r>
              <a:rPr lang="ja-JP" altLang="en-US"/>
              <a:t>みたいだ</a:t>
            </a:r>
            <a:r>
              <a:rPr lang="en-US" altLang="ja-JP"/>
              <a:t>/</a:t>
            </a:r>
            <a:r>
              <a:rPr lang="ja-JP" altLang="en-US"/>
              <a:t>ようだ</a:t>
            </a:r>
            <a:r>
              <a:rPr lang="en-US" altLang="ja-JP"/>
              <a:t>}</a:t>
            </a:r>
          </a:p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7544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/>
              <a:t> 4. X</a:t>
            </a:r>
            <a:r>
              <a:rPr kumimoji="1" lang="ja-JP" altLang="en-US"/>
              <a:t>は</a:t>
            </a:r>
            <a:r>
              <a:rPr lang="en-US" altLang="ja-JP"/>
              <a:t>Y</a:t>
            </a:r>
            <a:r>
              <a:rPr lang="ja-JP" altLang="en-US">
                <a:solidFill>
                  <a:srgbClr val="FF0000"/>
                </a:solidFill>
              </a:rPr>
              <a:t>で</a:t>
            </a:r>
            <a:r>
              <a:rPr lang="en-US" altLang="ja-JP"/>
              <a:t>{</a:t>
            </a:r>
            <a:r>
              <a:rPr lang="ja-JP" altLang="en-US"/>
              <a:t>有名だ</a:t>
            </a:r>
            <a:r>
              <a:rPr lang="en-US" altLang="ja-JP"/>
              <a:t>/</a:t>
            </a:r>
            <a:r>
              <a:rPr lang="ja-JP" altLang="en-US"/>
              <a:t>知られている</a:t>
            </a:r>
            <a:r>
              <a:rPr lang="en-US" altLang="ja-JP"/>
              <a:t>}</a:t>
            </a:r>
            <a:br>
              <a:rPr lang="en-US" altLang="ja-JP"/>
            </a:br>
            <a:r>
              <a:rPr lang="en-US" altLang="ja-JP"/>
              <a:t>X</a:t>
            </a:r>
            <a:r>
              <a:rPr lang="ja-JP" altLang="en-US"/>
              <a:t>は、</a:t>
            </a:r>
            <a:r>
              <a:rPr lang="en-US" altLang="ja-JP"/>
              <a:t>…….</a:t>
            </a:r>
            <a:r>
              <a:rPr lang="ja-JP" altLang="en-US"/>
              <a:t>こと</a:t>
            </a:r>
            <a:r>
              <a:rPr lang="ja-JP" altLang="en-US">
                <a:solidFill>
                  <a:srgbClr val="FF0000"/>
                </a:solidFill>
              </a:rPr>
              <a:t>で</a:t>
            </a:r>
            <a:r>
              <a:rPr lang="en-US" altLang="ja-JP"/>
              <a:t>{</a:t>
            </a:r>
            <a:r>
              <a:rPr lang="ja-JP" altLang="en-US"/>
              <a:t>有名だ</a:t>
            </a:r>
            <a:r>
              <a:rPr lang="en-US" altLang="ja-JP"/>
              <a:t>/</a:t>
            </a:r>
            <a:r>
              <a:rPr lang="ja-JP" altLang="en-US"/>
              <a:t>知られている</a:t>
            </a:r>
            <a:r>
              <a:rPr lang="en-US" altLang="ja-JP"/>
              <a:t>}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8145"/>
            <a:ext cx="8229600" cy="4525963"/>
          </a:xfrm>
        </p:spPr>
        <p:txBody>
          <a:bodyPr>
            <a:noAutofit/>
          </a:bodyPr>
          <a:lstStyle/>
          <a:p>
            <a:r>
              <a:rPr kumimoji="1" lang="en-US" altLang="ja-JP" sz="2800" dirty="0"/>
              <a:t>MIT</a:t>
            </a:r>
            <a:r>
              <a:rPr kumimoji="1" lang="ja-JP" altLang="en-US" sz="2800"/>
              <a:t>は、</a:t>
            </a:r>
            <a:r>
              <a:rPr lang="ja-JP" altLang="en-US" sz="2800"/>
              <a:t>頭のいい学生が多いことで知られている。</a:t>
            </a:r>
            <a:endParaRPr kumimoji="1" lang="en-US" altLang="ja-JP" sz="2800" dirty="0"/>
          </a:p>
          <a:p>
            <a:r>
              <a:rPr lang="ja-JP" altLang="en-US" sz="2800"/>
              <a:t>静岡県は、お茶で有名だ。</a:t>
            </a:r>
            <a:endParaRPr lang="en-US" altLang="ja-JP" sz="2800" dirty="0"/>
          </a:p>
          <a:p>
            <a:r>
              <a:rPr kumimoji="1" lang="ja-JP" altLang="en-US" sz="2800"/>
              <a:t>京都は、古いお寺が</a:t>
            </a:r>
            <a:r>
              <a:rPr kumimoji="1" lang="en-US" altLang="ja-JP" sz="2800" dirty="0"/>
              <a:t>………</a:t>
            </a:r>
          </a:p>
          <a:p>
            <a:r>
              <a:rPr lang="ja-JP" altLang="en-US" sz="2800"/>
              <a:t>エジプトは、</a:t>
            </a:r>
            <a:r>
              <a:rPr lang="en-US" altLang="ja-JP" sz="2800" dirty="0"/>
              <a:t>………..</a:t>
            </a:r>
          </a:p>
          <a:p>
            <a:r>
              <a:rPr lang="ja-JP" altLang="en-US" sz="2800"/>
              <a:t>ボストンは、雪が多いことで知られている。</a:t>
            </a:r>
            <a:endParaRPr lang="en-US" altLang="ja-JP" sz="2800" dirty="0"/>
          </a:p>
          <a:p>
            <a:r>
              <a:rPr kumimoji="1" lang="ja-JP" altLang="en-US" sz="2800"/>
              <a:t>このお寺は、古い桜の木があることで有名だ。</a:t>
            </a:r>
            <a:endParaRPr kumimoji="1" lang="en-US" altLang="ja-JP" sz="2800" dirty="0"/>
          </a:p>
          <a:p>
            <a:r>
              <a:rPr lang="ja-JP" altLang="en-US" sz="2800"/>
              <a:t>熊（くま）は、冬眠（とうみん）することで知られている。</a:t>
            </a:r>
            <a:endParaRPr lang="en-US" altLang="ja-JP" sz="2800" dirty="0"/>
          </a:p>
          <a:p>
            <a:r>
              <a:rPr kumimoji="1" lang="ja-JP" altLang="en-US" sz="2800"/>
              <a:t>私の国は、</a:t>
            </a:r>
            <a:r>
              <a:rPr kumimoji="1" lang="en-US" altLang="ja-JP" sz="2800" dirty="0"/>
              <a:t>……</a:t>
            </a:r>
          </a:p>
          <a:p>
            <a:r>
              <a:rPr lang="ja-JP" altLang="en-US" sz="2800"/>
              <a:t>私の出身地は、</a:t>
            </a:r>
            <a:r>
              <a:rPr lang="en-US" altLang="ja-JP" sz="2800" dirty="0"/>
              <a:t>……..</a:t>
            </a:r>
            <a:endParaRPr kumimoji="1" lang="en-US" altLang="ja-JP" sz="2800" dirty="0"/>
          </a:p>
          <a:p>
            <a:endParaRPr kumimoji="1" lang="ja-JP" altLang="en-US" sz="2800"/>
          </a:p>
        </p:txBody>
      </p:sp>
    </p:spTree>
    <p:extLst>
      <p:ext uri="{BB962C8B-B14F-4D97-AF65-F5344CB8AC3E}">
        <p14:creationId xmlns:p14="http://schemas.microsoft.com/office/powerpoint/2010/main" val="14127485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/>
              <a:t> (extra) </a:t>
            </a:r>
            <a:br>
              <a:rPr kumimoji="1" lang="en-US" altLang="ja-JP"/>
            </a:br>
            <a:r>
              <a:rPr kumimoji="1" lang="en-US" altLang="ja-JP"/>
              <a:t>X</a:t>
            </a:r>
            <a:r>
              <a:rPr kumimoji="1" lang="ja-JP" altLang="en-US"/>
              <a:t>は</a:t>
            </a:r>
            <a:r>
              <a:rPr kumimoji="1" lang="en-US" altLang="ja-JP"/>
              <a:t>Y</a:t>
            </a:r>
            <a:r>
              <a:rPr kumimoji="1" lang="ja-JP" altLang="en-US">
                <a:solidFill>
                  <a:srgbClr val="FF0000"/>
                </a:solidFill>
              </a:rPr>
              <a:t>として</a:t>
            </a:r>
            <a:r>
              <a:rPr kumimoji="1" lang="en-US" altLang="ja-JP"/>
              <a:t>….(X is such-and-such as Y)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ja-JP" altLang="en-US" sz="2800"/>
              <a:t>東京は、東京タワーで有名だ。</a:t>
            </a:r>
            <a:r>
              <a:rPr lang="en-US" altLang="ja-JP" sz="2800" dirty="0"/>
              <a:t>/</a:t>
            </a:r>
            <a:r>
              <a:rPr lang="ja-JP" altLang="en-US" sz="2800"/>
              <a:t>知られている。</a:t>
            </a:r>
            <a:endParaRPr lang="en-US" altLang="ja-JP" sz="2800" dirty="0"/>
          </a:p>
          <a:p>
            <a:endParaRPr lang="en-US" altLang="ja-JP" sz="2800" dirty="0"/>
          </a:p>
          <a:p>
            <a:r>
              <a:rPr lang="en-US" altLang="ja-JP" sz="2800" dirty="0"/>
              <a:t>*</a:t>
            </a:r>
            <a:r>
              <a:rPr lang="ja-JP" altLang="en-US" sz="2800"/>
              <a:t>東京は、東京タワーとして有名だ。</a:t>
            </a:r>
            <a:r>
              <a:rPr lang="en-US" altLang="ja-JP" sz="2800" dirty="0"/>
              <a:t>/</a:t>
            </a:r>
            <a:r>
              <a:rPr lang="ja-JP" altLang="en-US" sz="2800"/>
              <a:t>知られている。</a:t>
            </a:r>
            <a:endParaRPr lang="en-US" altLang="ja-JP" sz="2800" dirty="0"/>
          </a:p>
          <a:p>
            <a:endParaRPr kumimoji="1" lang="en-US" altLang="ja-JP" sz="2800" dirty="0"/>
          </a:p>
          <a:p>
            <a:endParaRPr kumimoji="1" lang="en-US" altLang="ja-JP" sz="2800" dirty="0"/>
          </a:p>
          <a:p>
            <a:r>
              <a:rPr lang="en-US" altLang="ja-JP" sz="2800" dirty="0"/>
              <a:t>*</a:t>
            </a:r>
            <a:r>
              <a:rPr lang="ja-JP" altLang="en-US" sz="2800"/>
              <a:t>東京は、日本の首都（しゅと）で有名だ。</a:t>
            </a:r>
            <a:r>
              <a:rPr lang="en-US" altLang="ja-JP" sz="2800" dirty="0"/>
              <a:t>/</a:t>
            </a:r>
            <a:r>
              <a:rPr lang="ja-JP" altLang="en-US" sz="2800"/>
              <a:t>知られている。</a:t>
            </a:r>
            <a:endParaRPr lang="en-US" altLang="ja-JP" sz="2800" dirty="0"/>
          </a:p>
          <a:p>
            <a:endParaRPr lang="en-US" altLang="ja-JP" sz="2800" dirty="0"/>
          </a:p>
          <a:p>
            <a:r>
              <a:rPr lang="ja-JP" altLang="en-US" sz="2800"/>
              <a:t>東京は、日本の首都（しゅと）として有名だ。</a:t>
            </a:r>
            <a:r>
              <a:rPr lang="en-US" altLang="ja-JP" sz="2800" dirty="0"/>
              <a:t>/</a:t>
            </a:r>
            <a:r>
              <a:rPr lang="ja-JP" altLang="en-US" sz="2800"/>
              <a:t>知られている。</a:t>
            </a:r>
            <a:endParaRPr kumimoji="1" lang="ja-JP" altLang="en-US" sz="2800"/>
          </a:p>
        </p:txBody>
      </p:sp>
    </p:spTree>
    <p:extLst>
      <p:ext uri="{BB962C8B-B14F-4D97-AF65-F5344CB8AC3E}">
        <p14:creationId xmlns:p14="http://schemas.microsoft.com/office/powerpoint/2010/main" val="2252675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0754" y="535742"/>
            <a:ext cx="6807145" cy="10516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/>
              <a:t>日本の人口は、どのぐらいですか。</a:t>
            </a:r>
            <a:endParaRPr kumimoji="1" lang="ja-JP" altLang="en-US" sz="2800"/>
          </a:p>
        </p:txBody>
      </p:sp>
      <p:pic>
        <p:nvPicPr>
          <p:cNvPr id="4" name="Picture 3" descr="Screen Shot 2015-09-11 at 2.48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68" y="1884960"/>
            <a:ext cx="8290653" cy="8532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86902" y="2738240"/>
            <a:ext cx="5993462" cy="386925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/>
              <a:t>1 (</a:t>
            </a:r>
            <a:r>
              <a:rPr lang="ja-JP" altLang="en-US" sz="2400"/>
              <a:t>一）</a:t>
            </a:r>
            <a:endParaRPr kumimoji="1" lang="en-US" altLang="ja-JP" sz="2400"/>
          </a:p>
          <a:p>
            <a:pPr algn="ctr"/>
            <a:r>
              <a:rPr lang="en-US" altLang="ja-JP" sz="2400"/>
              <a:t>10</a:t>
            </a:r>
            <a:r>
              <a:rPr lang="ja-JP" altLang="en-US" sz="2400"/>
              <a:t>　（十）</a:t>
            </a:r>
            <a:endParaRPr lang="en-US" altLang="ja-JP" sz="2400"/>
          </a:p>
          <a:p>
            <a:pPr algn="ctr"/>
            <a:r>
              <a:rPr kumimoji="1" lang="en-US" altLang="ja-JP" sz="2400"/>
              <a:t>100</a:t>
            </a:r>
            <a:r>
              <a:rPr kumimoji="1" lang="ja-JP" altLang="en-US" sz="2400"/>
              <a:t>　（百）</a:t>
            </a:r>
            <a:endParaRPr kumimoji="1" lang="en-US" altLang="ja-JP" sz="2400"/>
          </a:p>
          <a:p>
            <a:pPr algn="ctr"/>
            <a:r>
              <a:rPr lang="en-US" altLang="ja-JP" sz="2400"/>
              <a:t>1,000</a:t>
            </a:r>
            <a:r>
              <a:rPr lang="ja-JP" altLang="en-US" sz="2400"/>
              <a:t>　（千）　　　</a:t>
            </a:r>
            <a:endParaRPr lang="en-US" altLang="ja-JP" sz="2400"/>
          </a:p>
          <a:p>
            <a:pPr algn="ctr"/>
            <a:r>
              <a:rPr kumimoji="1" lang="en-US" altLang="ja-JP" sz="2400"/>
              <a:t>1</a:t>
            </a:r>
            <a:r>
              <a:rPr kumimoji="1" lang="en-US" altLang="ja-JP" sz="2400" u="sng"/>
              <a:t>0,000</a:t>
            </a:r>
            <a:r>
              <a:rPr kumimoji="1" lang="ja-JP" altLang="en-US" sz="2400"/>
              <a:t>　（万）</a:t>
            </a:r>
            <a:r>
              <a:rPr kumimoji="1" lang="en-US" altLang="ja-JP" sz="2400"/>
              <a:t> 	</a:t>
            </a:r>
          </a:p>
          <a:p>
            <a:pPr algn="ctr"/>
            <a:r>
              <a:rPr lang="en-US" altLang="ja-JP" sz="2400"/>
              <a:t>10</a:t>
            </a:r>
            <a:r>
              <a:rPr lang="en-US" altLang="ja-JP" sz="2400" u="sng"/>
              <a:t>0,000</a:t>
            </a:r>
            <a:r>
              <a:rPr lang="ja-JP" altLang="en-US" sz="2400"/>
              <a:t>　（十万</a:t>
            </a:r>
            <a:r>
              <a:rPr lang="en-US" altLang="ja-JP" sz="2400"/>
              <a:t>)</a:t>
            </a:r>
            <a:endParaRPr lang="en-US" altLang="ja-JP" sz="2400" u="sng"/>
          </a:p>
          <a:p>
            <a:pPr algn="ctr"/>
            <a:r>
              <a:rPr kumimoji="1" lang="en-US" altLang="ja-JP" sz="2400"/>
              <a:t>1,00</a:t>
            </a:r>
            <a:r>
              <a:rPr kumimoji="1" lang="en-US" altLang="ja-JP" sz="2400" u="sng"/>
              <a:t>0,000</a:t>
            </a:r>
            <a:r>
              <a:rPr kumimoji="1" lang="en-US" altLang="ja-JP" sz="2400"/>
              <a:t> (</a:t>
            </a:r>
            <a:r>
              <a:rPr kumimoji="1" lang="ja-JP" altLang="en-US" sz="2400"/>
              <a:t>百万）</a:t>
            </a:r>
            <a:endParaRPr kumimoji="1" lang="en-US" altLang="ja-JP" sz="2400"/>
          </a:p>
          <a:p>
            <a:pPr algn="ctr"/>
            <a:r>
              <a:rPr lang="en-US" altLang="ja-JP" sz="2400"/>
              <a:t>10,00</a:t>
            </a:r>
            <a:r>
              <a:rPr lang="en-US" altLang="ja-JP" sz="2400" u="sng"/>
              <a:t>0,000</a:t>
            </a:r>
            <a:r>
              <a:rPr lang="en-US" altLang="ja-JP" sz="2400"/>
              <a:t> (</a:t>
            </a:r>
            <a:r>
              <a:rPr lang="ja-JP" altLang="en-US" sz="2400"/>
              <a:t>千万）</a:t>
            </a:r>
            <a:endParaRPr lang="en-US" altLang="ja-JP" sz="2400"/>
          </a:p>
          <a:p>
            <a:pPr algn="ctr"/>
            <a:r>
              <a:rPr kumimoji="1" lang="en-US" altLang="ja-JP" sz="2400"/>
              <a:t>1</a:t>
            </a:r>
            <a:r>
              <a:rPr kumimoji="1" lang="en-US" altLang="ja-JP" sz="2400" u="sng"/>
              <a:t>00,000,000</a:t>
            </a:r>
            <a:r>
              <a:rPr kumimoji="1" lang="en-US" altLang="ja-JP" sz="2400"/>
              <a:t> (</a:t>
            </a:r>
            <a:r>
              <a:rPr kumimoji="1" lang="ja-JP" altLang="en-US" sz="2400"/>
              <a:t>一億）</a:t>
            </a:r>
            <a:endParaRPr kumimoji="1" lang="en-US" altLang="ja-JP" sz="2400"/>
          </a:p>
          <a:p>
            <a:pPr algn="ctr"/>
            <a:endParaRPr kumimoji="1" lang="ja-JP" altLang="en-US" sz="2400"/>
          </a:p>
        </p:txBody>
      </p:sp>
    </p:spTree>
    <p:extLst>
      <p:ext uri="{BB962C8B-B14F-4D97-AF65-F5344CB8AC3E}">
        <p14:creationId xmlns:p14="http://schemas.microsoft.com/office/powerpoint/2010/main" val="1360908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/>
              <a:t>5. </a:t>
            </a:r>
            <a:r>
              <a:rPr lang="en-US" altLang="ja-JP"/>
              <a:t>V-Stem/I-</a:t>
            </a:r>
            <a:r>
              <a:rPr lang="en-US" altLang="ja-JP" err="1"/>
              <a:t>adj</a:t>
            </a:r>
            <a:r>
              <a:rPr lang="en-US" altLang="ja-JP"/>
              <a:t>-stem+</a:t>
            </a:r>
            <a:r>
              <a:rPr lang="ja-JP" altLang="en-US"/>
              <a:t>く　（</a:t>
            </a:r>
            <a:r>
              <a:rPr lang="en-US" altLang="ja-JP"/>
              <a:t>for connecting sentences)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ja-JP" sz="2800" dirty="0"/>
              <a:t>Used often in written Japanese</a:t>
            </a:r>
          </a:p>
          <a:p>
            <a:pPr marL="0" indent="0">
              <a:buNone/>
            </a:pPr>
            <a:r>
              <a:rPr kumimoji="1" lang="ja-JP" altLang="en-US" sz="2800"/>
              <a:t>スミスさんは、</a:t>
            </a:r>
            <a:r>
              <a:rPr kumimoji="1" lang="en-US" altLang="ja-JP" sz="2800" dirty="0"/>
              <a:t>MIT</a:t>
            </a:r>
            <a:r>
              <a:rPr kumimoji="1" lang="ja-JP" altLang="en-US" sz="2800"/>
              <a:t>で</a:t>
            </a:r>
            <a:r>
              <a:rPr kumimoji="1" lang="ja-JP" altLang="en-US" sz="2800" u="sng"/>
              <a:t>勉強し</a:t>
            </a:r>
            <a:r>
              <a:rPr kumimoji="1" lang="ja-JP" altLang="en-US" sz="2800"/>
              <a:t>、その後日本へ留学した。</a:t>
            </a:r>
            <a:endParaRPr kumimoji="1" lang="en-US" altLang="ja-JP" sz="2800" dirty="0"/>
          </a:p>
          <a:p>
            <a:pPr marL="0" indent="0">
              <a:buNone/>
            </a:pPr>
            <a:endParaRPr kumimoji="1" lang="en-US" altLang="ja-JP" sz="2800" dirty="0"/>
          </a:p>
          <a:p>
            <a:pPr marL="0" indent="0">
              <a:buNone/>
            </a:pPr>
            <a:r>
              <a:rPr lang="ja-JP" altLang="en-US" sz="2800"/>
              <a:t>晩ごはんを</a:t>
            </a:r>
            <a:r>
              <a:rPr lang="ja-JP" altLang="en-US" sz="2800" u="sng"/>
              <a:t>食べ</a:t>
            </a:r>
            <a:r>
              <a:rPr lang="ja-JP" altLang="en-US" sz="2800"/>
              <a:t>、それから図書館で勉強した。</a:t>
            </a:r>
            <a:endParaRPr lang="en-US" altLang="ja-JP" sz="2800" dirty="0"/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r>
              <a:rPr kumimoji="1" lang="ja-JP" altLang="en-US" sz="2800"/>
              <a:t>日本の夏は、むし</a:t>
            </a:r>
            <a:r>
              <a:rPr kumimoji="1" lang="ja-JP" altLang="en-US" sz="2800" u="sng"/>
              <a:t>暑く</a:t>
            </a:r>
            <a:r>
              <a:rPr kumimoji="1" lang="ja-JP" altLang="en-US" sz="2800"/>
              <a:t>、雨も多い。</a:t>
            </a:r>
            <a:endParaRPr kumimoji="1" lang="en-US" altLang="ja-JP" sz="2800" dirty="0"/>
          </a:p>
          <a:p>
            <a:pPr marL="0" indent="0">
              <a:buNone/>
            </a:pPr>
            <a:endParaRPr kumimoji="1" lang="en-US" altLang="ja-JP" sz="2800" dirty="0"/>
          </a:p>
          <a:p>
            <a:pPr marL="0" indent="0">
              <a:buNone/>
            </a:pPr>
            <a:r>
              <a:rPr lang="ja-JP" altLang="en-US" sz="2800"/>
              <a:t>ボストンの冬は、雪が</a:t>
            </a:r>
            <a:r>
              <a:rPr lang="ja-JP" altLang="en-US" sz="2800" u="sng"/>
              <a:t>多く</a:t>
            </a:r>
            <a:r>
              <a:rPr lang="ja-JP" altLang="en-US" sz="2800"/>
              <a:t>、とても寒い。</a:t>
            </a:r>
            <a:endParaRPr lang="en-US" altLang="ja-JP" sz="2800" dirty="0"/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r>
              <a:rPr kumimoji="1" lang="en-US" altLang="ja-JP" sz="2800" dirty="0"/>
              <a:t>(cf. </a:t>
            </a:r>
            <a:r>
              <a:rPr kumimoji="1" lang="ja-JP" altLang="en-US" sz="2800"/>
              <a:t>日本の</a:t>
            </a:r>
            <a:r>
              <a:rPr lang="ja-JP" altLang="en-US" sz="2800"/>
              <a:t>地下鉄は、</a:t>
            </a:r>
            <a:r>
              <a:rPr lang="ja-JP" altLang="en-US" sz="2800" u="sng"/>
              <a:t>便利で</a:t>
            </a:r>
            <a:r>
              <a:rPr lang="ja-JP" altLang="en-US" sz="2800"/>
              <a:t>、とてもいい。）</a:t>
            </a:r>
            <a:endParaRPr kumimoji="1" lang="ja-JP" altLang="en-US" sz="2800"/>
          </a:p>
        </p:txBody>
      </p:sp>
    </p:spTree>
    <p:extLst>
      <p:ext uri="{BB962C8B-B14F-4D97-AF65-F5344CB8AC3E}">
        <p14:creationId xmlns:p14="http://schemas.microsoft.com/office/powerpoint/2010/main" val="3658675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433765" cy="1143000"/>
          </a:xfrm>
        </p:spPr>
        <p:txBody>
          <a:bodyPr/>
          <a:lstStyle/>
          <a:p>
            <a:r>
              <a:rPr kumimoji="1" lang="ja-JP" altLang="en-US"/>
              <a:t>　</a:t>
            </a:r>
            <a:r>
              <a:rPr kumimoji="1" lang="en-US" altLang="ja-JP"/>
              <a:t>6.</a:t>
            </a:r>
            <a:r>
              <a:rPr kumimoji="1" lang="ja-JP" altLang="en-US"/>
              <a:t>　</a:t>
            </a:r>
            <a:r>
              <a:rPr kumimoji="1" lang="en-US" altLang="ja-JP">
                <a:solidFill>
                  <a:srgbClr val="FF0000"/>
                </a:solidFill>
              </a:rPr>
              <a:t>Verb-non-past </a:t>
            </a:r>
            <a:r>
              <a:rPr kumimoji="1" lang="ja-JP" altLang="en-US"/>
              <a:t>こと</a:t>
            </a:r>
            <a:r>
              <a:rPr kumimoji="1" lang="en-US" altLang="ja-JP"/>
              <a:t>{</a:t>
            </a:r>
            <a:r>
              <a:rPr kumimoji="1" lang="ja-JP" altLang="en-US"/>
              <a:t>が</a:t>
            </a:r>
            <a:r>
              <a:rPr kumimoji="1" lang="en-US" altLang="ja-JP"/>
              <a:t>/</a:t>
            </a:r>
            <a:r>
              <a:rPr kumimoji="1" lang="ja-JP" altLang="en-US"/>
              <a:t>も</a:t>
            </a:r>
            <a:r>
              <a:rPr kumimoji="1" lang="en-US" altLang="ja-JP"/>
              <a:t>}</a:t>
            </a:r>
            <a:r>
              <a:rPr kumimoji="1" lang="ja-JP" altLang="en-US"/>
              <a:t>ある</a:t>
            </a:r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4" name="Rectangle 3"/>
          <p:cNvSpPr/>
          <p:nvPr/>
        </p:nvSpPr>
        <p:spPr>
          <a:xfrm>
            <a:off x="297689" y="1587385"/>
            <a:ext cx="7839131" cy="57542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/>
              <a:t>Cf. </a:t>
            </a:r>
            <a:r>
              <a:rPr lang="en-US" altLang="ja-JP" sz="2400" b="1">
                <a:solidFill>
                  <a:srgbClr val="FF0000"/>
                </a:solidFill>
              </a:rPr>
              <a:t>V-</a:t>
            </a:r>
            <a:r>
              <a:rPr lang="ja-JP" altLang="en-US" sz="2400" b="1">
                <a:solidFill>
                  <a:srgbClr val="FF0000"/>
                </a:solidFill>
              </a:rPr>
              <a:t>た</a:t>
            </a:r>
            <a:r>
              <a:rPr lang="en-US" altLang="ja-JP" sz="2400" b="1">
                <a:solidFill>
                  <a:srgbClr val="FF0000"/>
                </a:solidFill>
              </a:rPr>
              <a:t> </a:t>
            </a:r>
            <a:r>
              <a:rPr lang="ja-JP" altLang="en-US" sz="2400"/>
              <a:t>こと</a:t>
            </a:r>
            <a:r>
              <a:rPr lang="en-US" altLang="ja-JP" sz="2400"/>
              <a:t>{</a:t>
            </a:r>
            <a:r>
              <a:rPr lang="ja-JP" altLang="en-US" sz="2400"/>
              <a:t>が</a:t>
            </a:r>
            <a:r>
              <a:rPr lang="en-US" altLang="ja-JP" sz="2400"/>
              <a:t>/</a:t>
            </a:r>
            <a:r>
              <a:rPr lang="ja-JP" altLang="en-US" sz="2400"/>
              <a:t>も</a:t>
            </a:r>
            <a:r>
              <a:rPr lang="en-US" altLang="ja-JP" sz="2400"/>
              <a:t>}</a:t>
            </a:r>
            <a:r>
              <a:rPr lang="ja-JP" altLang="en-US" sz="2400"/>
              <a:t>ある</a:t>
            </a:r>
            <a:r>
              <a:rPr lang="en-US" altLang="ja-JP" sz="2400"/>
              <a:t> </a:t>
            </a:r>
            <a:r>
              <a:rPr lang="ja-JP" altLang="en-US" sz="2400"/>
              <a:t>　</a:t>
            </a:r>
            <a:r>
              <a:rPr lang="en-US" altLang="ja-JP" sz="2400"/>
              <a:t>(past experience)</a:t>
            </a:r>
            <a:endParaRPr kumimoji="1" lang="ja-JP" altLang="en-US" sz="2400"/>
          </a:p>
        </p:txBody>
      </p:sp>
      <p:sp>
        <p:nvSpPr>
          <p:cNvPr id="6" name="TextBox 5"/>
          <p:cNvSpPr txBox="1"/>
          <p:nvPr/>
        </p:nvSpPr>
        <p:spPr>
          <a:xfrm>
            <a:off x="813682" y="2658870"/>
            <a:ext cx="732313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/>
              <a:t>私は週末には、たいてい</a:t>
            </a:r>
            <a:r>
              <a:rPr lang="en-US" altLang="ja-JP" sz="2400"/>
              <a:t>……………..</a:t>
            </a:r>
            <a:r>
              <a:rPr lang="ja-JP" altLang="en-US" sz="2400"/>
              <a:t>が、ときどき＿＿＿＿こともあります。</a:t>
            </a:r>
            <a:endParaRPr lang="en-US" altLang="ja-JP" sz="2400"/>
          </a:p>
          <a:p>
            <a:endParaRPr lang="en-US" altLang="ja-JP" sz="2400"/>
          </a:p>
          <a:p>
            <a:r>
              <a:rPr lang="ja-JP" altLang="en-US" sz="2400"/>
              <a:t>私はたいてい</a:t>
            </a:r>
            <a:r>
              <a:rPr lang="en-US" altLang="ja-JP" sz="2400"/>
              <a:t>……………..</a:t>
            </a:r>
            <a:r>
              <a:rPr lang="ja-JP" altLang="en-US" sz="2400"/>
              <a:t>が、ときどき＿＿＿＿こともあります。</a:t>
            </a:r>
            <a:endParaRPr lang="en-US" altLang="ja-JP" sz="2400"/>
          </a:p>
          <a:p>
            <a:endParaRPr lang="en-US" altLang="ja-JP" sz="2400"/>
          </a:p>
          <a:p>
            <a:r>
              <a:rPr lang="ja-JP" altLang="en-US" sz="2400"/>
              <a:t>日本語のクラスでは、たいてい</a:t>
            </a:r>
            <a:r>
              <a:rPr lang="en-US" altLang="ja-JP" sz="2400"/>
              <a:t>……………..</a:t>
            </a:r>
            <a:r>
              <a:rPr lang="ja-JP" altLang="en-US" sz="2400"/>
              <a:t>が、ときどき＿＿＿＿こともあります。</a:t>
            </a:r>
            <a:endParaRPr lang="en-US" altLang="ja-JP" sz="2400"/>
          </a:p>
          <a:p>
            <a:endParaRPr kumimoji="1" lang="en-US" altLang="ja-JP"/>
          </a:p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47736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13" y="274637"/>
            <a:ext cx="8738443" cy="1506875"/>
          </a:xfrm>
        </p:spPr>
        <p:txBody>
          <a:bodyPr>
            <a:normAutofit/>
          </a:bodyPr>
          <a:lstStyle/>
          <a:p>
            <a:pPr algn="l"/>
            <a:r>
              <a:rPr kumimoji="1" lang="en-US" altLang="ja-JP" sz="2800" dirty="0">
                <a:ea typeface="ＭＳ Ｐゴシック"/>
              </a:rPr>
              <a:t>7. Noun</a:t>
            </a:r>
            <a:r>
              <a:rPr kumimoji="1" lang="ja-JP" altLang="en-US" sz="2800">
                <a:ea typeface="ＭＳ Ｐゴシック"/>
              </a:rPr>
              <a:t>は</a:t>
            </a:r>
            <a:r>
              <a:rPr lang="ja-JP" altLang="en-US" sz="2800">
                <a:ea typeface="ＭＳ Ｐゴシック"/>
              </a:rPr>
              <a:t>、</a:t>
            </a:r>
            <a:r>
              <a:rPr lang="en-US" altLang="ja-JP" sz="2800" dirty="0">
                <a:ea typeface="ＭＳ Ｐゴシック"/>
              </a:rPr>
              <a:t>Noun</a:t>
            </a:r>
            <a:r>
              <a:rPr lang="ja-JP" altLang="en-US" sz="2800">
                <a:ea typeface="ＭＳ Ｐゴシック"/>
              </a:rPr>
              <a:t>によって違う</a:t>
            </a:r>
            <a:r>
              <a:rPr lang="en-US" altLang="ja-JP" sz="2800" dirty="0">
                <a:ea typeface="ＭＳ Ｐゴシック"/>
              </a:rPr>
              <a:t>/に</a:t>
            </a:r>
            <a:r>
              <a:rPr lang="ja-JP" altLang="en-US" sz="2800">
                <a:ea typeface="ＭＳ Ｐゴシック"/>
              </a:rPr>
              <a:t>よる</a:t>
            </a:r>
            <a:br>
              <a:rPr lang="en-US" altLang="ja-JP" sz="2800" dirty="0"/>
            </a:br>
            <a:r>
              <a:rPr lang="en-US" altLang="ja-JP" sz="2800" dirty="0">
                <a:ea typeface="ＭＳ Ｐゴシック"/>
              </a:rPr>
              <a:t>    </a:t>
            </a:r>
            <a:r>
              <a:rPr kumimoji="1" lang="en-US" altLang="ja-JP" sz="2800" dirty="0">
                <a:ea typeface="ＭＳ Ｐゴシック"/>
              </a:rPr>
              <a:t>QW-</a:t>
            </a:r>
            <a:r>
              <a:rPr kumimoji="1" lang="ja-JP" altLang="en-US" sz="2800">
                <a:ea typeface="ＭＳ Ｐゴシック"/>
              </a:rPr>
              <a:t>か</a:t>
            </a:r>
            <a:r>
              <a:rPr lang="ja-JP" altLang="en-US" sz="2800">
                <a:ea typeface="ＭＳ Ｐゴシック"/>
              </a:rPr>
              <a:t>は、</a:t>
            </a:r>
            <a:r>
              <a:rPr lang="en-US" altLang="ja-JP" sz="2800" dirty="0">
                <a:ea typeface="ＭＳ Ｐゴシック"/>
              </a:rPr>
              <a:t>Noun</a:t>
            </a:r>
            <a:r>
              <a:rPr lang="ja-JP" altLang="en-US" sz="2800">
                <a:ea typeface="ＭＳ Ｐゴシック"/>
              </a:rPr>
              <a:t>によって違う</a:t>
            </a:r>
            <a:r>
              <a:rPr lang="en-US" altLang="ja-JP" sz="2800" dirty="0">
                <a:ea typeface="ＭＳ Ｐゴシック"/>
              </a:rPr>
              <a:t>/に</a:t>
            </a:r>
            <a:r>
              <a:rPr lang="ja-JP" altLang="en-US" sz="2800">
                <a:ea typeface="ＭＳ Ｐゴシック"/>
              </a:rPr>
              <a:t>よる</a:t>
            </a:r>
            <a:br>
              <a:rPr lang="en-US" altLang="ja-JP" sz="2800" dirty="0"/>
            </a:br>
            <a:r>
              <a:rPr lang="en-US" altLang="ja-JP" sz="2800" dirty="0">
                <a:ea typeface="ＭＳ Ｐゴシック"/>
              </a:rPr>
              <a:t>    [Clause-</a:t>
            </a:r>
            <a:r>
              <a:rPr lang="ja-JP" altLang="en-US" sz="2800">
                <a:ea typeface="ＭＳ Ｐゴシック"/>
              </a:rPr>
              <a:t>かどうか」は、</a:t>
            </a:r>
            <a:r>
              <a:rPr lang="en-US" altLang="ja-JP" sz="2800" dirty="0">
                <a:ea typeface="ＭＳ Ｐゴシック"/>
              </a:rPr>
              <a:t>Noun</a:t>
            </a:r>
            <a:r>
              <a:rPr lang="ja-JP" altLang="en-US" sz="2800">
                <a:ea typeface="ＭＳ Ｐゴシック"/>
              </a:rPr>
              <a:t>によって違う</a:t>
            </a:r>
            <a:r>
              <a:rPr lang="en-US" altLang="ja-JP" sz="2800" dirty="0">
                <a:ea typeface="ＭＳ Ｐゴシック"/>
              </a:rPr>
              <a:t>/に</a:t>
            </a:r>
            <a:r>
              <a:rPr lang="ja-JP" altLang="en-US" sz="2800">
                <a:ea typeface="ＭＳ Ｐゴシック"/>
              </a:rPr>
              <a:t>よる</a:t>
            </a:r>
            <a:endParaRPr kumimoji="1" lang="ja-JP" altLang="en-US" sz="2800">
              <a:ea typeface="ＭＳ Ｐゴシック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246" y="1946605"/>
            <a:ext cx="8229600" cy="4525963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endParaRPr lang="en-US" altLang="ja-JP" dirty="0">
              <a:ea typeface="ＭＳ Ｐゴシック"/>
              <a:cs typeface="Calibri"/>
            </a:endParaRPr>
          </a:p>
          <a:p>
            <a:pPr marL="0" indent="0">
              <a:buNone/>
            </a:pPr>
            <a:r>
              <a:rPr lang="en-US" altLang="ja-JP" dirty="0">
                <a:ea typeface="ＭＳ Ｐゴシック"/>
                <a:cs typeface="Calibri"/>
              </a:rPr>
              <a:t>1.a. </a:t>
            </a:r>
            <a:r>
              <a:rPr lang="en-US" altLang="ja-JP" dirty="0" err="1">
                <a:ea typeface="ＭＳ Ｐゴシック"/>
                <a:cs typeface="Calibri"/>
              </a:rPr>
              <a:t>性格は、人によって違います</a:t>
            </a:r>
            <a:r>
              <a:rPr lang="en-US" altLang="ja-JP" dirty="0">
                <a:ea typeface="ＭＳ Ｐゴシック"/>
                <a:cs typeface="Calibri"/>
              </a:rPr>
              <a:t>。</a:t>
            </a:r>
          </a:p>
          <a:p>
            <a:pPr marL="0" indent="0">
              <a:buNone/>
            </a:pPr>
            <a:r>
              <a:rPr lang="en-US" altLang="ja-JP" dirty="0">
                <a:ea typeface="ＭＳ Ｐゴシック"/>
                <a:cs typeface="Calibri"/>
              </a:rPr>
              <a:t>(Personality differs, depending on people.)</a:t>
            </a:r>
          </a:p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   b. </a:t>
            </a:r>
            <a:r>
              <a:rPr lang="en-US" dirty="0" err="1">
                <a:ea typeface="+mn-lt"/>
                <a:cs typeface="+mn-lt"/>
              </a:rPr>
              <a:t>性格は</a:t>
            </a:r>
            <a:r>
              <a:rPr lang="en-US" dirty="0">
                <a:ea typeface="+mn-lt"/>
                <a:cs typeface="+mn-lt"/>
              </a:rPr>
              <a:t>、</a:t>
            </a:r>
            <a:r>
              <a:rPr lang="ja-JP" altLang="en-US">
                <a:ea typeface="+mn-lt"/>
                <a:cs typeface="+mn-lt"/>
              </a:rPr>
              <a:t>人によります。</a:t>
            </a:r>
          </a:p>
          <a:p>
            <a:pPr marL="0" indent="0">
              <a:buNone/>
            </a:pPr>
            <a:r>
              <a:rPr lang="ja-JP" altLang="en-US">
                <a:ea typeface="ＭＳ Ｐゴシック"/>
                <a:cs typeface="Calibri"/>
              </a:rPr>
              <a:t>(Personality depends on people.)</a:t>
            </a:r>
          </a:p>
          <a:p>
            <a:pPr marL="0" indent="0">
              <a:buNone/>
            </a:pPr>
            <a:endParaRPr lang="ja-JP" altLang="en-US" dirty="0">
              <a:ea typeface="ＭＳ Ｐゴシック"/>
              <a:cs typeface="Calibri"/>
            </a:endParaRPr>
          </a:p>
          <a:p>
            <a:pPr marL="0" indent="0">
              <a:buNone/>
            </a:pPr>
            <a:r>
              <a:rPr lang="ja-JP" altLang="en-US">
                <a:ea typeface="ＭＳ Ｐゴシック"/>
                <a:cs typeface="Calibri"/>
              </a:rPr>
              <a:t>2. a. 料金は、人数によって違います。</a:t>
            </a:r>
          </a:p>
          <a:p>
            <a:pPr marL="0" indent="0">
              <a:buNone/>
            </a:pPr>
            <a:r>
              <a:rPr lang="ja-JP" altLang="en-US">
                <a:ea typeface="ＭＳ Ｐゴシック"/>
                <a:cs typeface="Calibri"/>
              </a:rPr>
              <a:t>    b. 料金は、人数によります。</a:t>
            </a:r>
          </a:p>
          <a:p>
            <a:pPr marL="0" indent="0">
              <a:buNone/>
            </a:pPr>
            <a:endParaRPr lang="ja-JP" altLang="en-US" dirty="0">
              <a:ea typeface="ＭＳ Ｐゴシック"/>
              <a:cs typeface="Calibri"/>
            </a:endParaRPr>
          </a:p>
          <a:p>
            <a:pPr marL="0" indent="0">
              <a:buNone/>
            </a:pPr>
            <a:r>
              <a:rPr lang="ja-JP" altLang="en-US">
                <a:ea typeface="ＭＳ Ｐゴシック"/>
                <a:cs typeface="Calibri"/>
              </a:rPr>
              <a:t>3.  どの大学に行くかは、もらえる奨学金（しょうがくきん）によります。</a:t>
            </a:r>
            <a:endParaRPr lang="ja-JP" altLang="en-US" dirty="0">
              <a:ea typeface="ＭＳ Ｐゴシック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81986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918" y="476216"/>
            <a:ext cx="8852007" cy="56499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ja-JP" altLang="en-US" sz="2800" dirty="0">
              <a:ea typeface="ＭＳ Ｐゴシック"/>
              <a:cs typeface="Calibri"/>
            </a:endParaRPr>
          </a:p>
          <a:p>
            <a:pPr marL="0" indent="0">
              <a:buNone/>
            </a:pPr>
            <a:r>
              <a:rPr lang="ja-JP" altLang="en-US" sz="2800">
                <a:ea typeface="ＭＳ Ｐゴシック"/>
              </a:rPr>
              <a:t>4. a. 給料（きゅうりょう）は、その人の経験によって違います。</a:t>
            </a:r>
            <a:endParaRPr lang="en-US" altLang="ja-JP" sz="2800" dirty="0">
              <a:ea typeface="ＭＳ Ｐゴシック"/>
              <a:cs typeface="Calibri"/>
            </a:endParaRPr>
          </a:p>
          <a:p>
            <a:pPr marL="0" indent="0">
              <a:buNone/>
            </a:pPr>
            <a:r>
              <a:rPr lang="ja-JP" altLang="en-US" sz="2800">
                <a:ea typeface="ＭＳ Ｐゴシック"/>
              </a:rPr>
              <a:t>    b. 給料（きゅうりょう）は、その人の経験によります。</a:t>
            </a:r>
            <a:endParaRPr lang="en-US" altLang="ja-JP" sz="2800" dirty="0">
              <a:ea typeface="ＭＳ Ｐゴシック"/>
              <a:cs typeface="Calibri"/>
            </a:endParaRPr>
          </a:p>
          <a:p>
            <a:pPr marL="0" indent="0">
              <a:buNone/>
            </a:pPr>
            <a:r>
              <a:rPr lang="en-US" altLang="ja-JP" sz="2800" dirty="0">
                <a:ea typeface="ＭＳ Ｐゴシック"/>
              </a:rPr>
              <a:t>[</a:t>
            </a:r>
            <a:r>
              <a:rPr lang="ja-JP" altLang="en-US" sz="2800">
                <a:ea typeface="ＭＳ Ｐゴシック"/>
              </a:rPr>
              <a:t>その人の経験によって、給料は違います</a:t>
            </a:r>
            <a:r>
              <a:rPr lang="en-US" altLang="ja-JP" sz="2800" dirty="0">
                <a:ea typeface="ＭＳ Ｐゴシック"/>
              </a:rPr>
              <a:t>/</a:t>
            </a:r>
            <a:r>
              <a:rPr lang="ja-JP" altLang="en-US" sz="2800">
                <a:ea typeface="ＭＳ Ｐゴシック"/>
              </a:rPr>
              <a:t>異なります（ことなります）。</a:t>
            </a:r>
            <a:r>
              <a:rPr lang="en-US" altLang="ja-JP" sz="2800" dirty="0">
                <a:ea typeface="ＭＳ Ｐゴシック"/>
              </a:rPr>
              <a:t>]</a:t>
            </a:r>
            <a:endParaRPr lang="en-US" altLang="ja-JP" sz="2800" dirty="0">
              <a:ea typeface="ＭＳ Ｐゴシック"/>
              <a:cs typeface="Calibri"/>
            </a:endParaRPr>
          </a:p>
          <a:p>
            <a:pPr marL="0" indent="0">
              <a:buNone/>
            </a:pPr>
            <a:endParaRPr lang="en-US" altLang="ja-JP" sz="2800" dirty="0">
              <a:ea typeface="ＭＳ Ｐゴシック"/>
              <a:cs typeface="Calibri"/>
            </a:endParaRPr>
          </a:p>
          <a:p>
            <a:pPr marL="0" indent="0">
              <a:buNone/>
            </a:pPr>
            <a:r>
              <a:rPr lang="ja-JP" altLang="en-US" sz="2800">
                <a:ea typeface="ＭＳ Ｐゴシック"/>
              </a:rPr>
              <a:t>5. a. </a:t>
            </a:r>
            <a:r>
              <a:rPr kumimoji="1" lang="ja-JP" altLang="en-US" sz="2800">
                <a:ea typeface="ＭＳ Ｐゴシック"/>
              </a:rPr>
              <a:t>料金は、スーツケースの重さによって違います</a:t>
            </a:r>
            <a:r>
              <a:rPr lang="ja-JP" altLang="en-US" sz="2800">
                <a:ea typeface="ＭＳ Ｐゴシック"/>
              </a:rPr>
              <a:t>。</a:t>
            </a:r>
            <a:endParaRPr lang="en-US" altLang="ja-JP" sz="2800" dirty="0">
              <a:ea typeface="ＭＳ Ｐゴシック"/>
              <a:cs typeface="Calibri"/>
            </a:endParaRPr>
          </a:p>
          <a:p>
            <a:pPr marL="0" indent="0">
              <a:buNone/>
            </a:pPr>
            <a:r>
              <a:rPr lang="ja-JP" altLang="en-US" sz="2800">
                <a:ea typeface="ＭＳ Ｐゴシック"/>
              </a:rPr>
              <a:t>     b. 料金は、スーツケースの重さによります。</a:t>
            </a:r>
            <a:endParaRPr lang="en-US" altLang="ja-JP" sz="2800" dirty="0">
              <a:ea typeface="ＭＳ Ｐゴシック"/>
              <a:cs typeface="Calibri"/>
            </a:endParaRPr>
          </a:p>
          <a:p>
            <a:pPr marL="0" indent="0">
              <a:buNone/>
            </a:pPr>
            <a:r>
              <a:rPr kumimoji="1" lang="en-US" altLang="ja-JP" sz="2800" dirty="0">
                <a:ea typeface="ＭＳ Ｐゴシック"/>
              </a:rPr>
              <a:t>[</a:t>
            </a:r>
            <a:r>
              <a:rPr lang="ja-JP" altLang="en-US" sz="2800">
                <a:ea typeface="ＭＳ Ｐゴシック"/>
              </a:rPr>
              <a:t>スーツケースの重さによって、</a:t>
            </a:r>
            <a:r>
              <a:rPr lang="en-US" altLang="ja-JP" sz="2800" dirty="0">
                <a:ea typeface="ＭＳ Ｐゴシック"/>
              </a:rPr>
              <a:t>………..]</a:t>
            </a:r>
            <a:endParaRPr lang="en-US" altLang="ja-JP" sz="2800" dirty="0">
              <a:ea typeface="ＭＳ Ｐゴシック"/>
              <a:cs typeface="Calibri"/>
            </a:endParaRPr>
          </a:p>
          <a:p>
            <a:pPr marL="0" indent="0">
              <a:buNone/>
            </a:pPr>
            <a:endParaRPr lang="en-US" altLang="ja-JP" sz="2800" dirty="0">
              <a:ea typeface="ＭＳ Ｐゴシック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04159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0928"/>
            <a:ext cx="8229600" cy="56952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ja-JP" altLang="en-US">
                <a:ea typeface="ＭＳ Ｐゴシック"/>
                <a:cs typeface="Calibri"/>
              </a:rPr>
              <a:t>[練習]</a:t>
            </a:r>
            <a:endParaRPr lang="ja-JP" altLang="en-US" dirty="0">
              <a:ea typeface="ＭＳ Ｐゴシック"/>
            </a:endParaRPr>
          </a:p>
          <a:p>
            <a:pPr marL="0" indent="0">
              <a:buNone/>
            </a:pPr>
            <a:r>
              <a:rPr lang="ja-JP" altLang="en-US">
                <a:ea typeface="ＭＳ Ｐゴシック"/>
              </a:rPr>
              <a:t>1. </a:t>
            </a:r>
            <a:r>
              <a:rPr kumimoji="1" lang="ja-JP" altLang="en-US">
                <a:ea typeface="ＭＳ Ｐゴシック"/>
              </a:rPr>
              <a:t>授業料は、</a:t>
            </a:r>
            <a:r>
              <a:rPr kumimoji="1" lang="en-US" altLang="ja-JP" dirty="0">
                <a:ea typeface="ＭＳ Ｐゴシック"/>
              </a:rPr>
              <a:t>…..</a:t>
            </a:r>
            <a:endParaRPr lang="en-US" dirty="0">
              <a:ea typeface="ＭＳ Ｐゴシック"/>
              <a:cs typeface="Calibri"/>
            </a:endParaRPr>
          </a:p>
          <a:p>
            <a:pPr marL="0" indent="0">
              <a:buNone/>
            </a:pPr>
            <a:r>
              <a:rPr lang="ja-JP" altLang="en-US">
                <a:ea typeface="ＭＳ Ｐゴシック"/>
              </a:rPr>
              <a:t>2. 授業の難しさは、</a:t>
            </a:r>
            <a:r>
              <a:rPr lang="en-US" altLang="ja-JP" dirty="0">
                <a:ea typeface="ＭＳ Ｐゴシック"/>
              </a:rPr>
              <a:t>…..</a:t>
            </a:r>
            <a:endParaRPr lang="en-US" altLang="ja-JP" dirty="0">
              <a:ea typeface="ＭＳ Ｐゴシック"/>
              <a:cs typeface="Calibri"/>
            </a:endParaRPr>
          </a:p>
          <a:p>
            <a:pPr marL="0" indent="0">
              <a:buNone/>
            </a:pPr>
            <a:r>
              <a:rPr lang="ja-JP" altLang="en-US">
                <a:ea typeface="ＭＳ Ｐゴシック"/>
              </a:rPr>
              <a:t>3. 生活費は、</a:t>
            </a:r>
            <a:r>
              <a:rPr lang="en-US" altLang="ja-JP" dirty="0">
                <a:ea typeface="ＭＳ Ｐゴシック"/>
              </a:rPr>
              <a:t>…..</a:t>
            </a:r>
            <a:endParaRPr lang="en-US" altLang="ja-JP" dirty="0">
              <a:ea typeface="ＭＳ Ｐゴシック"/>
              <a:cs typeface="Calibri"/>
            </a:endParaRPr>
          </a:p>
          <a:p>
            <a:pPr marL="0" indent="0">
              <a:buNone/>
            </a:pPr>
            <a:r>
              <a:rPr lang="ja-JP" altLang="en-US">
                <a:ea typeface="ＭＳ Ｐゴシック"/>
              </a:rPr>
              <a:t>4. 食費は、</a:t>
            </a:r>
            <a:r>
              <a:rPr lang="en-US" altLang="ja-JP" dirty="0">
                <a:ea typeface="ＭＳ Ｐゴシック"/>
              </a:rPr>
              <a:t>…..</a:t>
            </a:r>
            <a:endParaRPr lang="en-US" altLang="ja-JP" dirty="0">
              <a:ea typeface="ＭＳ Ｐゴシック"/>
              <a:cs typeface="Calibri"/>
            </a:endParaRPr>
          </a:p>
          <a:p>
            <a:pPr marL="0" indent="0">
              <a:buNone/>
            </a:pPr>
            <a:r>
              <a:rPr lang="ja-JP" altLang="en-US">
                <a:ea typeface="ＭＳ Ｐゴシック"/>
              </a:rPr>
              <a:t>5. 通勤時間（つうきんじかん）は、</a:t>
            </a:r>
            <a:r>
              <a:rPr lang="en-US" altLang="ja-JP" dirty="0">
                <a:ea typeface="ＭＳ Ｐゴシック"/>
              </a:rPr>
              <a:t>…..</a:t>
            </a:r>
            <a:endParaRPr lang="en-US" altLang="ja-JP" dirty="0">
              <a:ea typeface="ＭＳ Ｐゴシック"/>
              <a:cs typeface="Calibri"/>
            </a:endParaRPr>
          </a:p>
          <a:p>
            <a:pPr marL="0" indent="0">
              <a:buNone/>
            </a:pPr>
            <a:r>
              <a:rPr lang="ja-JP" altLang="en-US">
                <a:ea typeface="ＭＳ Ｐゴシック"/>
              </a:rPr>
              <a:t>6. 性格（せいかく）は、</a:t>
            </a:r>
            <a:r>
              <a:rPr lang="en-US" altLang="ja-JP" dirty="0">
                <a:ea typeface="ＭＳ Ｐゴシック"/>
              </a:rPr>
              <a:t>….</a:t>
            </a:r>
            <a:endParaRPr lang="en-US" altLang="ja-JP" dirty="0">
              <a:ea typeface="ＭＳ Ｐゴシック"/>
              <a:cs typeface="Calibri"/>
            </a:endParaRPr>
          </a:p>
          <a:p>
            <a:pPr marL="0" indent="0">
              <a:buNone/>
            </a:pPr>
            <a:r>
              <a:rPr lang="ja-JP" altLang="en-US">
                <a:ea typeface="ＭＳ Ｐゴシック"/>
              </a:rPr>
              <a:t>7. どの会社に就職（しゅうしょく）するかは、</a:t>
            </a:r>
            <a:r>
              <a:rPr lang="en-US" altLang="ja-JP" dirty="0">
                <a:ea typeface="ＭＳ Ｐゴシック"/>
              </a:rPr>
              <a:t>…..etc.</a:t>
            </a:r>
            <a:endParaRPr lang="en-US" altLang="ja-JP" dirty="0">
              <a:ea typeface="ＭＳ Ｐゴシック"/>
              <a:cs typeface="Calibri"/>
            </a:endParaRPr>
          </a:p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9741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8. V-stem</a:t>
            </a:r>
            <a:r>
              <a:rPr kumimoji="1" lang="ja-JP" altLang="en-US"/>
              <a:t> </a:t>
            </a:r>
            <a:r>
              <a:rPr kumimoji="1" lang="en-US" altLang="ja-JP"/>
              <a:t>+</a:t>
            </a:r>
            <a:r>
              <a:rPr kumimoji="1" lang="ja-JP" altLang="en-US"/>
              <a:t>始める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89" y="1744499"/>
            <a:ext cx="8214411" cy="43816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ja-JP" altLang="en-US" sz="2800">
                <a:ea typeface="ＭＳ Ｐゴシック"/>
              </a:rPr>
              <a:t>1. </a:t>
            </a:r>
            <a:r>
              <a:rPr kumimoji="1" lang="ja-JP" altLang="en-US" sz="2800">
                <a:ea typeface="ＭＳ Ｐゴシック"/>
              </a:rPr>
              <a:t>ボストンでは、１１月の終わりに雪が</a:t>
            </a:r>
            <a:r>
              <a:rPr kumimoji="1" lang="ja-JP" altLang="en-US" sz="2800" u="sng">
                <a:ea typeface="ＭＳ Ｐゴシック"/>
              </a:rPr>
              <a:t>降り始めます</a:t>
            </a:r>
            <a:r>
              <a:rPr kumimoji="1" lang="ja-JP" altLang="en-US" sz="2800">
                <a:ea typeface="ＭＳ Ｐゴシック"/>
              </a:rPr>
              <a:t>が、あなたの出身地では、どうですか。</a:t>
            </a:r>
            <a:endParaRPr lang="en-US" altLang="ja-JP" sz="2800">
              <a:ea typeface="ＭＳ Ｐゴシック"/>
              <a:cs typeface="Calibri"/>
            </a:endParaRPr>
          </a:p>
          <a:p>
            <a:pPr marL="0" indent="0">
              <a:buNone/>
            </a:pPr>
            <a:endParaRPr lang="ja-JP" altLang="en-US" sz="2800" dirty="0">
              <a:ea typeface="ＭＳ Ｐゴシック"/>
            </a:endParaRPr>
          </a:p>
          <a:p>
            <a:pPr marL="0" indent="0">
              <a:buNone/>
            </a:pPr>
            <a:r>
              <a:rPr lang="ja-JP" altLang="en-US" sz="2800">
                <a:ea typeface="ＭＳ Ｐゴシック"/>
              </a:rPr>
              <a:t>2. 子供は、何歳ごろから</a:t>
            </a:r>
            <a:r>
              <a:rPr lang="ja-JP" altLang="en-US" sz="2800" u="sng">
                <a:ea typeface="ＭＳ Ｐゴシック"/>
              </a:rPr>
              <a:t>話し始めます</a:t>
            </a:r>
            <a:r>
              <a:rPr lang="ja-JP" altLang="en-US" sz="2800">
                <a:ea typeface="ＭＳ Ｐゴシック"/>
              </a:rPr>
              <a:t>か。</a:t>
            </a:r>
            <a:endParaRPr lang="en-US" altLang="ja-JP" sz="2800">
              <a:ea typeface="ＭＳ Ｐゴシック"/>
              <a:cs typeface="Calibri"/>
            </a:endParaRPr>
          </a:p>
          <a:p>
            <a:pPr marL="0" indent="0">
              <a:buNone/>
            </a:pPr>
            <a:endParaRPr lang="ja-JP" altLang="en-US" sz="2800" dirty="0">
              <a:ea typeface="ＭＳ Ｐゴシック"/>
            </a:endParaRPr>
          </a:p>
          <a:p>
            <a:pPr marL="0" indent="0">
              <a:buNone/>
            </a:pPr>
            <a:r>
              <a:rPr lang="ja-JP" altLang="en-US" sz="2800">
                <a:ea typeface="ＭＳ Ｐゴシック"/>
              </a:rPr>
              <a:t>3. </a:t>
            </a:r>
            <a:r>
              <a:rPr kumimoji="1" lang="ja-JP" altLang="en-US" sz="2800">
                <a:ea typeface="ＭＳ Ｐゴシック"/>
              </a:rPr>
              <a:t>たいてい何時頃（ごろ）、</a:t>
            </a:r>
            <a:r>
              <a:rPr kumimoji="1" lang="ja-JP" altLang="en-US" sz="2800" u="sng">
                <a:ea typeface="ＭＳ Ｐゴシック"/>
              </a:rPr>
              <a:t>勉強し始めます</a:t>
            </a:r>
            <a:r>
              <a:rPr kumimoji="1" lang="ja-JP" altLang="en-US" sz="2800">
                <a:ea typeface="ＭＳ Ｐゴシック"/>
              </a:rPr>
              <a:t>か。</a:t>
            </a:r>
            <a:endParaRPr lang="en-US" altLang="ja-JP" sz="2800">
              <a:ea typeface="ＭＳ Ｐゴシック"/>
              <a:cs typeface="Calibri"/>
            </a:endParaRPr>
          </a:p>
          <a:p>
            <a:pPr marL="0" indent="0">
              <a:buNone/>
            </a:pPr>
            <a:r>
              <a:rPr lang="en-US" altLang="ja-JP" sz="2800" dirty="0">
                <a:ea typeface="ＭＳ Ｐゴシック"/>
              </a:rPr>
              <a:t>   (</a:t>
            </a:r>
            <a:r>
              <a:rPr lang="ja-JP" altLang="en-US" sz="2800">
                <a:ea typeface="ＭＳ Ｐゴシック"/>
              </a:rPr>
              <a:t>勉強をし始める）</a:t>
            </a:r>
            <a:endParaRPr lang="en-US" altLang="ja-JP" sz="2800">
              <a:ea typeface="ＭＳ Ｐゴシック"/>
            </a:endParaRPr>
          </a:p>
          <a:p>
            <a:pPr marL="0" indent="0">
              <a:buNone/>
            </a:pPr>
            <a:endParaRPr kumimoji="1" lang="en-US" altLang="ja-JP" sz="2800"/>
          </a:p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3481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9. </a:t>
            </a:r>
            <a:r>
              <a:rPr lang="ja-JP" altLang="ja-JP"/>
              <a:t>N</a:t>
            </a:r>
            <a:r>
              <a:rPr lang="en-US" altLang="ja-JP" err="1"/>
              <a:t>oun</a:t>
            </a:r>
            <a:r>
              <a:rPr lang="ja-JP" altLang="en-US"/>
              <a:t>+</a:t>
            </a:r>
            <a:r>
              <a:rPr lang="en-US" altLang="ja-JP"/>
              <a:t>Particle+</a:t>
            </a:r>
            <a:r>
              <a:rPr lang="ja-JP" altLang="en-US"/>
              <a:t>の</a:t>
            </a:r>
            <a:r>
              <a:rPr lang="en-US" altLang="ja-JP"/>
              <a:t>+Noun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406" y="1600200"/>
            <a:ext cx="8505394" cy="48183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kumimoji="1" lang="ja-JP" altLang="en-US"/>
              <a:t>昔（むかし）からの名所</a:t>
            </a:r>
            <a:endParaRPr kumimoji="1" lang="en-US" altLang="ja-JP"/>
          </a:p>
          <a:p>
            <a:r>
              <a:rPr lang="ja-JP" altLang="en-US">
                <a:ea typeface="ＭＳ Ｐゴシック"/>
              </a:rPr>
              <a:t>友達へのプレゼント</a:t>
            </a:r>
            <a:r>
              <a:rPr lang="en-US" altLang="ja-JP" dirty="0">
                <a:ea typeface="ＭＳ Ｐゴシック"/>
              </a:rPr>
              <a:t> (cf.</a:t>
            </a:r>
            <a:r>
              <a:rPr lang="ja-JP" altLang="en-US">
                <a:ea typeface="ＭＳ Ｐゴシック"/>
              </a:rPr>
              <a:t>友達のプレゼント）</a:t>
            </a:r>
            <a:endParaRPr lang="en-US" altLang="ja-JP">
              <a:ea typeface="ＭＳ Ｐゴシック"/>
            </a:endParaRPr>
          </a:p>
          <a:p>
            <a:r>
              <a:rPr kumimoji="1" lang="ja-JP" altLang="en-US">
                <a:ea typeface="ＭＳ Ｐゴシック"/>
              </a:rPr>
              <a:t>先生とのミーティング</a:t>
            </a:r>
            <a:r>
              <a:rPr kumimoji="1" lang="en-US" altLang="ja-JP" sz="2800" dirty="0">
                <a:ea typeface="ＭＳ Ｐゴシック"/>
              </a:rPr>
              <a:t>(cf.</a:t>
            </a:r>
            <a:r>
              <a:rPr lang="en-US" altLang="ja-JP" sz="2800" dirty="0">
                <a:ea typeface="ＭＳ Ｐゴシック"/>
              </a:rPr>
              <a:t> . </a:t>
            </a:r>
            <a:r>
              <a:rPr lang="ja-JP" altLang="en-US" sz="2800">
                <a:ea typeface="ＭＳ Ｐゴシック"/>
              </a:rPr>
              <a:t>先生のミーティング</a:t>
            </a:r>
            <a:r>
              <a:rPr lang="en-US" altLang="ja-JP" sz="2800" dirty="0">
                <a:ea typeface="ＭＳ Ｐゴシック"/>
              </a:rPr>
              <a:t> )</a:t>
            </a:r>
            <a:endParaRPr lang="en-US" altLang="ja-JP" sz="2800" dirty="0">
              <a:ea typeface="ＭＳ Ｐゴシック"/>
              <a:cs typeface="Calibri"/>
            </a:endParaRPr>
          </a:p>
          <a:p>
            <a:r>
              <a:rPr lang="ja-JP" altLang="en-US"/>
              <a:t>東京から京都までの新幹線（しんかんせん）の切符</a:t>
            </a:r>
            <a:endParaRPr lang="en-US" altLang="ja-JP"/>
          </a:p>
          <a:p>
            <a:r>
              <a:rPr kumimoji="1" lang="ja-JP" altLang="en-US"/>
              <a:t>日本でのインターンシップ</a:t>
            </a:r>
            <a:endParaRPr kumimoji="1" lang="en-US" altLang="ja-JP"/>
          </a:p>
          <a:p>
            <a:endParaRPr lang="en-US" altLang="ja-JP"/>
          </a:p>
          <a:p>
            <a:pPr marL="0" indent="0">
              <a:buNone/>
            </a:pPr>
            <a:endParaRPr lang="en-US" altLang="ja-JP" dirty="0">
              <a:solidFill>
                <a:srgbClr val="3366FF"/>
              </a:solidFill>
              <a:ea typeface="ＭＳ Ｐゴシック"/>
              <a:cs typeface="Calibri"/>
            </a:endParaRPr>
          </a:p>
          <a:p>
            <a:pPr marL="0" indent="0">
              <a:buNone/>
            </a:pP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32910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CA1E6-8B99-40AE-A123-404917284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1121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3366FF"/>
                </a:solidFill>
                <a:ea typeface="+mj-lt"/>
                <a:cs typeface="+mj-lt"/>
              </a:rPr>
              <a:t>(*</a:t>
            </a:r>
            <a:r>
              <a:rPr lang="ja-JP" altLang="en-US">
                <a:solidFill>
                  <a:srgbClr val="3366FF"/>
                </a:solidFill>
                <a:ea typeface="+mj-lt"/>
                <a:cs typeface="+mj-lt"/>
              </a:rPr>
              <a:t>は (topic)、が (subject)、を (direct object)、に (indirect object)</a:t>
            </a:r>
            <a:r>
              <a:rPr lang="en-US" dirty="0">
                <a:solidFill>
                  <a:srgbClr val="3366FF"/>
                </a:solidFill>
                <a:ea typeface="+mj-lt"/>
                <a:cs typeface="+mj-lt"/>
              </a:rPr>
              <a:t> are case particles, and cannot co-occur with</a:t>
            </a:r>
            <a:r>
              <a:rPr lang="en-US" altLang="ja-JP" dirty="0">
                <a:solidFill>
                  <a:srgbClr val="3366FF"/>
                </a:solidFill>
                <a:ea typeface="+mj-lt"/>
                <a:cs typeface="+mj-lt"/>
              </a:rPr>
              <a:t> </a:t>
            </a:r>
            <a:r>
              <a:rPr lang="ja-JP" altLang="en-US" dirty="0">
                <a:solidFill>
                  <a:srgbClr val="3366FF"/>
                </a:solidFill>
                <a:ea typeface="+mj-lt"/>
                <a:cs typeface="+mj-lt"/>
              </a:rPr>
              <a:t>の</a:t>
            </a:r>
            <a:r>
              <a:rPr lang="en-US" dirty="0">
                <a:solidFill>
                  <a:srgbClr val="3366FF"/>
                </a:solidFill>
                <a:ea typeface="+mj-lt"/>
                <a:cs typeface="+mj-lt"/>
              </a:rPr>
              <a:t>.  Other particles (e.g.,</a:t>
            </a:r>
            <a:r>
              <a:rPr lang="en-US" altLang="ja-JP" dirty="0">
                <a:solidFill>
                  <a:srgbClr val="3366FF"/>
                </a:solidFill>
                <a:ea typeface="+mj-lt"/>
                <a:cs typeface="+mj-lt"/>
              </a:rPr>
              <a:t> </a:t>
            </a:r>
            <a:r>
              <a:rPr lang="ja-JP" altLang="en-US" dirty="0">
                <a:solidFill>
                  <a:srgbClr val="3366FF"/>
                </a:solidFill>
                <a:ea typeface="+mj-lt"/>
                <a:cs typeface="+mj-lt"/>
              </a:rPr>
              <a:t>まで、へ、と、で、から</a:t>
            </a:r>
            <a:r>
              <a:rPr lang="en-US" dirty="0">
                <a:solidFill>
                  <a:srgbClr val="3366FF"/>
                </a:solidFill>
                <a:ea typeface="+mj-lt"/>
                <a:cs typeface="+mj-lt"/>
              </a:rPr>
              <a:t>, etc.) are not case particles.)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7232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692" y="802176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/>
              <a:t>10. ~</a:t>
            </a:r>
            <a:r>
              <a:rPr kumimoji="1" lang="ja-JP" altLang="en-US"/>
              <a:t>は、</a:t>
            </a:r>
            <a:r>
              <a:rPr kumimoji="1" lang="en-US" altLang="ja-JP"/>
              <a:t>……</a:t>
            </a:r>
            <a:r>
              <a:rPr kumimoji="1" lang="ja-JP" altLang="en-US">
                <a:solidFill>
                  <a:srgbClr val="FF0000"/>
                </a:solidFill>
              </a:rPr>
              <a:t>と</a:t>
            </a:r>
            <a:r>
              <a:rPr kumimoji="1" lang="ja-JP" altLang="en-US"/>
              <a:t>言われている。</a:t>
            </a:r>
            <a:br>
              <a:rPr kumimoji="1" lang="en-US" altLang="ja-JP"/>
            </a:br>
            <a:r>
              <a:rPr kumimoji="1" lang="en-US" altLang="ja-JP" sz="3100"/>
              <a:t>(before </a:t>
            </a:r>
            <a:r>
              <a:rPr kumimoji="1" lang="ja-JP" altLang="en-US" sz="3100"/>
              <a:t>と</a:t>
            </a:r>
            <a:r>
              <a:rPr kumimoji="1" lang="en-US" altLang="ja-JP" sz="3100"/>
              <a:t>, always plain-form)</a:t>
            </a:r>
            <a:endParaRPr kumimoji="1" lang="ja-JP" altLang="en-US" sz="31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68415"/>
            <a:ext cx="8229600" cy="452596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ja-JP" altLang="en-US">
                <a:ea typeface="ＭＳ Ｐゴシック"/>
              </a:rPr>
              <a:t>1. </a:t>
            </a:r>
            <a:r>
              <a:rPr kumimoji="1" lang="ja-JP" altLang="en-US">
                <a:ea typeface="ＭＳ Ｐゴシック"/>
              </a:rPr>
              <a:t>富士山は、</a:t>
            </a:r>
            <a:r>
              <a:rPr lang="ja-JP" altLang="en-US">
                <a:ea typeface="ＭＳ Ｐゴシック"/>
              </a:rPr>
              <a:t>日本で一番</a:t>
            </a:r>
            <a:r>
              <a:rPr lang="en-US" altLang="ja-JP" dirty="0">
                <a:ea typeface="ＭＳ Ｐゴシック"/>
              </a:rPr>
              <a:t>……</a:t>
            </a:r>
            <a:endParaRPr lang="en-US" dirty="0">
              <a:ea typeface="ＭＳ Ｐゴシック"/>
            </a:endParaRPr>
          </a:p>
          <a:p>
            <a:pPr marL="0" indent="0">
              <a:buNone/>
            </a:pPr>
            <a:r>
              <a:rPr lang="ja-JP" altLang="en-US">
                <a:ea typeface="ＭＳ Ｐゴシック"/>
              </a:rPr>
              <a:t>2. ナイル川は、世界で一番</a:t>
            </a:r>
            <a:r>
              <a:rPr lang="en-US" altLang="ja-JP" dirty="0">
                <a:ea typeface="ＭＳ Ｐゴシック"/>
              </a:rPr>
              <a:t>…..</a:t>
            </a:r>
            <a:endParaRPr lang="en-US" altLang="ja-JP" dirty="0">
              <a:ea typeface="ＭＳ Ｐゴシック"/>
              <a:cs typeface="Calibri"/>
            </a:endParaRPr>
          </a:p>
          <a:p>
            <a:pPr marL="0" indent="0">
              <a:buNone/>
            </a:pPr>
            <a:r>
              <a:rPr lang="ja-JP" altLang="en-US">
                <a:ea typeface="ＭＳ Ｐゴシック"/>
              </a:rPr>
              <a:t>3. </a:t>
            </a:r>
            <a:r>
              <a:rPr kumimoji="1" lang="ja-JP" altLang="en-US">
                <a:ea typeface="ＭＳ Ｐゴシック"/>
              </a:rPr>
              <a:t>風邪（かぜ）をひいた時は、</a:t>
            </a:r>
            <a:endParaRPr lang="en-US" altLang="ja-JP">
              <a:ea typeface="ＭＳ Ｐゴシック"/>
              <a:cs typeface="Calibri"/>
            </a:endParaRPr>
          </a:p>
          <a:p>
            <a:pPr marL="0" indent="0">
              <a:buNone/>
            </a:pPr>
            <a:r>
              <a:rPr lang="ja-JP" altLang="en-US">
                <a:ea typeface="ＭＳ Ｐゴシック"/>
              </a:rPr>
              <a:t>4. 日本の高校生は、</a:t>
            </a:r>
            <a:r>
              <a:rPr lang="en-US" altLang="ja-JP" dirty="0">
                <a:ea typeface="ＭＳ Ｐゴシック"/>
              </a:rPr>
              <a:t>……..</a:t>
            </a:r>
            <a:r>
              <a:rPr lang="ja-JP" altLang="en-US">
                <a:ea typeface="ＭＳ Ｐゴシック"/>
              </a:rPr>
              <a:t>と言われているが、</a:t>
            </a:r>
            <a:endParaRPr lang="en-US" altLang="ja-JP">
              <a:ea typeface="ＭＳ Ｐゴシック"/>
              <a:cs typeface="Calibri"/>
            </a:endParaRPr>
          </a:p>
          <a:p>
            <a:pPr marL="0" indent="0">
              <a:buNone/>
            </a:pPr>
            <a:r>
              <a:rPr lang="ja-JP" altLang="ja-JP">
                <a:ea typeface="ＭＳ Ｐゴシック"/>
              </a:rPr>
              <a:t>　</a:t>
            </a:r>
            <a:r>
              <a:rPr lang="ja-JP" altLang="en-US">
                <a:ea typeface="ＭＳ Ｐゴシック"/>
              </a:rPr>
              <a:t>　日本の大学生は、</a:t>
            </a:r>
            <a:r>
              <a:rPr lang="en-US" altLang="ja-JP" dirty="0">
                <a:ea typeface="ＭＳ Ｐゴシック"/>
              </a:rPr>
              <a:t>……..</a:t>
            </a:r>
            <a:r>
              <a:rPr lang="ja-JP" altLang="en-US">
                <a:ea typeface="ＭＳ Ｐゴシック"/>
              </a:rPr>
              <a:t>と言われている。</a:t>
            </a:r>
            <a:endParaRPr lang="en-US" altLang="ja-JP">
              <a:ea typeface="ＭＳ Ｐゴシック"/>
            </a:endParaRPr>
          </a:p>
          <a:p>
            <a:pPr marL="0" indent="0">
              <a:buNone/>
            </a:pPr>
            <a:r>
              <a:rPr lang="en-US" altLang="ja-JP" dirty="0">
                <a:ea typeface="ＭＳ Ｐゴシック"/>
              </a:rPr>
              <a:t>5. </a:t>
            </a:r>
            <a:r>
              <a:rPr kumimoji="1" lang="en-US" altLang="ja-JP" dirty="0">
                <a:ea typeface="ＭＳ Ｐゴシック"/>
              </a:rPr>
              <a:t>MIT</a:t>
            </a:r>
            <a:r>
              <a:rPr kumimoji="1" lang="ja-JP" altLang="en-US">
                <a:ea typeface="ＭＳ Ｐゴシック"/>
              </a:rPr>
              <a:t>の学生は、</a:t>
            </a:r>
            <a:r>
              <a:rPr kumimoji="1" lang="en-US" altLang="ja-JP" dirty="0">
                <a:ea typeface="ＭＳ Ｐゴシック"/>
              </a:rPr>
              <a:t>……..</a:t>
            </a:r>
            <a:endParaRPr lang="en-US" altLang="ja-JP">
              <a:ea typeface="ＭＳ Ｐゴシック"/>
              <a:cs typeface="Calibri"/>
            </a:endParaRPr>
          </a:p>
          <a:p>
            <a:pPr marL="0" indent="0">
              <a:buNone/>
            </a:pPr>
            <a:r>
              <a:rPr lang="ja-JP" altLang="en-US">
                <a:ea typeface="ＭＳ Ｐゴシック"/>
              </a:rPr>
              <a:t>6. 秋葉原（あきはばら）は、</a:t>
            </a:r>
            <a:r>
              <a:rPr lang="en-US" altLang="ja-JP" dirty="0">
                <a:ea typeface="ＭＳ Ｐゴシック"/>
              </a:rPr>
              <a:t>…….</a:t>
            </a:r>
            <a:endParaRPr lang="en-US" altLang="ja-JP" dirty="0">
              <a:ea typeface="ＭＳ Ｐゴシック"/>
              <a:cs typeface="Calibri"/>
            </a:endParaRPr>
          </a:p>
          <a:p>
            <a:pPr marL="0" indent="0">
              <a:buNone/>
            </a:pPr>
            <a:r>
              <a:rPr lang="ja-JP" altLang="en-US">
                <a:ea typeface="ＭＳ Ｐゴシック"/>
              </a:rPr>
              <a:t>7. </a:t>
            </a:r>
            <a:r>
              <a:rPr kumimoji="1" lang="ja-JP" altLang="en-US">
                <a:ea typeface="ＭＳ Ｐゴシック"/>
              </a:rPr>
              <a:t>京都は、</a:t>
            </a:r>
            <a:r>
              <a:rPr kumimoji="1" lang="en-US" altLang="ja-JP" dirty="0">
                <a:ea typeface="ＭＳ Ｐゴシック"/>
              </a:rPr>
              <a:t>…….</a:t>
            </a:r>
            <a:endParaRPr lang="en-US" altLang="ja-JP" dirty="0">
              <a:ea typeface="ＭＳ Ｐゴシック"/>
              <a:cs typeface="Calibri"/>
            </a:endParaRPr>
          </a:p>
          <a:p>
            <a:r>
              <a:rPr lang="en-US" altLang="ja-JP" dirty="0">
                <a:ea typeface="ＭＳ Ｐゴシック"/>
              </a:rPr>
              <a:t>etc.</a:t>
            </a:r>
            <a:endParaRPr kumimoji="1" lang="ja-JP" alt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423479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625" y="978023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/>
              <a:t>11. ~</a:t>
            </a:r>
            <a:r>
              <a:rPr kumimoji="1" lang="ja-JP" altLang="en-US"/>
              <a:t>と言えば</a:t>
            </a:r>
            <a:r>
              <a:rPr lang="ja-JP" altLang="en-US"/>
              <a:t>、</a:t>
            </a:r>
            <a:r>
              <a:rPr lang="en-US" altLang="ja-JP"/>
              <a:t>…..</a:t>
            </a:r>
            <a:r>
              <a:rPr lang="ja-JP" altLang="en-US"/>
              <a:t>　</a:t>
            </a:r>
            <a:r>
              <a:rPr lang="en-US" altLang="ja-JP"/>
              <a:t>(‘speaking of ….’)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63" y="260604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/>
              <a:t>p. 20 (requirement in the discourse)</a:t>
            </a:r>
          </a:p>
          <a:p>
            <a:pPr marL="0" indent="0">
              <a:buNone/>
            </a:pPr>
            <a:endParaRPr kumimoji="1" lang="en-US" altLang="ja-JP"/>
          </a:p>
          <a:p>
            <a:pPr marL="0" indent="0">
              <a:buNone/>
            </a:pPr>
            <a:r>
              <a:rPr lang="en-US" altLang="ja-JP"/>
              <a:t>A:</a:t>
            </a:r>
            <a:r>
              <a:rPr lang="ja-JP" altLang="en-US"/>
              <a:t>これは、</a:t>
            </a:r>
            <a:r>
              <a:rPr lang="ja-JP" altLang="en-US">
                <a:solidFill>
                  <a:srgbClr val="FF0000"/>
                </a:solidFill>
              </a:rPr>
              <a:t>昔話</a:t>
            </a:r>
            <a:r>
              <a:rPr lang="ja-JP" altLang="en-US"/>
              <a:t>の絵本（えほん）ですね。</a:t>
            </a:r>
            <a:endParaRPr lang="en-US" altLang="ja-JP"/>
          </a:p>
          <a:p>
            <a:pPr marL="0" indent="0">
              <a:buNone/>
            </a:pPr>
            <a:r>
              <a:rPr kumimoji="1" lang="en-US" altLang="ja-JP"/>
              <a:t>B:</a:t>
            </a:r>
            <a:r>
              <a:rPr kumimoji="1" lang="ja-JP" altLang="en-US"/>
              <a:t>そうですね。</a:t>
            </a:r>
            <a:r>
              <a:rPr lang="ja-JP" altLang="en-US"/>
              <a:t>あ、</a:t>
            </a:r>
            <a:r>
              <a:rPr lang="ja-JP" altLang="en-US" b="1">
                <a:solidFill>
                  <a:srgbClr val="FF0000"/>
                </a:solidFill>
              </a:rPr>
              <a:t>昔話と言えば</a:t>
            </a:r>
            <a:r>
              <a:rPr lang="ja-JP" altLang="en-US"/>
              <a:t>、</a:t>
            </a:r>
            <a:r>
              <a:rPr lang="en-US" altLang="ja-JP"/>
              <a:t>……</a:t>
            </a:r>
          </a:p>
          <a:p>
            <a:pPr marL="0" indent="0">
              <a:buNone/>
            </a:pPr>
            <a:endParaRPr kumimoji="1" lang="en-US" altLang="ja-JP"/>
          </a:p>
          <a:p>
            <a:pPr marL="0" indent="0">
              <a:buNone/>
            </a:pP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1568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9-13 at 12.56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81" y="269695"/>
            <a:ext cx="5060705" cy="6151774"/>
          </a:xfrm>
          <a:prstGeom prst="rect">
            <a:avLst/>
          </a:prstGeom>
        </p:spPr>
      </p:pic>
      <p:pic>
        <p:nvPicPr>
          <p:cNvPr id="3" name="Picture 2" descr="Screen Shot 2015-09-13 at 12.57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319" y="2402739"/>
            <a:ext cx="5575300" cy="38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69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433" y="548957"/>
            <a:ext cx="8437367" cy="1166519"/>
          </a:xfrm>
        </p:spPr>
        <p:txBody>
          <a:bodyPr>
            <a:noAutofit/>
          </a:bodyPr>
          <a:lstStyle/>
          <a:p>
            <a:pPr algn="l"/>
            <a:r>
              <a:rPr lang="en-US" altLang="ja-JP" sz="3200" dirty="0">
                <a:ea typeface="ＭＳ Ｐゴシック"/>
              </a:rPr>
              <a:t>12. </a:t>
            </a:r>
            <a:r>
              <a:rPr lang="en-US" altLang="ja-JP" sz="3200" b="1" dirty="0">
                <a:ea typeface="ＭＳ Ｐゴシック"/>
              </a:rPr>
              <a:t>Noun 1 </a:t>
            </a:r>
            <a:r>
              <a:rPr kumimoji="1" lang="ja-JP" altLang="en-US" sz="3200">
                <a:ea typeface="ＭＳ Ｐゴシック"/>
              </a:rPr>
              <a:t>とか</a:t>
            </a:r>
            <a:r>
              <a:rPr lang="en-US" altLang="ja-JP" sz="3200" b="1" dirty="0">
                <a:ea typeface="ＭＳ Ｐゴシック"/>
              </a:rPr>
              <a:t>Noun 2</a:t>
            </a:r>
            <a:r>
              <a:rPr lang="ja-JP" altLang="en-US" sz="3200">
                <a:ea typeface="ＭＳ Ｐゴシック"/>
              </a:rPr>
              <a:t>とか</a:t>
            </a:r>
            <a:br>
              <a:rPr lang="en-US" altLang="ja-JP" sz="3200" dirty="0"/>
            </a:br>
            <a:r>
              <a:rPr lang="en-US" altLang="ja-JP" sz="3200" dirty="0">
                <a:ea typeface="ＭＳ Ｐゴシック"/>
              </a:rPr>
              <a:t>  </a:t>
            </a:r>
            <a:r>
              <a:rPr lang="en-US" altLang="ja-JP" sz="3200" b="1" dirty="0">
                <a:ea typeface="ＭＳ Ｐゴシック"/>
              </a:rPr>
              <a:t>S1 (Plain)</a:t>
            </a:r>
            <a:r>
              <a:rPr lang="ja-JP" altLang="en-US" sz="3200">
                <a:ea typeface="ＭＳ Ｐゴシック"/>
              </a:rPr>
              <a:t>とか</a:t>
            </a:r>
            <a:r>
              <a:rPr lang="en-US" altLang="ja-JP" sz="3200" dirty="0">
                <a:ea typeface="ＭＳ Ｐゴシック"/>
              </a:rPr>
              <a:t> </a:t>
            </a:r>
            <a:r>
              <a:rPr lang="en-US" altLang="ja-JP" sz="3200" b="1" dirty="0">
                <a:ea typeface="ＭＳ Ｐゴシック"/>
              </a:rPr>
              <a:t>S2(Plain)</a:t>
            </a:r>
            <a:r>
              <a:rPr lang="ja-JP" altLang="en-US" sz="3200">
                <a:ea typeface="ＭＳ Ｐゴシック"/>
              </a:rPr>
              <a:t>とかします</a:t>
            </a:r>
            <a:r>
              <a:rPr lang="en-US" altLang="ja-JP" sz="3200" dirty="0">
                <a:ea typeface="ＭＳ Ｐゴシック"/>
              </a:rPr>
              <a:t>/</a:t>
            </a:r>
            <a:r>
              <a:rPr lang="ja-JP" altLang="en-US" sz="3200">
                <a:ea typeface="ＭＳ Ｐゴシック"/>
              </a:rPr>
              <a:t>できます。</a:t>
            </a:r>
            <a:endParaRPr kumimoji="1" lang="ja-JP" altLang="en-US" sz="3200">
              <a:ea typeface="ＭＳ Ｐゴシック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064" y="1973650"/>
            <a:ext cx="8602089" cy="4602073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ja-JP" altLang="en-US">
                <a:ea typeface="ＭＳ Ｐゴシック"/>
              </a:rPr>
              <a:t>1. </a:t>
            </a:r>
            <a:r>
              <a:rPr kumimoji="1" lang="ja-JP" altLang="en-US">
                <a:ea typeface="ＭＳ Ｐゴシック"/>
              </a:rPr>
              <a:t>週末は、洗濯（せんたく）とか掃除（そうじ）をします。</a:t>
            </a:r>
            <a:endParaRPr lang="en-US" altLang="ja-JP">
              <a:ea typeface="ＭＳ Ｐゴシック"/>
              <a:cs typeface="Calibri"/>
            </a:endParaRPr>
          </a:p>
          <a:p>
            <a:pPr marL="0" indent="0">
              <a:buNone/>
            </a:pPr>
            <a:endParaRPr lang="ja-JP" altLang="en-US" dirty="0">
              <a:ea typeface="ＭＳ Ｐゴシック"/>
            </a:endParaRPr>
          </a:p>
          <a:p>
            <a:pPr marL="0" indent="0">
              <a:buNone/>
            </a:pPr>
            <a:r>
              <a:rPr lang="ja-JP" altLang="en-US">
                <a:ea typeface="ＭＳ Ｐゴシック"/>
              </a:rPr>
              <a:t>2. 週末は、洗濯（せんたく）とか掃除（そうじ）とか（</a:t>
            </a:r>
            <a:r>
              <a:rPr lang="en-US" altLang="ja-JP" dirty="0">
                <a:ea typeface="ＭＳ Ｐゴシック"/>
              </a:rPr>
              <a:t>*</a:t>
            </a:r>
            <a:r>
              <a:rPr lang="ja-JP" altLang="en-US">
                <a:ea typeface="ＭＳ Ｐゴシック"/>
              </a:rPr>
              <a:t>を</a:t>
            </a:r>
            <a:r>
              <a:rPr lang="en-US" altLang="ja-JP" dirty="0">
                <a:ea typeface="ＭＳ Ｐゴシック"/>
              </a:rPr>
              <a:t>)</a:t>
            </a:r>
            <a:r>
              <a:rPr lang="ja-JP" altLang="en-US">
                <a:ea typeface="ＭＳ Ｐゴシック"/>
              </a:rPr>
              <a:t>します。</a:t>
            </a:r>
            <a:endParaRPr lang="en-US" altLang="ja-JP">
              <a:ea typeface="ＭＳ Ｐゴシック" panose="020B0600070205080204" pitchFamily="34" charset="-128"/>
              <a:cs typeface="Calibri"/>
            </a:endParaRPr>
          </a:p>
          <a:p>
            <a:pPr marL="0" indent="0">
              <a:buNone/>
            </a:pPr>
            <a:endParaRPr lang="ja-JP" altLang="en-US" dirty="0">
              <a:ea typeface="ＭＳ Ｐゴシック"/>
            </a:endParaRPr>
          </a:p>
          <a:p>
            <a:pPr marL="0" indent="0">
              <a:buNone/>
            </a:pPr>
            <a:r>
              <a:rPr lang="ja-JP" altLang="en-US">
                <a:ea typeface="ＭＳ Ｐゴシック"/>
              </a:rPr>
              <a:t>3. 中国語とか韓国語とか</a:t>
            </a:r>
            <a:r>
              <a:rPr lang="en-US" altLang="ja-JP" dirty="0">
                <a:ea typeface="ＭＳ Ｐゴシック"/>
              </a:rPr>
              <a:t>(*</a:t>
            </a:r>
            <a:r>
              <a:rPr lang="ja-JP" altLang="en-US">
                <a:ea typeface="ＭＳ Ｐゴシック"/>
              </a:rPr>
              <a:t>が</a:t>
            </a:r>
            <a:r>
              <a:rPr lang="en-US" altLang="ja-JP" dirty="0">
                <a:ea typeface="ＭＳ Ｐゴシック"/>
              </a:rPr>
              <a:t>)</a:t>
            </a:r>
            <a:r>
              <a:rPr lang="ja-JP" altLang="en-US">
                <a:ea typeface="ＭＳ Ｐゴシック"/>
              </a:rPr>
              <a:t>分かりますか。</a:t>
            </a:r>
            <a:endParaRPr lang="en-US" altLang="ja-JP">
              <a:ea typeface="ＭＳ Ｐゴシック"/>
              <a:cs typeface="Calibri"/>
            </a:endParaRPr>
          </a:p>
          <a:p>
            <a:pPr marL="0" indent="0">
              <a:buNone/>
            </a:pPr>
            <a:endParaRPr lang="ja-JP" altLang="en-US" dirty="0">
              <a:ea typeface="ＭＳ Ｐゴシック"/>
            </a:endParaRPr>
          </a:p>
          <a:p>
            <a:pPr marL="0" indent="0">
              <a:buNone/>
            </a:pPr>
            <a:r>
              <a:rPr lang="ja-JP" altLang="en-US">
                <a:ea typeface="ＭＳ Ｐゴシック"/>
              </a:rPr>
              <a:t>4. 漢字を覚える時は、</a:t>
            </a:r>
            <a:r>
              <a:rPr lang="ja-JP" altLang="en-US" u="sng">
                <a:ea typeface="ＭＳ Ｐゴシック"/>
              </a:rPr>
              <a:t>フラッシュカードを作る</a:t>
            </a:r>
            <a:r>
              <a:rPr lang="ja-JP" altLang="en-US">
                <a:ea typeface="ＭＳ Ｐゴシック"/>
              </a:rPr>
              <a:t>とか、</a:t>
            </a:r>
            <a:r>
              <a:rPr lang="ja-JP" altLang="en-US" u="sng">
                <a:ea typeface="ＭＳ Ｐゴシック"/>
              </a:rPr>
              <a:t>何回も書く</a:t>
            </a:r>
            <a:endParaRPr lang="en-US" altLang="ja-JP">
              <a:ea typeface="ＭＳ Ｐゴシック"/>
            </a:endParaRPr>
          </a:p>
          <a:p>
            <a:pPr marL="0" indent="0">
              <a:buNone/>
            </a:pPr>
            <a:r>
              <a:rPr lang="ja-JP" altLang="en-US">
                <a:ea typeface="ＭＳ Ｐゴシック"/>
              </a:rPr>
              <a:t>とかします。</a:t>
            </a:r>
            <a:endParaRPr lang="en-US" altLang="ja-JP">
              <a:ea typeface="ＭＳ Ｐゴシック"/>
              <a:cs typeface="Calibri"/>
            </a:endParaRPr>
          </a:p>
          <a:p>
            <a:pPr marL="0" indent="0">
              <a:buNone/>
            </a:pPr>
            <a:endParaRPr lang="ja-JP" altLang="en-US" dirty="0">
              <a:ea typeface="ＭＳ Ｐゴシック"/>
            </a:endParaRPr>
          </a:p>
          <a:p>
            <a:pPr marL="0" indent="0">
              <a:buNone/>
            </a:pPr>
            <a:r>
              <a:rPr lang="ja-JP" altLang="en-US">
                <a:ea typeface="ＭＳ Ｐゴシック"/>
              </a:rPr>
              <a:t>5. </a:t>
            </a:r>
            <a:r>
              <a:rPr kumimoji="1" lang="ja-JP" altLang="en-US">
                <a:ea typeface="ＭＳ Ｐゴシック"/>
              </a:rPr>
              <a:t>宿題が分からない時は、　</a:t>
            </a:r>
            <a:r>
              <a:rPr kumimoji="1" lang="en-US" altLang="ja-JP" dirty="0">
                <a:ea typeface="ＭＳ Ｐゴシック"/>
              </a:rPr>
              <a:t>……</a:t>
            </a:r>
            <a:r>
              <a:rPr kumimoji="1" lang="ja-JP" altLang="en-US">
                <a:ea typeface="ＭＳ Ｐゴシック"/>
              </a:rPr>
              <a:t>とか</a:t>
            </a:r>
            <a:r>
              <a:rPr kumimoji="1" lang="en-US" altLang="ja-JP" dirty="0">
                <a:ea typeface="ＭＳ Ｐゴシック"/>
              </a:rPr>
              <a:t>….</a:t>
            </a:r>
            <a:r>
              <a:rPr kumimoji="1" lang="ja-JP" altLang="en-US">
                <a:ea typeface="ＭＳ Ｐゴシック"/>
              </a:rPr>
              <a:t>とか</a:t>
            </a:r>
            <a:r>
              <a:rPr lang="en-US" altLang="ja-JP" dirty="0">
                <a:ea typeface="ＭＳ Ｐゴシック"/>
              </a:rPr>
              <a:t> </a:t>
            </a:r>
            <a:r>
              <a:rPr lang="ja-JP" altLang="en-US">
                <a:ea typeface="ＭＳ Ｐゴシック"/>
              </a:rPr>
              <a:t>するといいですよ。</a:t>
            </a:r>
            <a:endParaRPr lang="ja-JP" altLang="en-US">
              <a:ea typeface="ＭＳ Ｐゴシック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1217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3884"/>
          </a:xfrm>
        </p:spPr>
        <p:txBody>
          <a:bodyPr>
            <a:noAutofit/>
          </a:bodyPr>
          <a:lstStyle/>
          <a:p>
            <a:pPr algn="l"/>
            <a:r>
              <a:rPr kumimoji="1" lang="en-US" altLang="ja-JP" sz="3200">
                <a:ea typeface="ＭＳ Ｐゴシック"/>
              </a:rPr>
              <a:t>N1</a:t>
            </a:r>
            <a:r>
              <a:rPr kumimoji="1" lang="ja-JP" altLang="en-US" sz="3200">
                <a:ea typeface="ＭＳ Ｐゴシック"/>
              </a:rPr>
              <a:t>や</a:t>
            </a:r>
            <a:r>
              <a:rPr kumimoji="1" lang="en-US" altLang="ja-JP" sz="3200">
                <a:ea typeface="ＭＳ Ｐゴシック"/>
              </a:rPr>
              <a:t>N2</a:t>
            </a:r>
            <a:r>
              <a:rPr kumimoji="1" lang="ja-JP" altLang="en-US" sz="3200">
                <a:ea typeface="ＭＳ Ｐゴシック"/>
              </a:rPr>
              <a:t>（</a:t>
            </a:r>
            <a:r>
              <a:rPr lang="ja-JP" altLang="en-US" sz="3200">
                <a:ea typeface="ＭＳ Ｐゴシック"/>
              </a:rPr>
              <a:t>など）</a:t>
            </a:r>
            <a:r>
              <a:rPr kumimoji="1" lang="en-US" altLang="ja-JP" sz="3200">
                <a:ea typeface="ＭＳ Ｐゴシック"/>
              </a:rPr>
              <a:t>, N1</a:t>
            </a:r>
            <a:r>
              <a:rPr kumimoji="1" lang="ja-JP" altLang="en-US" sz="3200">
                <a:ea typeface="ＭＳ Ｐゴシック"/>
              </a:rPr>
              <a:t>か</a:t>
            </a:r>
            <a:r>
              <a:rPr kumimoji="1" lang="en-US" altLang="ja-JP" sz="3200">
                <a:ea typeface="ＭＳ Ｐゴシック"/>
              </a:rPr>
              <a:t>N2, N1</a:t>
            </a:r>
            <a:r>
              <a:rPr kumimoji="1" lang="ja-JP" altLang="en-US" sz="3200">
                <a:ea typeface="ＭＳ Ｐゴシック"/>
              </a:rPr>
              <a:t>と</a:t>
            </a:r>
            <a:r>
              <a:rPr kumimoji="1" lang="en-US" altLang="ja-JP" sz="3200">
                <a:ea typeface="ＭＳ Ｐゴシック"/>
              </a:rPr>
              <a:t>N2, </a:t>
            </a:r>
            <a:br>
              <a:rPr lang="en-US" altLang="ja-JP" sz="3200" dirty="0"/>
            </a:br>
            <a:r>
              <a:rPr kumimoji="1" lang="en-US" altLang="ja-JP" sz="3200">
                <a:ea typeface="ＭＳ Ｐゴシック"/>
              </a:rPr>
              <a:t>N1</a:t>
            </a:r>
            <a:r>
              <a:rPr kumimoji="1" lang="ja-JP" altLang="en-US" sz="3200">
                <a:ea typeface="ＭＳ Ｐゴシック"/>
              </a:rPr>
              <a:t>とか</a:t>
            </a:r>
            <a:r>
              <a:rPr kumimoji="1" lang="en-US" altLang="ja-JP" sz="3200">
                <a:ea typeface="ＭＳ Ｐゴシック"/>
              </a:rPr>
              <a:t>N2</a:t>
            </a:r>
            <a:r>
              <a:rPr kumimoji="1" lang="ja-JP" altLang="en-US" sz="3200">
                <a:ea typeface="ＭＳ Ｐゴシック"/>
              </a:rPr>
              <a:t>（とか）</a:t>
            </a:r>
            <a:r>
              <a:rPr kumimoji="1" lang="en-US" altLang="ja-JP" sz="3200">
                <a:ea typeface="ＭＳ Ｐゴシック"/>
              </a:rPr>
              <a:t>,N1</a:t>
            </a:r>
            <a:r>
              <a:rPr kumimoji="1" lang="ja-JP" altLang="en-US" sz="3200">
                <a:ea typeface="ＭＳ Ｐゴシック"/>
              </a:rPr>
              <a:t>も</a:t>
            </a:r>
            <a:r>
              <a:rPr lang="en-US" altLang="ja-JP" sz="3200">
                <a:ea typeface="ＭＳ Ｐゴシック"/>
              </a:rPr>
              <a:t>N</a:t>
            </a:r>
            <a:r>
              <a:rPr lang="ja-JP" altLang="en-US" sz="3200">
                <a:ea typeface="ＭＳ Ｐゴシック"/>
              </a:rPr>
              <a:t>２も</a:t>
            </a:r>
            <a:br>
              <a:rPr lang="ja-JP" altLang="en-US" sz="3200" dirty="0">
                <a:ea typeface="ＭＳ Ｐゴシック"/>
              </a:rPr>
            </a:br>
            <a:endParaRPr lang="ja-JP" altLang="en-US" sz="3200" dirty="0">
              <a:ea typeface="ＭＳ Ｐゴシック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7325"/>
            <a:ext cx="8039687" cy="437419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ja-JP" altLang="en-US">
                <a:ea typeface="ＭＳ Ｐゴシック"/>
              </a:rPr>
              <a:t>漢字やひらがな（など）(x,y, etc.)</a:t>
            </a:r>
            <a:endParaRPr lang="en-US" altLang="ja-JP"/>
          </a:p>
          <a:p>
            <a:pPr marL="0" indent="0">
              <a:buNone/>
            </a:pPr>
            <a:endParaRPr lang="ja-JP" altLang="en-US" dirty="0">
              <a:ea typeface="ＭＳ Ｐゴシック"/>
            </a:endParaRPr>
          </a:p>
          <a:p>
            <a:pPr marL="0" indent="0">
              <a:buNone/>
            </a:pPr>
            <a:r>
              <a:rPr kumimoji="1" lang="ja-JP" altLang="en-US">
                <a:ea typeface="ＭＳ Ｐゴシック"/>
              </a:rPr>
              <a:t>漢字かひらがな</a:t>
            </a:r>
            <a:r>
              <a:rPr lang="ja-JP" altLang="en-US">
                <a:ea typeface="ＭＳ Ｐゴシック"/>
              </a:rPr>
              <a:t> (x or y)</a:t>
            </a:r>
            <a:endParaRPr kumimoji="1" lang="en-US" altLang="ja-JP"/>
          </a:p>
          <a:p>
            <a:pPr marL="0" indent="0">
              <a:buNone/>
            </a:pPr>
            <a:endParaRPr lang="ja-JP" altLang="en-US" dirty="0">
              <a:ea typeface="ＭＳ Ｐゴシック"/>
            </a:endParaRPr>
          </a:p>
          <a:p>
            <a:pPr marL="0" indent="0">
              <a:buNone/>
            </a:pPr>
            <a:r>
              <a:rPr lang="ja-JP" altLang="en-US">
                <a:ea typeface="ＭＳ Ｐゴシック"/>
              </a:rPr>
              <a:t>漢字とひらがな (x and y)</a:t>
            </a:r>
            <a:endParaRPr lang="en-US" altLang="ja-JP"/>
          </a:p>
          <a:p>
            <a:pPr marL="0" indent="0">
              <a:buNone/>
            </a:pPr>
            <a:endParaRPr lang="ja-JP" altLang="en-US" dirty="0">
              <a:ea typeface="ＭＳ Ｐゴシック"/>
            </a:endParaRPr>
          </a:p>
          <a:p>
            <a:pPr marL="0" indent="0">
              <a:buNone/>
            </a:pPr>
            <a:r>
              <a:rPr kumimoji="1" lang="ja-JP" altLang="en-US">
                <a:ea typeface="ＭＳ Ｐゴシック"/>
              </a:rPr>
              <a:t>漢字とかひらがな（とか）</a:t>
            </a:r>
            <a:r>
              <a:rPr lang="ja-JP" altLang="en-US">
                <a:ea typeface="ＭＳ Ｐゴシック"/>
              </a:rPr>
              <a:t>(such as x, y)</a:t>
            </a:r>
            <a:endParaRPr kumimoji="1" lang="en-US" altLang="ja-JP"/>
          </a:p>
          <a:p>
            <a:pPr marL="0" indent="0">
              <a:buNone/>
            </a:pPr>
            <a:endParaRPr lang="ja-JP" altLang="en-US" dirty="0">
              <a:ea typeface="ＭＳ Ｐゴシック"/>
            </a:endParaRPr>
          </a:p>
          <a:p>
            <a:pPr marL="0" indent="0">
              <a:buNone/>
            </a:pPr>
            <a:r>
              <a:rPr lang="ja-JP" altLang="en-US">
                <a:ea typeface="ＭＳ Ｐゴシック"/>
              </a:rPr>
              <a:t>漢字もひらがなも (both x and y)</a:t>
            </a:r>
            <a:endParaRPr lang="en-US" altLang="ja-JP"/>
          </a:p>
          <a:p>
            <a:pPr marL="0" indent="0">
              <a:buNone/>
            </a:pPr>
            <a:endParaRPr kumimoji="1" lang="en-US" altLang="ja-JP"/>
          </a:p>
          <a:p>
            <a:pPr marL="0" indent="0">
              <a:buNone/>
            </a:pP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13237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9213"/>
          </a:xfrm>
        </p:spPr>
        <p:txBody>
          <a:bodyPr>
            <a:normAutofit/>
          </a:bodyPr>
          <a:lstStyle/>
          <a:p>
            <a:r>
              <a:rPr lang="ja-JP" altLang="en-US">
                <a:ea typeface="ＭＳ Ｐゴシック"/>
                <a:cs typeface="Calibri"/>
              </a:rPr>
              <a:t>Listing actions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333" y="1243250"/>
            <a:ext cx="8419467" cy="488291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altLang="ja-JP"/>
              <a:t>V1-</a:t>
            </a:r>
            <a:r>
              <a:rPr lang="ja-JP" altLang="en-US"/>
              <a:t>たり</a:t>
            </a:r>
            <a:r>
              <a:rPr lang="en-US" altLang="ja-JP"/>
              <a:t>V-2</a:t>
            </a:r>
            <a:r>
              <a:rPr lang="ja-JP" altLang="en-US"/>
              <a:t>たりする。</a:t>
            </a:r>
            <a:endParaRPr lang="en-US" altLang="ja-JP"/>
          </a:p>
          <a:p>
            <a:r>
              <a:rPr lang="en-US" altLang="ja-JP"/>
              <a:t>V-plain</a:t>
            </a:r>
            <a:r>
              <a:rPr lang="ja-JP" altLang="en-US"/>
              <a:t>とか</a:t>
            </a:r>
            <a:r>
              <a:rPr lang="en-US" altLang="ja-JP"/>
              <a:t>V-plain</a:t>
            </a:r>
            <a:r>
              <a:rPr lang="ja-JP" altLang="en-US"/>
              <a:t>とかする。</a:t>
            </a:r>
            <a:endParaRPr lang="en-US" altLang="ja-JP"/>
          </a:p>
          <a:p>
            <a:endParaRPr lang="ja-JP" altLang="en-US" dirty="0">
              <a:ea typeface="ＭＳ Ｐゴシック"/>
            </a:endParaRPr>
          </a:p>
          <a:p>
            <a:r>
              <a:rPr lang="en-US" altLang="ja-JP"/>
              <a:t>V-plain</a:t>
            </a:r>
            <a:r>
              <a:rPr lang="ja-JP" altLang="en-US"/>
              <a:t>し、</a:t>
            </a:r>
            <a:r>
              <a:rPr lang="en-US" altLang="ja-JP"/>
              <a:t>V-plain</a:t>
            </a:r>
            <a:r>
              <a:rPr lang="ja-JP" altLang="en-US"/>
              <a:t>し、</a:t>
            </a:r>
            <a:r>
              <a:rPr lang="en-US" altLang="ja-JP"/>
              <a:t>……[consequence/result]</a:t>
            </a:r>
          </a:p>
          <a:p>
            <a:r>
              <a:rPr lang="en-US" altLang="ja-JP"/>
              <a:t>V-</a:t>
            </a:r>
            <a:r>
              <a:rPr lang="ja-JP" altLang="en-US"/>
              <a:t>て、</a:t>
            </a:r>
            <a:r>
              <a:rPr lang="en-US" altLang="ja-JP"/>
              <a:t>V-</a:t>
            </a:r>
            <a:r>
              <a:rPr lang="ja-JP" altLang="en-US"/>
              <a:t>て、</a:t>
            </a:r>
            <a:r>
              <a:rPr lang="en-US" altLang="ja-JP"/>
              <a:t>….(sequence of action)</a:t>
            </a:r>
          </a:p>
          <a:p>
            <a:endParaRPr lang="en-US" altLang="ja-JP" dirty="0">
              <a:ea typeface="ＭＳ Ｐゴシック"/>
            </a:endParaRPr>
          </a:p>
          <a:p>
            <a:pPr marL="0" indent="0">
              <a:buNone/>
            </a:pPr>
            <a:r>
              <a:rPr lang="en-US" altLang="ja-JP"/>
              <a:t>Note: When you talk about your past experiences, use 〜</a:t>
            </a:r>
            <a:r>
              <a:rPr lang="ja-JP" altLang="en-US"/>
              <a:t>たり</a:t>
            </a:r>
            <a:r>
              <a:rPr lang="en-US" altLang="ja-JP"/>
              <a:t>〜</a:t>
            </a:r>
            <a:r>
              <a:rPr lang="ja-JP" altLang="en-US"/>
              <a:t>たりする</a:t>
            </a:r>
            <a:r>
              <a:rPr lang="en-US" altLang="ja-JP"/>
              <a:t>.</a:t>
            </a:r>
          </a:p>
          <a:p>
            <a:pPr marL="400050" lvl="1" indent="0">
              <a:buNone/>
            </a:pPr>
            <a:r>
              <a:rPr lang="en-US" altLang="ja-JP" sz="2400"/>
              <a:t>???</a:t>
            </a:r>
            <a:r>
              <a:rPr lang="ja-JP" altLang="en-US" sz="2400"/>
              <a:t>ニューヨークでは、市内を観光するとかミュージカルを見るとかしました。</a:t>
            </a:r>
            <a:endParaRPr lang="en-US" altLang="ja-JP" sz="2400"/>
          </a:p>
          <a:p>
            <a:pPr marL="400050" lvl="1" indent="0">
              <a:buNone/>
            </a:pPr>
            <a:r>
              <a:rPr lang="ja-JP" altLang="en-US" sz="2400"/>
              <a:t>ニューヨークでは、市内を観光したり、ミュージカルを見たりしました。</a:t>
            </a:r>
            <a:endParaRPr lang="en-US" altLang="ja-JP" sz="2400"/>
          </a:p>
          <a:p>
            <a:pPr marL="0" indent="0">
              <a:buNone/>
            </a:pPr>
            <a:endParaRPr lang="en-US" altLang="ja-JP" sz="2800"/>
          </a:p>
          <a:p>
            <a:pPr marL="0" indent="0">
              <a:buNone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797195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407" y="171771"/>
            <a:ext cx="8229600" cy="764578"/>
          </a:xfrm>
        </p:spPr>
        <p:txBody>
          <a:bodyPr>
            <a:normAutofit/>
          </a:bodyPr>
          <a:lstStyle/>
          <a:p>
            <a:r>
              <a:rPr kumimoji="1" lang="en-US" altLang="ja-JP"/>
              <a:t>13.</a:t>
            </a:r>
            <a:r>
              <a:rPr kumimoji="1" lang="ja-JP" altLang="en-US"/>
              <a:t>　</a:t>
            </a:r>
            <a:r>
              <a:rPr kumimoji="1" lang="en-US" altLang="ja-JP"/>
              <a:t>〜</a:t>
            </a:r>
            <a:r>
              <a:rPr kumimoji="1" lang="ja-JP" altLang="en-US"/>
              <a:t>というのは、</a:t>
            </a:r>
            <a:r>
              <a:rPr kumimoji="1" lang="en-US" altLang="ja-JP"/>
              <a:t>…..</a:t>
            </a:r>
            <a:r>
              <a:rPr kumimoji="1" lang="ja-JP" altLang="en-US"/>
              <a:t>だ。</a:t>
            </a:r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082" y="1013862"/>
            <a:ext cx="8482718" cy="49968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ja-JP" sz="2800" dirty="0">
                <a:ea typeface="ＭＳ Ｐゴシック"/>
              </a:rPr>
              <a:t>~</a:t>
            </a:r>
            <a:r>
              <a:rPr lang="ja-JP" altLang="en-US" sz="2800">
                <a:ea typeface="ＭＳ Ｐゴシック"/>
              </a:rPr>
              <a:t>は、</a:t>
            </a:r>
            <a:r>
              <a:rPr lang="en-US" altLang="ja-JP" sz="2800" dirty="0">
                <a:ea typeface="ＭＳ Ｐゴシック"/>
              </a:rPr>
              <a:t>N</a:t>
            </a:r>
            <a:r>
              <a:rPr lang="ja-JP" altLang="en-US" sz="2800">
                <a:ea typeface="ＭＳ Ｐゴシック"/>
              </a:rPr>
              <a:t>のことだ。</a:t>
            </a:r>
            <a:endParaRPr lang="en-US" altLang="ja-JP" sz="2800" dirty="0">
              <a:ea typeface="ＭＳ Ｐゴシック"/>
            </a:endParaRPr>
          </a:p>
          <a:p>
            <a:r>
              <a:rPr lang="en-US" altLang="ja-JP" sz="2800" dirty="0">
                <a:ea typeface="ＭＳ Ｐゴシック"/>
              </a:rPr>
              <a:t>~</a:t>
            </a:r>
            <a:r>
              <a:rPr lang="ja-JP" altLang="en-US" sz="2800">
                <a:ea typeface="ＭＳ Ｐゴシック"/>
              </a:rPr>
              <a:t>は、</a:t>
            </a:r>
            <a:r>
              <a:rPr lang="en-US" altLang="ja-JP" sz="2800" dirty="0">
                <a:ea typeface="ＭＳ Ｐゴシック"/>
              </a:rPr>
              <a:t>N</a:t>
            </a:r>
            <a:r>
              <a:rPr lang="ja-JP" altLang="en-US" sz="2800">
                <a:ea typeface="ＭＳ Ｐゴシック"/>
              </a:rPr>
              <a:t>ということだ。</a:t>
            </a:r>
            <a:endParaRPr lang="en-US" altLang="ja-JP" sz="2800" dirty="0">
              <a:ea typeface="ＭＳ Ｐゴシック"/>
            </a:endParaRPr>
          </a:p>
          <a:p>
            <a:r>
              <a:rPr lang="en-US" altLang="ja-JP" sz="2800" dirty="0">
                <a:ea typeface="ＭＳ Ｐゴシック"/>
              </a:rPr>
              <a:t>~</a:t>
            </a:r>
            <a:r>
              <a:rPr lang="ja-JP" altLang="en-US" sz="2800">
                <a:ea typeface="ＭＳ Ｐゴシック"/>
              </a:rPr>
              <a:t>は、</a:t>
            </a:r>
            <a:r>
              <a:rPr lang="en-US" altLang="ja-JP" sz="2800" dirty="0">
                <a:ea typeface="ＭＳ Ｐゴシック"/>
              </a:rPr>
              <a:t>S</a:t>
            </a:r>
            <a:r>
              <a:rPr lang="ja-JP" altLang="en-US" sz="2800">
                <a:ea typeface="ＭＳ Ｐゴシック"/>
              </a:rPr>
              <a:t>ということだ。</a:t>
            </a:r>
            <a:r>
              <a:rPr lang="en-US" altLang="ja-JP" sz="2800" dirty="0">
                <a:ea typeface="ＭＳ Ｐゴシック"/>
              </a:rPr>
              <a:t>/~</a:t>
            </a:r>
            <a:r>
              <a:rPr lang="ja-JP" altLang="en-US" sz="2800">
                <a:ea typeface="ＭＳ Ｐゴシック"/>
              </a:rPr>
              <a:t>は、</a:t>
            </a:r>
            <a:r>
              <a:rPr lang="en-US" altLang="ja-JP" sz="2800" dirty="0">
                <a:ea typeface="ＭＳ Ｐゴシック"/>
              </a:rPr>
              <a:t>S</a:t>
            </a:r>
            <a:r>
              <a:rPr lang="ja-JP" altLang="en-US" sz="2800">
                <a:ea typeface="ＭＳ Ｐゴシック"/>
              </a:rPr>
              <a:t>という意味だ。</a:t>
            </a:r>
            <a:endParaRPr lang="en-US" altLang="ja-JP" sz="2800" dirty="0">
              <a:ea typeface="ＭＳ Ｐゴシック"/>
            </a:endParaRPr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r>
              <a:rPr lang="ja-JP" altLang="en-US" sz="2800">
                <a:ea typeface="ＭＳ Ｐゴシック"/>
              </a:rPr>
              <a:t>1. </a:t>
            </a:r>
            <a:r>
              <a:rPr lang="ja-JP" altLang="en-US" sz="2800" u="sng">
                <a:ea typeface="ＭＳ Ｐゴシック"/>
              </a:rPr>
              <a:t>スマホ</a:t>
            </a:r>
            <a:r>
              <a:rPr lang="ja-JP" altLang="en-US" sz="2800">
                <a:ea typeface="ＭＳ Ｐゴシック"/>
              </a:rPr>
              <a:t>というのは、</a:t>
            </a:r>
            <a:r>
              <a:rPr lang="ja-JP" altLang="en-US" sz="2800" u="sng">
                <a:ea typeface="ＭＳ Ｐゴシック"/>
              </a:rPr>
              <a:t>スマートフォーン</a:t>
            </a:r>
            <a:r>
              <a:rPr lang="ja-JP" altLang="en-US" sz="2800">
                <a:ea typeface="ＭＳ Ｐゴシック"/>
              </a:rPr>
              <a:t>のことです。</a:t>
            </a:r>
            <a:endParaRPr lang="en-US" altLang="ja-JP" sz="2800" dirty="0">
              <a:ea typeface="ＭＳ Ｐゴシック"/>
            </a:endParaRPr>
          </a:p>
          <a:p>
            <a:pPr marL="0" indent="0">
              <a:buNone/>
            </a:pPr>
            <a:r>
              <a:rPr lang="ja-JP" altLang="en-US" sz="2800">
                <a:ea typeface="ＭＳ Ｐゴシック"/>
              </a:rPr>
              <a:t>2. </a:t>
            </a:r>
            <a:r>
              <a:rPr lang="ja-JP" altLang="en-US" sz="2800" u="sng">
                <a:ea typeface="ＭＳ Ｐゴシック"/>
              </a:rPr>
              <a:t>名所</a:t>
            </a:r>
            <a:r>
              <a:rPr lang="ja-JP" altLang="en-US" sz="2800">
                <a:ea typeface="ＭＳ Ｐゴシック"/>
              </a:rPr>
              <a:t>というのは、</a:t>
            </a:r>
            <a:r>
              <a:rPr lang="ja-JP" altLang="en-US" sz="2800" u="sng">
                <a:ea typeface="ＭＳ Ｐゴシック"/>
              </a:rPr>
              <a:t>ある場所でよく知られている場所（ばしょ）</a:t>
            </a:r>
            <a:r>
              <a:rPr lang="ja-JP" altLang="en-US" sz="2800">
                <a:ea typeface="ＭＳ Ｐゴシック"/>
              </a:rPr>
              <a:t>のことです。</a:t>
            </a:r>
            <a:endParaRPr lang="en-US" altLang="ja-JP" sz="2800" dirty="0">
              <a:ea typeface="ＭＳ Ｐゴシック"/>
            </a:endParaRPr>
          </a:p>
          <a:p>
            <a:pPr marL="0" indent="0">
              <a:buNone/>
            </a:pPr>
            <a:r>
              <a:rPr lang="ja-JP" altLang="en-US" sz="2800" dirty="0">
                <a:ea typeface="ＭＳ Ｐゴシック"/>
              </a:rPr>
              <a:t>3. </a:t>
            </a:r>
            <a:r>
              <a:rPr lang="ja-JP" altLang="en-US" sz="2800" u="sng">
                <a:ea typeface="ＭＳ Ｐゴシック"/>
              </a:rPr>
              <a:t>名物</a:t>
            </a:r>
            <a:r>
              <a:rPr lang="ja-JP" altLang="en-US" sz="2800">
                <a:ea typeface="ＭＳ Ｐゴシック"/>
              </a:rPr>
              <a:t>というのは、</a:t>
            </a:r>
            <a:r>
              <a:rPr lang="ja-JP" altLang="en-US" sz="2800" u="sng">
                <a:ea typeface="ＭＳ Ｐゴシック"/>
              </a:rPr>
              <a:t>ある場所で有名な食べ物</a:t>
            </a:r>
            <a:r>
              <a:rPr lang="ja-JP" altLang="en-US" sz="2800">
                <a:ea typeface="ＭＳ Ｐゴシック"/>
              </a:rPr>
              <a:t>のことです。例えば、広島の名物は、「おこのみやき」です。</a:t>
            </a:r>
            <a:endParaRPr lang="ja-JP" altLang="en-US" sz="2800" dirty="0">
              <a:ea typeface="ＭＳ Ｐゴシック"/>
              <a:cs typeface="Calibri"/>
            </a:endParaRPr>
          </a:p>
          <a:p>
            <a:pPr marL="0" indent="0">
              <a:buNone/>
            </a:pPr>
            <a:r>
              <a:rPr lang="ja-JP" altLang="en-US" sz="2800">
                <a:ea typeface="ＭＳ Ｐゴシック"/>
              </a:rPr>
              <a:t>4. 留学というのは、</a:t>
            </a:r>
            <a:r>
              <a:rPr lang="ja-JP" altLang="en-US" sz="2800" u="sng">
                <a:ea typeface="ＭＳ Ｐゴシック"/>
              </a:rPr>
              <a:t>外国で勉強する</a:t>
            </a:r>
            <a:r>
              <a:rPr lang="ja-JP" altLang="en-US" sz="2800">
                <a:ea typeface="ＭＳ Ｐゴシック"/>
              </a:rPr>
              <a:t>ということです。</a:t>
            </a:r>
            <a:endParaRPr lang="en-US" altLang="ja-JP" sz="2800" dirty="0">
              <a:ea typeface="ＭＳ Ｐゴシック"/>
            </a:endParaRPr>
          </a:p>
          <a:p>
            <a:pPr marL="0" indent="0">
              <a:buNone/>
            </a:pPr>
            <a:endParaRPr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40108518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794" y="802176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sz="2800"/>
              <a:t>14. </a:t>
            </a:r>
            <a:r>
              <a:rPr lang="en-US" altLang="ja-JP" sz="2800"/>
              <a:t> ~</a:t>
            </a:r>
            <a:r>
              <a:rPr kumimoji="1" lang="ja-JP" altLang="en-US" sz="2800"/>
              <a:t>だけ</a:t>
            </a:r>
            <a:r>
              <a:rPr kumimoji="1" lang="en-US" altLang="ja-JP" sz="2800"/>
              <a:t>{</a:t>
            </a:r>
            <a:r>
              <a:rPr kumimoji="1" lang="ja-JP" altLang="en-US" sz="2800"/>
              <a:t>でなく</a:t>
            </a:r>
            <a:r>
              <a:rPr kumimoji="1" lang="en-US" altLang="ja-JP" sz="2800"/>
              <a:t>(</a:t>
            </a:r>
            <a:r>
              <a:rPr kumimoji="1" lang="ja-JP" altLang="en-US" sz="2800"/>
              <a:t>て）</a:t>
            </a:r>
            <a:r>
              <a:rPr kumimoji="1" lang="en-US" altLang="ja-JP" sz="2800"/>
              <a:t>/</a:t>
            </a:r>
            <a:r>
              <a:rPr kumimoji="1" lang="ja-JP" altLang="en-US" sz="2800"/>
              <a:t>じゃなく（て）</a:t>
            </a:r>
            <a:r>
              <a:rPr kumimoji="1" lang="en-US" altLang="ja-JP" sz="2800"/>
              <a:t>}</a:t>
            </a:r>
            <a:r>
              <a:rPr kumimoji="1" lang="ja-JP" altLang="en-US" sz="2800"/>
              <a:t>、</a:t>
            </a:r>
            <a:r>
              <a:rPr kumimoji="1" lang="en-US" altLang="ja-JP" sz="2800"/>
              <a:t>〜</a:t>
            </a:r>
            <a:r>
              <a:rPr kumimoji="1" lang="ja-JP" altLang="en-US" sz="2800"/>
              <a:t>も</a:t>
            </a:r>
            <a:r>
              <a:rPr kumimoji="1" lang="en-US" altLang="ja-JP" sz="2800"/>
              <a:t>….</a:t>
            </a:r>
            <a:br>
              <a:rPr kumimoji="1" lang="en-US" altLang="ja-JP" sz="2800"/>
            </a:br>
            <a:r>
              <a:rPr lang="en-US" altLang="ja-JP" sz="2800"/>
              <a:t>〜</a:t>
            </a:r>
            <a:r>
              <a:rPr lang="ja-JP" altLang="en-US" sz="2800"/>
              <a:t>ばかり</a:t>
            </a:r>
            <a:r>
              <a:rPr lang="en-US" altLang="ja-JP" sz="2800"/>
              <a:t>{</a:t>
            </a:r>
            <a:r>
              <a:rPr lang="ja-JP" altLang="en-US" sz="2800"/>
              <a:t>でなく</a:t>
            </a:r>
            <a:r>
              <a:rPr lang="en-US" altLang="ja-JP" sz="2800"/>
              <a:t>(</a:t>
            </a:r>
            <a:r>
              <a:rPr lang="ja-JP" altLang="en-US" sz="2800"/>
              <a:t>て）</a:t>
            </a:r>
            <a:r>
              <a:rPr lang="en-US" altLang="ja-JP" sz="2800"/>
              <a:t>/</a:t>
            </a:r>
            <a:r>
              <a:rPr lang="ja-JP" altLang="en-US" sz="2800"/>
              <a:t>じゃなく（て）</a:t>
            </a:r>
            <a:r>
              <a:rPr lang="en-US" altLang="ja-JP" sz="2800"/>
              <a:t>}</a:t>
            </a:r>
            <a:r>
              <a:rPr lang="ja-JP" altLang="en-US" sz="2800"/>
              <a:t>、</a:t>
            </a:r>
            <a:r>
              <a:rPr lang="en-US" altLang="ja-JP" sz="2800"/>
              <a:t>〜</a:t>
            </a:r>
            <a:r>
              <a:rPr lang="ja-JP" altLang="en-US" sz="2800"/>
              <a:t>も</a:t>
            </a:r>
            <a:r>
              <a:rPr lang="en-US" altLang="ja-JP" sz="2800"/>
              <a:t>….</a:t>
            </a:r>
            <a:endParaRPr kumimoji="1" lang="ja-JP" altLang="en-US" sz="2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27738"/>
            <a:ext cx="8229600" cy="3998425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>
              <a:buNone/>
            </a:pPr>
            <a:r>
              <a:rPr lang="ja-JP" altLang="en-US">
                <a:ea typeface="ＭＳ Ｐゴシック"/>
              </a:rPr>
              <a:t>1. </a:t>
            </a:r>
            <a:r>
              <a:rPr kumimoji="1" lang="ja-JP" altLang="en-US">
                <a:ea typeface="ＭＳ Ｐゴシック"/>
              </a:rPr>
              <a:t>日本語は、ひらがなだけでなく、カタカナも漢字も覚えなければいけません。</a:t>
            </a:r>
            <a:endParaRPr lang="en-US" altLang="ja-JP">
              <a:ea typeface="ＭＳ Ｐゴシック"/>
              <a:cs typeface="Calibri"/>
            </a:endParaRPr>
          </a:p>
          <a:p>
            <a:pPr marL="0" indent="0">
              <a:buNone/>
            </a:pPr>
            <a:endParaRPr lang="ja-JP" altLang="en-US" dirty="0">
              <a:ea typeface="ＭＳ Ｐゴシック"/>
            </a:endParaRPr>
          </a:p>
          <a:p>
            <a:pPr marL="0" indent="0">
              <a:buNone/>
            </a:pPr>
            <a:r>
              <a:rPr lang="ja-JP" altLang="en-US">
                <a:ea typeface="ＭＳ Ｐゴシック"/>
              </a:rPr>
              <a:t>2. </a:t>
            </a:r>
            <a:r>
              <a:rPr kumimoji="1" lang="ja-JP" altLang="en-US">
                <a:ea typeface="ＭＳ Ｐゴシック"/>
              </a:rPr>
              <a:t>東京は、モダンな建物だけでなく、古い建物も</a:t>
            </a:r>
            <a:endParaRPr lang="en-US" altLang="ja-JP">
              <a:ea typeface="ＭＳ Ｐゴシック"/>
              <a:cs typeface="Calibri"/>
            </a:endParaRPr>
          </a:p>
          <a:p>
            <a:pPr marL="0" indent="0">
              <a:buNone/>
            </a:pPr>
            <a:r>
              <a:rPr lang="ja-JP" altLang="ja-JP"/>
              <a:t>　</a:t>
            </a:r>
            <a:r>
              <a:rPr kumimoji="1" lang="ja-JP" altLang="en-US"/>
              <a:t>あります。</a:t>
            </a:r>
            <a:endParaRPr lang="en-US" altLang="ja-JP"/>
          </a:p>
          <a:p>
            <a:pPr marL="0" indent="0">
              <a:buNone/>
            </a:pPr>
            <a:endParaRPr lang="en-US" altLang="ja-JP"/>
          </a:p>
          <a:p>
            <a:pPr marL="0" indent="0">
              <a:buNone/>
            </a:pPr>
            <a:r>
              <a:rPr lang="ja-JP" altLang="en-US">
                <a:ea typeface="ＭＳ Ｐゴシック"/>
              </a:rPr>
              <a:t>（練習</a:t>
            </a:r>
            <a:r>
              <a:rPr lang="en-US" altLang="ja-JP" dirty="0">
                <a:ea typeface="ＭＳ Ｐゴシック"/>
              </a:rPr>
              <a:t>)</a:t>
            </a:r>
            <a:endParaRPr lang="en-US" altLang="ja-JP" dirty="0">
              <a:ea typeface="ＭＳ Ｐゴシック"/>
              <a:cs typeface="Calibri"/>
            </a:endParaRPr>
          </a:p>
          <a:p>
            <a:pPr marL="0" indent="0">
              <a:buNone/>
            </a:pPr>
            <a:r>
              <a:rPr lang="ja-JP" altLang="en-US">
                <a:ea typeface="ＭＳ Ｐゴシック"/>
              </a:rPr>
              <a:t>3. このアパート＝</a:t>
            </a:r>
            <a:r>
              <a:rPr lang="en-US" altLang="ja-JP" dirty="0">
                <a:ea typeface="ＭＳ Ｐゴシック"/>
              </a:rPr>
              <a:t>[</a:t>
            </a:r>
            <a:r>
              <a:rPr lang="ja-JP" altLang="en-US">
                <a:ea typeface="ＭＳ Ｐゴシック"/>
              </a:rPr>
              <a:t>家賃（やちん）が高い</a:t>
            </a:r>
            <a:r>
              <a:rPr lang="en-US" altLang="ja-JP" dirty="0">
                <a:ea typeface="ＭＳ Ｐゴシック"/>
              </a:rPr>
              <a:t>] + [ </a:t>
            </a:r>
            <a:r>
              <a:rPr lang="ja-JP" altLang="en-US">
                <a:ea typeface="ＭＳ Ｐゴシック"/>
              </a:rPr>
              <a:t>大学から遠い（とおい</a:t>
            </a:r>
            <a:r>
              <a:rPr lang="en-US" altLang="ja-JP" dirty="0">
                <a:ea typeface="ＭＳ Ｐゴシック"/>
              </a:rPr>
              <a:t>)]</a:t>
            </a:r>
            <a:endParaRPr lang="en-US" altLang="ja-JP" dirty="0">
              <a:ea typeface="ＭＳ Ｐゴシック"/>
              <a:cs typeface="Calibri"/>
            </a:endParaRPr>
          </a:p>
          <a:p>
            <a:pPr marL="0" indent="0">
              <a:buNone/>
            </a:pPr>
            <a:r>
              <a:rPr lang="en-US" altLang="ja-JP" dirty="0">
                <a:ea typeface="ＭＳ Ｐゴシック"/>
              </a:rPr>
              <a:t>4. MIT</a:t>
            </a:r>
            <a:r>
              <a:rPr lang="ja-JP" altLang="en-US">
                <a:ea typeface="ＭＳ Ｐゴシック"/>
              </a:rPr>
              <a:t>の学生＝</a:t>
            </a:r>
            <a:r>
              <a:rPr lang="en-US" altLang="ja-JP" dirty="0">
                <a:ea typeface="ＭＳ Ｐゴシック"/>
              </a:rPr>
              <a:t> [</a:t>
            </a:r>
            <a:r>
              <a:rPr lang="ja-JP" altLang="en-US">
                <a:ea typeface="ＭＳ Ｐゴシック"/>
              </a:rPr>
              <a:t>頭がいい</a:t>
            </a:r>
            <a:r>
              <a:rPr lang="en-US" altLang="ja-JP" dirty="0">
                <a:ea typeface="ＭＳ Ｐゴシック"/>
              </a:rPr>
              <a:t>]</a:t>
            </a:r>
            <a:r>
              <a:rPr lang="ja-JP" altLang="en-US">
                <a:ea typeface="ＭＳ Ｐゴシック"/>
              </a:rPr>
              <a:t>＋</a:t>
            </a:r>
            <a:r>
              <a:rPr lang="en-US" altLang="ja-JP" dirty="0">
                <a:ea typeface="ＭＳ Ｐゴシック"/>
              </a:rPr>
              <a:t>[</a:t>
            </a:r>
            <a:r>
              <a:rPr lang="ja-JP" altLang="en-US">
                <a:ea typeface="ＭＳ Ｐゴシック"/>
              </a:rPr>
              <a:t>運動（うんどう）ができる</a:t>
            </a:r>
            <a:r>
              <a:rPr lang="en-US" altLang="ja-JP" dirty="0">
                <a:ea typeface="ＭＳ Ｐゴシック"/>
              </a:rPr>
              <a:t>]</a:t>
            </a:r>
            <a:endParaRPr lang="en-US" altLang="ja-JP" dirty="0">
              <a:ea typeface="ＭＳ Ｐゴシック"/>
              <a:cs typeface="Calibri"/>
            </a:endParaRPr>
          </a:p>
          <a:p>
            <a:pPr marL="0" indent="0">
              <a:buNone/>
            </a:pPr>
            <a:r>
              <a:rPr lang="ja-JP" altLang="en-US">
                <a:ea typeface="ＭＳ Ｐゴシック"/>
              </a:rPr>
              <a:t>5. この映画</a:t>
            </a:r>
            <a:r>
              <a:rPr lang="en-US" altLang="ja-JP" dirty="0">
                <a:ea typeface="ＭＳ Ｐゴシック"/>
              </a:rPr>
              <a:t>=[</a:t>
            </a:r>
            <a:r>
              <a:rPr lang="ja-JP" altLang="en-US">
                <a:ea typeface="ＭＳ Ｐゴシック"/>
              </a:rPr>
              <a:t>ストーリーが面白い</a:t>
            </a:r>
            <a:r>
              <a:rPr lang="en-US" altLang="ja-JP" dirty="0">
                <a:ea typeface="ＭＳ Ｐゴシック"/>
              </a:rPr>
              <a:t>] + [</a:t>
            </a:r>
            <a:r>
              <a:rPr lang="ja-JP" altLang="en-US">
                <a:ea typeface="ＭＳ Ｐゴシック"/>
              </a:rPr>
              <a:t>音楽がいい</a:t>
            </a:r>
            <a:r>
              <a:rPr lang="en-US" altLang="ja-JP" dirty="0">
                <a:ea typeface="ＭＳ Ｐゴシック"/>
              </a:rPr>
              <a:t>]</a:t>
            </a:r>
            <a:endParaRPr lang="en-US" altLang="ja-JP" dirty="0">
              <a:ea typeface="ＭＳ Ｐゴシック"/>
              <a:cs typeface="Calibri"/>
            </a:endParaRPr>
          </a:p>
          <a:p>
            <a:pPr marL="0" indent="0">
              <a:buNone/>
            </a:pPr>
            <a:r>
              <a:rPr lang="ja-JP" altLang="en-US">
                <a:ea typeface="ＭＳ Ｐゴシック"/>
              </a:rPr>
              <a:t>6. このコンピューター</a:t>
            </a:r>
            <a:r>
              <a:rPr lang="en-US" altLang="ja-JP" dirty="0">
                <a:ea typeface="ＭＳ Ｐゴシック"/>
              </a:rPr>
              <a:t>=[</a:t>
            </a:r>
            <a:r>
              <a:rPr lang="ja-JP" altLang="en-US">
                <a:ea typeface="ＭＳ Ｐゴシック"/>
              </a:rPr>
              <a:t>スピードが速い</a:t>
            </a:r>
            <a:r>
              <a:rPr lang="en-US" altLang="ja-JP" dirty="0">
                <a:ea typeface="ＭＳ Ｐゴシック"/>
              </a:rPr>
              <a:t>]+[</a:t>
            </a:r>
            <a:r>
              <a:rPr lang="ja-JP" altLang="en-US">
                <a:ea typeface="ＭＳ Ｐゴシック"/>
              </a:rPr>
              <a:t>メモリーがたくさんある</a:t>
            </a:r>
            <a:r>
              <a:rPr lang="en-US" altLang="ja-JP" dirty="0">
                <a:ea typeface="ＭＳ Ｐゴシック"/>
              </a:rPr>
              <a:t>]</a:t>
            </a:r>
            <a:endParaRPr lang="en-US" altLang="ja-JP" dirty="0">
              <a:ea typeface="ＭＳ Ｐゴシック"/>
              <a:cs typeface="Calibri"/>
            </a:endParaRPr>
          </a:p>
          <a:p>
            <a:pPr marL="0" indent="0">
              <a:buNone/>
            </a:pP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46428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4863"/>
            <a:ext cx="8229600" cy="4839516"/>
          </a:xfrm>
        </p:spPr>
        <p:txBody>
          <a:bodyPr/>
          <a:lstStyle/>
          <a:p>
            <a:r>
              <a:rPr kumimoji="1" lang="ja-JP" altLang="en-US"/>
              <a:t>日本語のクラスは、</a:t>
            </a:r>
            <a:r>
              <a:rPr kumimoji="1" lang="en-US" altLang="ja-JP"/>
              <a:t>……</a:t>
            </a:r>
          </a:p>
          <a:p>
            <a:r>
              <a:rPr lang="ja-JP" altLang="en-US"/>
              <a:t>東京の地下鉄は、</a:t>
            </a:r>
            <a:r>
              <a:rPr lang="en-US" altLang="ja-JP"/>
              <a:t>…..</a:t>
            </a:r>
          </a:p>
          <a:p>
            <a:r>
              <a:rPr kumimoji="1" lang="ja-JP" altLang="en-US"/>
              <a:t>ニューヨークは、　</a:t>
            </a:r>
            <a:r>
              <a:rPr kumimoji="1" lang="en-US" altLang="ja-JP"/>
              <a:t>…..</a:t>
            </a:r>
          </a:p>
          <a:p>
            <a:r>
              <a:rPr lang="ja-JP" altLang="en-US"/>
              <a:t>ボストンは、</a:t>
            </a:r>
            <a:r>
              <a:rPr lang="en-US" altLang="ja-JP"/>
              <a:t>……</a:t>
            </a:r>
          </a:p>
          <a:p>
            <a:r>
              <a:rPr lang="ja-JP" altLang="en-US"/>
              <a:t>ケンブリッジは、</a:t>
            </a:r>
            <a:r>
              <a:rPr lang="en-US" altLang="ja-JP"/>
              <a:t>….</a:t>
            </a:r>
          </a:p>
          <a:p>
            <a:r>
              <a:rPr kumimoji="1" lang="en-US" altLang="ja-JP"/>
              <a:t>MIT</a:t>
            </a:r>
            <a:r>
              <a:rPr kumimoji="1" lang="ja-JP" altLang="en-US"/>
              <a:t>の寮</a:t>
            </a:r>
            <a:r>
              <a:rPr kumimoji="1" lang="en-US" altLang="ja-JP"/>
              <a:t>(</a:t>
            </a:r>
            <a:r>
              <a:rPr kumimoji="1" lang="ja-JP" altLang="en-US"/>
              <a:t>りょう）は、</a:t>
            </a:r>
            <a:r>
              <a:rPr kumimoji="1" lang="en-US" altLang="ja-JP"/>
              <a:t>….</a:t>
            </a:r>
          </a:p>
          <a:p>
            <a:pPr marL="0" indent="0">
              <a:buNone/>
            </a:pPr>
            <a:r>
              <a:rPr lang="en-US" altLang="ja-JP"/>
              <a:t>Etc.</a:t>
            </a:r>
            <a:endParaRPr kumimoji="1" lang="ja-JP" alt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59655" y="661500"/>
            <a:ext cx="6008546" cy="863551"/>
          </a:xfrm>
        </p:spPr>
        <p:txBody>
          <a:bodyPr>
            <a:normAutofit/>
          </a:bodyPr>
          <a:lstStyle/>
          <a:p>
            <a:pPr algn="l"/>
            <a:r>
              <a:rPr lang="en-US" altLang="ja-JP" sz="2000"/>
              <a:t>~</a:t>
            </a:r>
            <a:r>
              <a:rPr kumimoji="1" lang="ja-JP" altLang="en-US" sz="2000"/>
              <a:t>だけ</a:t>
            </a:r>
            <a:r>
              <a:rPr kumimoji="1" lang="en-US" altLang="ja-JP" sz="2000"/>
              <a:t>{</a:t>
            </a:r>
            <a:r>
              <a:rPr kumimoji="1" lang="ja-JP" altLang="en-US" sz="2000"/>
              <a:t>でなく</a:t>
            </a:r>
            <a:r>
              <a:rPr kumimoji="1" lang="en-US" altLang="ja-JP" sz="2000"/>
              <a:t>(</a:t>
            </a:r>
            <a:r>
              <a:rPr kumimoji="1" lang="ja-JP" altLang="en-US" sz="2000"/>
              <a:t>て）</a:t>
            </a:r>
            <a:r>
              <a:rPr kumimoji="1" lang="en-US" altLang="ja-JP" sz="2000"/>
              <a:t>/</a:t>
            </a:r>
            <a:r>
              <a:rPr kumimoji="1" lang="ja-JP" altLang="en-US" sz="2000"/>
              <a:t>じゃなく（て）</a:t>
            </a:r>
            <a:r>
              <a:rPr kumimoji="1" lang="en-US" altLang="ja-JP" sz="2000"/>
              <a:t>}</a:t>
            </a:r>
            <a:r>
              <a:rPr kumimoji="1" lang="ja-JP" altLang="en-US" sz="2000"/>
              <a:t>、</a:t>
            </a:r>
            <a:r>
              <a:rPr kumimoji="1" lang="en-US" altLang="ja-JP" sz="2000"/>
              <a:t>〜</a:t>
            </a:r>
            <a:r>
              <a:rPr kumimoji="1" lang="ja-JP" altLang="en-US" sz="2000"/>
              <a:t>も</a:t>
            </a:r>
            <a:r>
              <a:rPr kumimoji="1" lang="en-US" altLang="ja-JP" sz="2000"/>
              <a:t>….</a:t>
            </a:r>
            <a:br>
              <a:rPr kumimoji="1" lang="en-US" altLang="ja-JP" sz="2000"/>
            </a:br>
            <a:r>
              <a:rPr lang="en-US" altLang="ja-JP" sz="2000"/>
              <a:t>〜</a:t>
            </a:r>
            <a:r>
              <a:rPr lang="ja-JP" altLang="en-US" sz="2000"/>
              <a:t>ばかり</a:t>
            </a:r>
            <a:r>
              <a:rPr lang="en-US" altLang="ja-JP" sz="2000"/>
              <a:t>{</a:t>
            </a:r>
            <a:r>
              <a:rPr lang="ja-JP" altLang="en-US" sz="2000"/>
              <a:t>でなく</a:t>
            </a:r>
            <a:r>
              <a:rPr lang="en-US" altLang="ja-JP" sz="2000"/>
              <a:t>(</a:t>
            </a:r>
            <a:r>
              <a:rPr lang="ja-JP" altLang="en-US" sz="2000"/>
              <a:t>て）</a:t>
            </a:r>
            <a:r>
              <a:rPr lang="en-US" altLang="ja-JP" sz="2000"/>
              <a:t>/</a:t>
            </a:r>
            <a:r>
              <a:rPr lang="ja-JP" altLang="en-US" sz="2000"/>
              <a:t>じゃなく（て）</a:t>
            </a:r>
            <a:r>
              <a:rPr lang="en-US" altLang="ja-JP" sz="2000"/>
              <a:t>}</a:t>
            </a:r>
            <a:r>
              <a:rPr lang="ja-JP" altLang="en-US" sz="2000"/>
              <a:t>、</a:t>
            </a:r>
            <a:r>
              <a:rPr lang="en-US" altLang="ja-JP" sz="2000"/>
              <a:t>〜</a:t>
            </a:r>
            <a:r>
              <a:rPr lang="ja-JP" altLang="en-US" sz="2000"/>
              <a:t>も</a:t>
            </a:r>
            <a:r>
              <a:rPr lang="en-US" altLang="ja-JP" sz="2000"/>
              <a:t>….</a:t>
            </a:r>
            <a:endParaRPr kumimoji="1" lang="ja-JP" altLang="en-US" sz="2000"/>
          </a:p>
        </p:txBody>
      </p:sp>
    </p:spTree>
    <p:extLst>
      <p:ext uri="{BB962C8B-B14F-4D97-AF65-F5344CB8AC3E}">
        <p14:creationId xmlns:p14="http://schemas.microsoft.com/office/powerpoint/2010/main" val="30079671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/>
              <a:t>15. Noun </a:t>
            </a:r>
            <a:r>
              <a:rPr kumimoji="1" lang="ja-JP" altLang="en-US"/>
              <a:t>って</a:t>
            </a:r>
            <a:r>
              <a:rPr kumimoji="1" lang="en-US" altLang="ja-JP"/>
              <a:t> “speaking of; as for~”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/>
              <a:t>A: </a:t>
            </a:r>
            <a:r>
              <a:rPr lang="ja-JP" altLang="en-US"/>
              <a:t>ともこさんの出身</a:t>
            </a:r>
            <a:r>
              <a:rPr lang="en-US" altLang="ja-JP"/>
              <a:t>{</a:t>
            </a:r>
            <a:r>
              <a:rPr lang="ja-JP" altLang="en-US"/>
              <a:t>は</a:t>
            </a:r>
            <a:r>
              <a:rPr lang="en-US" altLang="ja-JP"/>
              <a:t>/</a:t>
            </a:r>
            <a:r>
              <a:rPr lang="ja-JP" altLang="en-US"/>
              <a:t>って</a:t>
            </a:r>
            <a:r>
              <a:rPr lang="en-US" altLang="ja-JP"/>
              <a:t>}</a:t>
            </a:r>
            <a:r>
              <a:rPr lang="ja-JP" altLang="en-US"/>
              <a:t>、どこ？</a:t>
            </a:r>
            <a:endParaRPr lang="en-US" altLang="ja-JP"/>
          </a:p>
          <a:p>
            <a:pPr marL="0" indent="0">
              <a:buNone/>
            </a:pPr>
            <a:r>
              <a:rPr kumimoji="1" lang="en-US" altLang="ja-JP"/>
              <a:t>B</a:t>
            </a:r>
            <a:r>
              <a:rPr kumimoji="1" lang="ja-JP" altLang="en-US"/>
              <a:t>：私の出身</a:t>
            </a:r>
            <a:r>
              <a:rPr kumimoji="1" lang="en-US" altLang="ja-JP"/>
              <a:t>{</a:t>
            </a:r>
            <a:r>
              <a:rPr kumimoji="1" lang="ja-JP" altLang="en-US"/>
              <a:t>は</a:t>
            </a:r>
            <a:r>
              <a:rPr kumimoji="1" lang="en-US" altLang="ja-JP"/>
              <a:t>/*</a:t>
            </a:r>
            <a:r>
              <a:rPr kumimoji="1" lang="ja-JP" altLang="en-US"/>
              <a:t>って</a:t>
            </a:r>
            <a:r>
              <a:rPr kumimoji="1" lang="en-US" altLang="ja-JP"/>
              <a:t>}</a:t>
            </a:r>
            <a:r>
              <a:rPr lang="ja-JP" altLang="en-US"/>
              <a:t>、北海道。</a:t>
            </a:r>
            <a:endParaRPr lang="en-US" altLang="ja-JP"/>
          </a:p>
          <a:p>
            <a:pPr marL="0" indent="0">
              <a:buNone/>
            </a:pPr>
            <a:endParaRPr kumimoji="1" lang="en-US" altLang="ja-JP"/>
          </a:p>
          <a:p>
            <a:pPr marL="0" indent="0">
              <a:buNone/>
            </a:pPr>
            <a:r>
              <a:rPr lang="en-US" altLang="ja-JP"/>
              <a:t>(you can use this pattern for asking a question, not for answering a question)</a:t>
            </a:r>
            <a:endParaRPr kumimoji="1" lang="en-US" altLang="ja-JP"/>
          </a:p>
        </p:txBody>
      </p:sp>
    </p:spTree>
    <p:extLst>
      <p:ext uri="{BB962C8B-B14F-4D97-AF65-F5344CB8AC3E}">
        <p14:creationId xmlns:p14="http://schemas.microsoft.com/office/powerpoint/2010/main" val="15153536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896" y="274638"/>
            <a:ext cx="8686800" cy="1143000"/>
          </a:xfrm>
        </p:spPr>
        <p:txBody>
          <a:bodyPr>
            <a:normAutofit/>
          </a:bodyPr>
          <a:lstStyle/>
          <a:p>
            <a:r>
              <a:rPr kumimoji="1" lang="en-US" altLang="ja-JP" sz="2800"/>
              <a:t>16. 〜</a:t>
            </a:r>
            <a:r>
              <a:rPr kumimoji="1" lang="ja-JP" altLang="en-US" sz="2800"/>
              <a:t>って</a:t>
            </a:r>
            <a:r>
              <a:rPr kumimoji="1" lang="en-US" altLang="ja-JP" sz="2800"/>
              <a:t>{</a:t>
            </a:r>
            <a:r>
              <a:rPr kumimoji="1" lang="ja-JP" altLang="en-US" sz="2800"/>
              <a:t>いう</a:t>
            </a:r>
            <a:r>
              <a:rPr kumimoji="1" lang="en-US" altLang="ja-JP" sz="2800"/>
              <a:t>/</a:t>
            </a:r>
            <a:r>
              <a:rPr kumimoji="1" lang="ja-JP" altLang="en-US" sz="2800"/>
              <a:t>聞く</a:t>
            </a:r>
            <a:r>
              <a:rPr kumimoji="1" lang="en-US" altLang="ja-JP" sz="2800"/>
              <a:t>/</a:t>
            </a:r>
            <a:r>
              <a:rPr kumimoji="1" lang="ja-JP" altLang="en-US" sz="2800"/>
              <a:t>書く</a:t>
            </a:r>
            <a:r>
              <a:rPr lang="en-US" altLang="ja-JP" sz="2800"/>
              <a:t>/etc.} (=~</a:t>
            </a:r>
            <a:r>
              <a:rPr lang="ja-JP" altLang="en-US" sz="2800"/>
              <a:t>と</a:t>
            </a:r>
            <a:r>
              <a:rPr lang="en-US" altLang="ja-JP" sz="2800"/>
              <a:t>{</a:t>
            </a:r>
            <a:r>
              <a:rPr lang="ja-JP" altLang="en-US" sz="2800"/>
              <a:t>いう</a:t>
            </a:r>
            <a:r>
              <a:rPr lang="en-US" altLang="ja-JP" sz="2800"/>
              <a:t>/</a:t>
            </a:r>
            <a:r>
              <a:rPr lang="ja-JP" altLang="en-US" sz="2800"/>
              <a:t>聞く</a:t>
            </a:r>
            <a:r>
              <a:rPr lang="en-US" altLang="ja-JP" sz="2800"/>
              <a:t>/</a:t>
            </a:r>
            <a:r>
              <a:rPr lang="ja-JP" altLang="en-US" sz="2800"/>
              <a:t>書く</a:t>
            </a:r>
            <a:r>
              <a:rPr lang="en-US" altLang="ja-JP" sz="2800"/>
              <a:t>/etc.} )</a:t>
            </a:r>
            <a:endParaRPr kumimoji="1" lang="ja-JP" altLang="en-US" sz="2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26496" cy="47505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/>
              <a:t>(1) </a:t>
            </a:r>
          </a:p>
          <a:p>
            <a:pPr marL="0" indent="0">
              <a:buNone/>
            </a:pPr>
            <a:r>
              <a:rPr kumimoji="1" lang="en-US" altLang="ja-JP" sz="2800"/>
              <a:t>A: </a:t>
            </a:r>
            <a:r>
              <a:rPr kumimoji="1" lang="ja-JP" altLang="en-US" sz="2800"/>
              <a:t>沖縄（おきなわ）</a:t>
            </a:r>
            <a:r>
              <a:rPr kumimoji="1" lang="ja-JP" altLang="en-US" sz="2800" u="sng"/>
              <a:t>って</a:t>
            </a:r>
            <a:r>
              <a:rPr kumimoji="1" lang="ja-JP" altLang="en-US" sz="2800"/>
              <a:t>どんなところ？</a:t>
            </a:r>
            <a:endParaRPr kumimoji="1" lang="en-US" altLang="ja-JP" sz="2800"/>
          </a:p>
          <a:p>
            <a:pPr marL="0" indent="0">
              <a:buNone/>
            </a:pPr>
            <a:r>
              <a:rPr lang="en-US" altLang="ja-JP" sz="2800"/>
              <a:t>B: </a:t>
            </a:r>
            <a:r>
              <a:rPr lang="ja-JP" altLang="en-US" sz="2800"/>
              <a:t>沖縄（おきなわ）は、海がきれいで「東洋のガラパゴス」</a:t>
            </a:r>
            <a:r>
              <a:rPr lang="ja-JP" altLang="en-US" sz="2800" u="sng"/>
              <a:t>って</a:t>
            </a:r>
            <a:r>
              <a:rPr lang="ja-JP" altLang="en-US" sz="2800"/>
              <a:t>言われているところよ。</a:t>
            </a:r>
            <a:endParaRPr lang="en-US" altLang="ja-JP" sz="2800"/>
          </a:p>
          <a:p>
            <a:pPr marL="0" indent="0">
              <a:buNone/>
            </a:pPr>
            <a:endParaRPr kumimoji="1" lang="en-US" altLang="ja-JP" sz="2800"/>
          </a:p>
          <a:p>
            <a:pPr marL="0" indent="0">
              <a:buNone/>
            </a:pPr>
            <a:r>
              <a:rPr lang="en-US" altLang="ja-JP" sz="2800"/>
              <a:t>(2) </a:t>
            </a:r>
          </a:p>
          <a:p>
            <a:pPr marL="0" indent="0">
              <a:buNone/>
            </a:pPr>
            <a:r>
              <a:rPr lang="en-US" altLang="ja-JP" sz="2800"/>
              <a:t>A: </a:t>
            </a:r>
            <a:r>
              <a:rPr lang="ja-JP" altLang="en-US" sz="2800"/>
              <a:t>田中さん</a:t>
            </a:r>
            <a:r>
              <a:rPr lang="ja-JP" altLang="en-US" sz="2800" u="sng"/>
              <a:t>って</a:t>
            </a:r>
            <a:r>
              <a:rPr lang="ja-JP" altLang="en-US" sz="2800"/>
              <a:t>、今日のパーティに来る</a:t>
            </a:r>
            <a:r>
              <a:rPr lang="ja-JP" altLang="en-US" sz="2800" u="sng"/>
              <a:t>って</a:t>
            </a:r>
            <a:r>
              <a:rPr lang="ja-JP" altLang="en-US" sz="2800"/>
              <a:t>言ってた？</a:t>
            </a:r>
            <a:endParaRPr lang="en-US" altLang="ja-JP" sz="2800"/>
          </a:p>
          <a:p>
            <a:pPr marL="0" indent="0">
              <a:buNone/>
            </a:pPr>
            <a:r>
              <a:rPr lang="en-US" altLang="ja-JP" sz="2800"/>
              <a:t>B: </a:t>
            </a:r>
            <a:r>
              <a:rPr lang="ja-JP" altLang="en-US" sz="2800"/>
              <a:t>ううん、来ない</a:t>
            </a:r>
            <a:r>
              <a:rPr lang="ja-JP" altLang="en-US" sz="2800" u="sng"/>
              <a:t>って</a:t>
            </a:r>
            <a:r>
              <a:rPr lang="ja-JP" altLang="en-US" sz="2800"/>
              <a:t>言ってたよ。</a:t>
            </a:r>
            <a:endParaRPr kumimoji="1" lang="ja-JP" altLang="en-US" sz="2800"/>
          </a:p>
        </p:txBody>
      </p:sp>
    </p:spTree>
    <p:extLst>
      <p:ext uri="{BB962C8B-B14F-4D97-AF65-F5344CB8AC3E}">
        <p14:creationId xmlns:p14="http://schemas.microsoft.com/office/powerpoint/2010/main" val="27916152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日本語の数字と単位　　</a:t>
            </a:r>
            <a:r>
              <a:rPr lang="en-US" altLang="ja-JP" dirty="0"/>
              <a:t>(p.97)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kumimoji="1" lang="en-US" altLang="ja-JP" dirty="0"/>
              <a:t>1. </a:t>
            </a:r>
            <a:r>
              <a:rPr lang="ja-JP" altLang="en-US"/>
              <a:t>大きい数字（すうじ）</a:t>
            </a:r>
            <a:endParaRPr kumimoji="1" lang="en-US" altLang="ja-JP"/>
          </a:p>
          <a:p>
            <a:pPr marL="0" indent="0">
              <a:buNone/>
            </a:pPr>
            <a:r>
              <a:rPr lang="ja-JP" altLang="en-US" sz="2400">
                <a:solidFill>
                  <a:srgbClr val="FF0000"/>
                </a:solidFill>
              </a:rPr>
              <a:t>一兆、千億、百億、十億、一億、千万、百万、十万、万、</a:t>
            </a:r>
            <a:r>
              <a:rPr lang="en-US" altLang="ja-JP" sz="2400" dirty="0">
                <a:solidFill>
                  <a:srgbClr val="FF0000"/>
                </a:solidFill>
              </a:rPr>
              <a:t>……</a:t>
            </a:r>
          </a:p>
          <a:p>
            <a:r>
              <a:rPr lang="en-US" altLang="ja-JP" dirty="0"/>
              <a:t>2.</a:t>
            </a:r>
            <a:r>
              <a:rPr lang="ja-JP" altLang="en-US"/>
              <a:t>小数</a:t>
            </a:r>
            <a:r>
              <a:rPr lang="en-US" altLang="ja-JP" dirty="0"/>
              <a:t>(</a:t>
            </a:r>
            <a:r>
              <a:rPr lang="ja-JP" altLang="en-US"/>
              <a:t>しょうすう）　</a:t>
            </a:r>
            <a:r>
              <a:rPr lang="en-US" altLang="ja-JP" dirty="0"/>
              <a:t>. =</a:t>
            </a:r>
            <a:r>
              <a:rPr lang="ja-JP" altLang="en-US">
                <a:solidFill>
                  <a:srgbClr val="FF0000"/>
                </a:solidFill>
              </a:rPr>
              <a:t>点</a:t>
            </a:r>
            <a:r>
              <a:rPr lang="en-US" altLang="ja-JP" dirty="0">
                <a:solidFill>
                  <a:srgbClr val="FF0000"/>
                </a:solidFill>
              </a:rPr>
              <a:t>(</a:t>
            </a:r>
            <a:r>
              <a:rPr lang="ja-JP" altLang="en-US">
                <a:solidFill>
                  <a:srgbClr val="FF0000"/>
                </a:solidFill>
              </a:rPr>
              <a:t>てん）</a:t>
            </a:r>
            <a:endParaRPr lang="en-US" altLang="ja-JP">
              <a:solidFill>
                <a:srgbClr val="FF0000"/>
              </a:solidFill>
            </a:endParaRPr>
          </a:p>
          <a:p>
            <a:r>
              <a:rPr kumimoji="1" lang="en-US" altLang="ja-JP"/>
              <a:t>3. </a:t>
            </a:r>
            <a:r>
              <a:rPr kumimoji="1" lang="ja-JP" altLang="en-US"/>
              <a:t>分数（ぶんすう）　</a:t>
            </a:r>
            <a:r>
              <a:rPr lang="en-US" altLang="ja-JP">
                <a:solidFill>
                  <a:srgbClr val="FF0000"/>
                </a:solidFill>
              </a:rPr>
              <a:t>y/x (x </a:t>
            </a:r>
            <a:r>
              <a:rPr lang="ja-JP" altLang="en-US">
                <a:solidFill>
                  <a:srgbClr val="FF0000"/>
                </a:solidFill>
              </a:rPr>
              <a:t>分の</a:t>
            </a:r>
            <a:r>
              <a:rPr lang="en-US" altLang="ja-JP">
                <a:solidFill>
                  <a:srgbClr val="FF0000"/>
                </a:solidFill>
              </a:rPr>
              <a:t> y)</a:t>
            </a:r>
            <a:endParaRPr kumimoji="1" lang="en-US" altLang="ja-JP">
              <a:solidFill>
                <a:srgbClr val="FF0000"/>
              </a:solidFill>
            </a:endParaRPr>
          </a:p>
          <a:p>
            <a:r>
              <a:rPr lang="en-US" altLang="ja-JP"/>
              <a:t>4. </a:t>
            </a:r>
            <a:r>
              <a:rPr lang="ja-JP" altLang="en-US"/>
              <a:t>倍数（ばいすう）　</a:t>
            </a:r>
            <a:r>
              <a:rPr lang="ja-JP" altLang="en-US">
                <a:solidFill>
                  <a:srgbClr val="FF0000"/>
                </a:solidFill>
              </a:rPr>
              <a:t>　</a:t>
            </a:r>
            <a:r>
              <a:rPr lang="en-US" altLang="ja-JP">
                <a:solidFill>
                  <a:srgbClr val="FF0000"/>
                </a:solidFill>
              </a:rPr>
              <a:t>〜</a:t>
            </a:r>
            <a:r>
              <a:rPr lang="ja-JP" altLang="en-US">
                <a:solidFill>
                  <a:srgbClr val="FF0000"/>
                </a:solidFill>
              </a:rPr>
              <a:t>倍</a:t>
            </a:r>
            <a:r>
              <a:rPr lang="en-US" altLang="ja-JP"/>
              <a:t> (~times)</a:t>
            </a:r>
          </a:p>
          <a:p>
            <a:pPr marL="0" indent="0">
              <a:buNone/>
            </a:pPr>
            <a:r>
              <a:rPr lang="en-US" altLang="ja-JP"/>
              <a:t>          </a:t>
            </a:r>
            <a:r>
              <a:rPr lang="ja-JP" altLang="en-US"/>
              <a:t>２倍、１０倍、１００倍、</a:t>
            </a:r>
            <a:r>
              <a:rPr lang="en-US" altLang="ja-JP"/>
              <a:t>…..</a:t>
            </a:r>
          </a:p>
          <a:p>
            <a:r>
              <a:rPr kumimoji="1" lang="en-US" altLang="ja-JP"/>
              <a:t>5. </a:t>
            </a:r>
            <a:r>
              <a:rPr kumimoji="1" lang="ja-JP" altLang="en-US"/>
              <a:t>パーセント</a:t>
            </a:r>
            <a:r>
              <a:rPr kumimoji="1" lang="en-US" altLang="ja-JP"/>
              <a:t> ~%(</a:t>
            </a:r>
            <a:r>
              <a:rPr kumimoji="1" lang="ja-JP" altLang="en-US"/>
              <a:t>パーセント</a:t>
            </a:r>
            <a:r>
              <a:rPr kumimoji="1" lang="en-US" altLang="ja-JP"/>
              <a:t>) ~</a:t>
            </a:r>
            <a:r>
              <a:rPr kumimoji="1" lang="ja-JP" altLang="en-US"/>
              <a:t>割（わり）</a:t>
            </a:r>
            <a:endParaRPr kumimoji="1" lang="en-US" altLang="ja-JP"/>
          </a:p>
          <a:p>
            <a:pPr marL="0" indent="0">
              <a:buNone/>
            </a:pPr>
            <a:r>
              <a:rPr lang="en-US" altLang="ja-JP"/>
              <a:t>		 1</a:t>
            </a:r>
            <a:r>
              <a:rPr lang="ja-JP" altLang="en-US"/>
              <a:t>割</a:t>
            </a:r>
            <a:r>
              <a:rPr lang="en-US" altLang="ja-JP"/>
              <a:t> = 10%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50805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105E1AE6-B89A-BB2F-172C-935C2E5A2F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044361"/>
            <a:ext cx="8229600" cy="3637640"/>
          </a:xfrm>
        </p:spPr>
      </p:pic>
    </p:spTree>
    <p:extLst>
      <p:ext uri="{BB962C8B-B14F-4D97-AF65-F5344CB8AC3E}">
        <p14:creationId xmlns:p14="http://schemas.microsoft.com/office/powerpoint/2010/main" val="2642609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4144" y="654796"/>
            <a:ext cx="4743171" cy="1706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/>
              <a:t>約</a:t>
            </a:r>
            <a:r>
              <a:rPr kumimoji="1" lang="en-US" altLang="ja-JP" sz="2800"/>
              <a:t>(</a:t>
            </a:r>
            <a:r>
              <a:rPr kumimoji="1" lang="ja-JP" altLang="en-US" sz="2800"/>
              <a:t>やく）</a:t>
            </a:r>
            <a:r>
              <a:rPr kumimoji="1" lang="en-US" altLang="ja-JP" sz="2800"/>
              <a:t>…….</a:t>
            </a:r>
          </a:p>
          <a:p>
            <a:pPr algn="ctr"/>
            <a:r>
              <a:rPr lang="ja-JP" altLang="en-US" sz="2800"/>
              <a:t>およそ</a:t>
            </a:r>
            <a:r>
              <a:rPr lang="en-US" altLang="ja-JP" sz="2800"/>
              <a:t>……..</a:t>
            </a:r>
          </a:p>
          <a:p>
            <a:pPr algn="ctr"/>
            <a:r>
              <a:rPr kumimoji="1" lang="en-US" altLang="ja-JP" sz="2800"/>
              <a:t>………</a:t>
            </a:r>
            <a:r>
              <a:rPr kumimoji="1" lang="ja-JP" altLang="en-US" sz="2800"/>
              <a:t>ぐらい　（</a:t>
            </a:r>
            <a:r>
              <a:rPr kumimoji="1" lang="en-US" altLang="ja-JP" sz="2800"/>
              <a:t>cf. </a:t>
            </a:r>
            <a:r>
              <a:rPr kumimoji="1" lang="ja-JP" altLang="en-US" sz="2800"/>
              <a:t>ごろ）</a:t>
            </a:r>
          </a:p>
        </p:txBody>
      </p:sp>
      <p:sp>
        <p:nvSpPr>
          <p:cNvPr id="3" name="Rectangular Callout 2"/>
          <p:cNvSpPr/>
          <p:nvPr/>
        </p:nvSpPr>
        <p:spPr>
          <a:xfrm>
            <a:off x="1329675" y="2658871"/>
            <a:ext cx="6231613" cy="2281866"/>
          </a:xfrm>
          <a:prstGeom prst="wedge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/>
              <a:t>世界の人口は、約６５億（おく）人です。</a:t>
            </a:r>
            <a:endParaRPr kumimoji="1" lang="en-US" altLang="ja-JP" sz="2400"/>
          </a:p>
          <a:p>
            <a:pPr algn="ctr"/>
            <a:r>
              <a:rPr lang="ja-JP" altLang="en-US" sz="2400"/>
              <a:t>あなたの国の人口は、何人ぐらいですか。</a:t>
            </a:r>
            <a:endParaRPr lang="en-US" altLang="ja-JP" sz="2400"/>
          </a:p>
          <a:p>
            <a:pPr algn="ctr"/>
            <a:r>
              <a:rPr kumimoji="1" lang="en-US" altLang="ja-JP" sz="2400"/>
              <a:t>MIT</a:t>
            </a:r>
            <a:r>
              <a:rPr kumimoji="1" lang="ja-JP" altLang="en-US" sz="2400"/>
              <a:t>の学部学生は、何人ぐらいですか。</a:t>
            </a:r>
            <a:endParaRPr kumimoji="1" lang="en-US" altLang="ja-JP" sz="2400"/>
          </a:p>
          <a:p>
            <a:pPr algn="ctr"/>
            <a:r>
              <a:rPr lang="en-US" altLang="ja-JP" sz="2400"/>
              <a:t>MIT</a:t>
            </a:r>
            <a:r>
              <a:rPr lang="ja-JP" altLang="en-US" sz="2400"/>
              <a:t>の学生（の）数（すう）は、約何人ですか。</a:t>
            </a:r>
            <a:endParaRPr kumimoji="1" lang="ja-JP" altLang="en-US" sz="2400"/>
          </a:p>
        </p:txBody>
      </p:sp>
    </p:spTree>
    <p:extLst>
      <p:ext uri="{BB962C8B-B14F-4D97-AF65-F5344CB8AC3E}">
        <p14:creationId xmlns:p14="http://schemas.microsoft.com/office/powerpoint/2010/main" val="1144747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4915" y="813535"/>
            <a:ext cx="7819286" cy="10318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/>
              <a:t>日本の近くにどんな国がありますか。</a:t>
            </a:r>
          </a:p>
        </p:txBody>
      </p:sp>
      <p:pic>
        <p:nvPicPr>
          <p:cNvPr id="3" name="Picture 2" descr="Screen Shot 2015-09-11 at 3.05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567" y="2023914"/>
            <a:ext cx="5345635" cy="44845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395952-D5B9-30CD-836F-F98C9ECA426B}"/>
              </a:ext>
            </a:extLst>
          </p:cNvPr>
          <p:cNvSpPr txBox="1"/>
          <p:nvPr/>
        </p:nvSpPr>
        <p:spPr>
          <a:xfrm>
            <a:off x="178130" y="6508507"/>
            <a:ext cx="89226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© </a:t>
            </a:r>
            <a:r>
              <a:rPr lang="en-US" sz="800" dirty="0" err="1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mapsofworld.com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. All rights reserved. This content is excluded from our Creative Commons license. For more information, see 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3"/>
              </a:rPr>
              <a:t>https://</a:t>
            </a:r>
            <a:r>
              <a:rPr lang="en-US" sz="800" dirty="0" err="1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3"/>
              </a:rPr>
              <a:t>ocw.mit.edu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3"/>
              </a:rPr>
              <a:t>/help/</a:t>
            </a:r>
            <a:r>
              <a:rPr lang="en-US" sz="800" dirty="0" err="1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3"/>
              </a:rPr>
              <a:t>faq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3"/>
              </a:rPr>
              <a:t>-fair-use/</a:t>
            </a:r>
            <a:endParaRPr lang="en-US" sz="800" dirty="0">
              <a:solidFill>
                <a:srgbClr val="222222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649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31216" y="337319"/>
            <a:ext cx="7362831" cy="9522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/>
              <a:t>東京の近くには、どんな県（けん）がありますか。</a:t>
            </a:r>
            <a:endParaRPr kumimoji="1" lang="en-US" altLang="ja-JP" sz="2400"/>
          </a:p>
          <a:p>
            <a:pPr algn="ctr"/>
            <a:r>
              <a:rPr lang="ja-JP" altLang="en-US" sz="2400"/>
              <a:t>京都の近くには、どんな県がありますか。</a:t>
            </a:r>
            <a:endParaRPr kumimoji="1" lang="ja-JP" altLang="en-US" sz="2400"/>
          </a:p>
        </p:txBody>
      </p:sp>
      <p:pic>
        <p:nvPicPr>
          <p:cNvPr id="3" name="Picture 2" descr="Screen Shot 2015-09-11 at 3.08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53" y="1361507"/>
            <a:ext cx="8103343" cy="51591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1BB0C4-0925-34AD-E2BD-4AA9C80F8F3F}"/>
              </a:ext>
            </a:extLst>
          </p:cNvPr>
          <p:cNvSpPr txBox="1"/>
          <p:nvPr/>
        </p:nvSpPr>
        <p:spPr>
          <a:xfrm>
            <a:off x="130629" y="6626431"/>
            <a:ext cx="88569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© source unknown. All rights reserved. This content is excluded from our Creative Commons license. For more information, see 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3"/>
              </a:rPr>
              <a:t>https://</a:t>
            </a:r>
            <a:r>
              <a:rPr lang="en-US" sz="800" dirty="0" err="1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3"/>
              </a:rPr>
              <a:t>ocw.mit.edu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3"/>
              </a:rPr>
              <a:t>/help/</a:t>
            </a:r>
            <a:r>
              <a:rPr lang="en-US" sz="800" dirty="0" err="1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3"/>
              </a:rPr>
              <a:t>faq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3"/>
              </a:rPr>
              <a:t>-fair-use/</a:t>
            </a:r>
            <a:endParaRPr lang="en-US" sz="800" dirty="0">
              <a:solidFill>
                <a:srgbClr val="222222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227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9-11 at 3.09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65" y="180557"/>
            <a:ext cx="8791735" cy="64485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8DDFB0-2AEC-E817-70C1-2962A5B19648}"/>
              </a:ext>
            </a:extLst>
          </p:cNvPr>
          <p:cNvSpPr txBox="1"/>
          <p:nvPr/>
        </p:nvSpPr>
        <p:spPr>
          <a:xfrm>
            <a:off x="154379" y="6629079"/>
            <a:ext cx="88569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© source unknown. All rights reserved. This content is excluded from our Creative Commons license. For more information, see 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3"/>
              </a:rPr>
              <a:t>https://</a:t>
            </a:r>
            <a:r>
              <a:rPr lang="en-US" sz="800" dirty="0" err="1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3"/>
              </a:rPr>
              <a:t>ocw.mit.edu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3"/>
              </a:rPr>
              <a:t>/help/</a:t>
            </a:r>
            <a:r>
              <a:rPr lang="en-US" sz="800" dirty="0" err="1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3"/>
              </a:rPr>
              <a:t>faq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3"/>
              </a:rPr>
              <a:t>-fair-use/</a:t>
            </a:r>
            <a:endParaRPr lang="en-US" sz="800" dirty="0">
              <a:solidFill>
                <a:srgbClr val="222222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803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9-14 at 9.41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90" y="754463"/>
            <a:ext cx="4564321" cy="3846786"/>
          </a:xfrm>
          <a:prstGeom prst="rect">
            <a:avLst/>
          </a:prstGeom>
        </p:spPr>
      </p:pic>
      <p:pic>
        <p:nvPicPr>
          <p:cNvPr id="3" name="Picture 2" descr="Screen Shot 2015-09-14 at 9.41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735646"/>
            <a:ext cx="5029200" cy="1933168"/>
          </a:xfrm>
          <a:prstGeom prst="rect">
            <a:avLst/>
          </a:prstGeom>
        </p:spPr>
      </p:pic>
      <p:pic>
        <p:nvPicPr>
          <p:cNvPr id="4" name="Picture 3" descr="Screen Shot 2015-09-14 at 9.40.4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731" y="754463"/>
            <a:ext cx="3744003" cy="24026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A25DCC-C629-F7C9-BD84-5CCA71C31356}"/>
              </a:ext>
            </a:extLst>
          </p:cNvPr>
          <p:cNvSpPr txBox="1"/>
          <p:nvPr/>
        </p:nvSpPr>
        <p:spPr>
          <a:xfrm>
            <a:off x="5060731" y="3225419"/>
            <a:ext cx="3503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© Japan-</a:t>
            </a:r>
            <a:r>
              <a:rPr lang="en-US" sz="800" dirty="0" err="1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Zone.com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. All rights reserved. This content is excluded from our Creative Commons license. For more information, see 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5"/>
              </a:rPr>
              <a:t>https://</a:t>
            </a:r>
            <a:r>
              <a:rPr lang="en-US" sz="800" dirty="0" err="1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5"/>
              </a:rPr>
              <a:t>ocw.mit.edu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5"/>
              </a:rPr>
              <a:t>/help/</a:t>
            </a:r>
            <a:r>
              <a:rPr lang="en-US" sz="800" dirty="0" err="1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5"/>
              </a:rPr>
              <a:t>faq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5"/>
              </a:rPr>
              <a:t>-fair-use/</a:t>
            </a:r>
            <a:endParaRPr lang="en-US" sz="800" dirty="0">
              <a:solidFill>
                <a:srgbClr val="222222"/>
              </a:solidFill>
              <a:effectLst/>
              <a:latin typeface="Verdana" panose="020B0604030504040204" pitchFamily="34" charset="0"/>
            </a:endParaRPr>
          </a:p>
          <a:p>
            <a:endParaRPr lang="en-US" sz="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29EB9F-0A85-2C39-E76D-EA616BD383C3}"/>
              </a:ext>
            </a:extLst>
          </p:cNvPr>
          <p:cNvSpPr txBox="1"/>
          <p:nvPr/>
        </p:nvSpPr>
        <p:spPr>
          <a:xfrm>
            <a:off x="141891" y="4601249"/>
            <a:ext cx="3972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©３Ｄ</a:t>
            </a:r>
            <a:r>
              <a:rPr lang="ja-JP" altLang="en-US" sz="80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の</a:t>
            </a:r>
            <a:r>
              <a:rPr lang="zh-CN" alt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世界</a:t>
            </a:r>
            <a:r>
              <a:rPr lang="en-US" altLang="zh-CN" sz="800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All rights reserved. This content is excluded from our Creative Commons license. For more information, see 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5"/>
              </a:rPr>
              <a:t>https://</a:t>
            </a:r>
            <a:r>
              <a:rPr lang="en-US" sz="800" dirty="0" err="1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5"/>
              </a:rPr>
              <a:t>ocw.mit.edu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5"/>
              </a:rPr>
              <a:t>/help/</a:t>
            </a:r>
            <a:r>
              <a:rPr lang="en-US" sz="800" dirty="0" err="1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5"/>
              </a:rPr>
              <a:t>faq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5"/>
              </a:rPr>
              <a:t>-fair-use/</a:t>
            </a:r>
            <a:endParaRPr lang="en-US" sz="800" dirty="0">
              <a:solidFill>
                <a:srgbClr val="222222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EA6F6A-9A3A-B881-2BE0-09248F1F2094}"/>
              </a:ext>
            </a:extLst>
          </p:cNvPr>
          <p:cNvSpPr txBox="1"/>
          <p:nvPr/>
        </p:nvSpPr>
        <p:spPr>
          <a:xfrm>
            <a:off x="154379" y="6629079"/>
            <a:ext cx="88569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© source unknown. All rights reserved. This content is excluded from our Creative Commons license. For more information, see 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5"/>
              </a:rPr>
              <a:t>https://</a:t>
            </a:r>
            <a:r>
              <a:rPr lang="en-US" sz="800" dirty="0" err="1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5"/>
              </a:rPr>
              <a:t>ocw.mit.edu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5"/>
              </a:rPr>
              <a:t>/help/</a:t>
            </a:r>
            <a:r>
              <a:rPr lang="en-US" sz="800" dirty="0" err="1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5"/>
              </a:rPr>
              <a:t>faq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5"/>
              </a:rPr>
              <a:t>-fair-use/</a:t>
            </a:r>
            <a:endParaRPr lang="en-US" sz="800" dirty="0">
              <a:solidFill>
                <a:srgbClr val="222222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497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9-11 at 3.14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7598"/>
            <a:ext cx="9144000" cy="2163754"/>
          </a:xfrm>
          <a:prstGeom prst="rect">
            <a:avLst/>
          </a:prstGeom>
        </p:spPr>
      </p:pic>
      <p:pic>
        <p:nvPicPr>
          <p:cNvPr id="3" name="Picture 2" descr="Screen Shot 2015-09-11 at 3.14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6543"/>
            <a:ext cx="9144000" cy="16163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7226" y="367909"/>
            <a:ext cx="2798273" cy="65479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/>
              <a:t>名所</a:t>
            </a:r>
          </a:p>
        </p:txBody>
      </p:sp>
      <p:sp>
        <p:nvSpPr>
          <p:cNvPr id="5" name="Rectangle 4"/>
          <p:cNvSpPr/>
          <p:nvPr/>
        </p:nvSpPr>
        <p:spPr>
          <a:xfrm>
            <a:off x="357226" y="3020441"/>
            <a:ext cx="2798273" cy="65479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/>
              <a:t>名物</a:t>
            </a:r>
            <a:endParaRPr lang="en-US" altLang="ja-JP" sz="2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8A588A-A854-6538-A0D1-F2BB1D10EFE2}"/>
              </a:ext>
            </a:extLst>
          </p:cNvPr>
          <p:cNvSpPr txBox="1"/>
          <p:nvPr/>
        </p:nvSpPr>
        <p:spPr>
          <a:xfrm>
            <a:off x="143544" y="6181352"/>
            <a:ext cx="88569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© source unknown. All rights reserved. This content is excluded from our Creative Commons license. For more information, see 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4"/>
              </a:rPr>
              <a:t>https://</a:t>
            </a:r>
            <a:r>
              <a:rPr lang="en-US" sz="800" dirty="0" err="1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4"/>
              </a:rPr>
              <a:t>ocw.mit.edu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4"/>
              </a:rPr>
              <a:t>/help/</a:t>
            </a:r>
            <a:r>
              <a:rPr lang="en-US" sz="800" dirty="0" err="1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4"/>
              </a:rPr>
              <a:t>faq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4"/>
              </a:rPr>
              <a:t>-fair-use/</a:t>
            </a:r>
            <a:endParaRPr lang="en-US" sz="800" dirty="0">
              <a:solidFill>
                <a:srgbClr val="222222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0902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2272a47-6a34-441e-975c-341e732a1f8b" xsi:nil="true"/>
    <DateCreated xmlns="ce0de229-b968-460b-bfa6-c309bf067a33" xsi:nil="true"/>
    <lcf76f155ced4ddcb4097134ff3c332f xmlns="ce0de229-b968-460b-bfa6-c309bf067a33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4D1872214E7E4AA66A0644C9DCCEFF" ma:contentTypeVersion="18" ma:contentTypeDescription="Create a new document." ma:contentTypeScope="" ma:versionID="ad2cb65fc34da2cde42d34bf089455fb">
  <xsd:schema xmlns:xsd="http://www.w3.org/2001/XMLSchema" xmlns:xs="http://www.w3.org/2001/XMLSchema" xmlns:p="http://schemas.microsoft.com/office/2006/metadata/properties" xmlns:ns2="ce0de229-b968-460b-bfa6-c309bf067a33" xmlns:ns3="b2272a47-6a34-441e-975c-341e732a1f8b" targetNamespace="http://schemas.microsoft.com/office/2006/metadata/properties" ma:root="true" ma:fieldsID="1f803f404ba6427318b3bb7068c1bf80" ns2:_="" ns3:_="">
    <xsd:import namespace="ce0de229-b968-460b-bfa6-c309bf067a33"/>
    <xsd:import namespace="b2272a47-6a34-441e-975c-341e732a1f8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DateCreated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0de229-b968-460b-bfa6-c309bf067a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DateCreated" ma:index="20" nillable="true" ma:displayName="Date Created" ma:format="DateOnly" ma:internalName="DateCreated">
      <xsd:simpleType>
        <xsd:restriction base="dms:DateTime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d3350ec4-10e3-4b5d-9666-7d76f34ba4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272a47-6a34-441e-975c-341e732a1f8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f8e604a0-3b80-4256-b30c-b3eb53d14f4e}" ma:internalName="TaxCatchAll" ma:showField="CatchAllData" ma:web="b2272a47-6a34-441e-975c-341e732a1f8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2AF12D-D2B8-4FAF-987F-8DE4D44C072B}">
  <ds:schemaRefs>
    <ds:schemaRef ds:uri="http://schemas.microsoft.com/office/2006/metadata/properties"/>
    <ds:schemaRef ds:uri="http://schemas.microsoft.com/office/infopath/2007/PartnerControls"/>
    <ds:schemaRef ds:uri="b2272a47-6a34-441e-975c-341e732a1f8b"/>
    <ds:schemaRef ds:uri="ce0de229-b968-460b-bfa6-c309bf067a33"/>
  </ds:schemaRefs>
</ds:datastoreItem>
</file>

<file path=customXml/itemProps2.xml><?xml version="1.0" encoding="utf-8"?>
<ds:datastoreItem xmlns:ds="http://schemas.openxmlformats.org/officeDocument/2006/customXml" ds:itemID="{24F719E8-54E5-4046-9C4F-C74CB850225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6E21AA1-DE37-42DC-8A04-2BC8FACB5B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e0de229-b968-460b-bfa6-c309bf067a33"/>
    <ds:schemaRef ds:uri="b2272a47-6a34-441e-975c-341e732a1f8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624</TotalTime>
  <Words>2882</Words>
  <Application>Microsoft Macintosh PowerPoint</Application>
  <PresentationFormat>On-screen Show (4:3)</PresentationFormat>
  <Paragraphs>257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Verdana</vt:lpstr>
      <vt:lpstr>Office Theme</vt:lpstr>
      <vt:lpstr>日本語５, Fall 2022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〜からできるvs. 〜でできる</vt:lpstr>
      <vt:lpstr>PowerPoint Presentation</vt:lpstr>
      <vt:lpstr>PowerPoint Presentation</vt:lpstr>
      <vt:lpstr>2. Adjective-stem + さ</vt:lpstr>
      <vt:lpstr>PowerPoint Presentation</vt:lpstr>
      <vt:lpstr>3. Nounのように…./[…plain]ように….</vt:lpstr>
      <vt:lpstr>(extra) 〜ようだ。(It seems ~)</vt:lpstr>
      <vt:lpstr> 4. XはYで{有名だ/知られている} Xは、…….ことで{有名だ/知られている}</vt:lpstr>
      <vt:lpstr> (extra)  XはYとして….(X is such-and-such as Y)</vt:lpstr>
      <vt:lpstr>5. V-Stem/I-adj-stem+く　（for connecting sentences)</vt:lpstr>
      <vt:lpstr>　6.　Verb-non-past こと{が/も}ある </vt:lpstr>
      <vt:lpstr>7. Nounは、Nounによって違う/による     QW-かは、Nounによって違う/による     [Clause-かどうか」は、Nounによって違う/による</vt:lpstr>
      <vt:lpstr>PowerPoint Presentation</vt:lpstr>
      <vt:lpstr>PowerPoint Presentation</vt:lpstr>
      <vt:lpstr>8. V-stem +始める</vt:lpstr>
      <vt:lpstr>9. Noun+Particle+の+Noun</vt:lpstr>
      <vt:lpstr>(*は (topic)、が (subject)、を (direct object)、に (indirect object) are case particles, and cannot co-occur with の.  Other particles (e.g., まで、へ、と、で、から, etc.) are not case particles.)</vt:lpstr>
      <vt:lpstr>10. ~は、……と言われている。 (before と, always plain-form)</vt:lpstr>
      <vt:lpstr>11. ~と言えば、…..　(‘speaking of ….’)</vt:lpstr>
      <vt:lpstr>12. Noun 1 とかNoun 2とか   S1 (Plain)とか S2(Plain)とかします/できます。</vt:lpstr>
      <vt:lpstr>N1やN2（など）, N1かN2, N1とN2,  N1とかN2（とか）,N1もN２も </vt:lpstr>
      <vt:lpstr>Listing actions</vt:lpstr>
      <vt:lpstr>13.　〜というのは、…..だ。 </vt:lpstr>
      <vt:lpstr>14.  ~だけ{でなく(て）/じゃなく（て）}、〜も…. 〜ばかり{でなく(て）/じゃなく（て）}、〜も….</vt:lpstr>
      <vt:lpstr>~だけ{でなく(て）/じゃなく（て）}、〜も…. 〜ばかり{でなく(て）/じゃなく（て）}、〜も….</vt:lpstr>
      <vt:lpstr>15. Noun って “speaking of; as for~”</vt:lpstr>
      <vt:lpstr>16. 〜って{いう/聞く/書く/etc.} (=~と{いう/聞く/書く/etc.} )</vt:lpstr>
      <vt:lpstr>日本語の数字と単位　　(p.97)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Japanese V grammar 01</dc:title>
  <dc:subject/>
  <dc:creator>Takako Aikawa</dc:creator>
  <cp:keywords/>
  <dc:description/>
  <cp:lastModifiedBy>H. Sharon Lin</cp:lastModifiedBy>
  <cp:revision>240</cp:revision>
  <cp:lastPrinted>2018-09-07T16:53:15Z</cp:lastPrinted>
  <dcterms:created xsi:type="dcterms:W3CDTF">2015-09-11T12:44:13Z</dcterms:created>
  <dcterms:modified xsi:type="dcterms:W3CDTF">2023-12-04T15:38:06Z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0x0101001F4D1872214E7E4AA66A0644C9DCCEFF</vt:lpwstr>
  </property>
</Properties>
</file>