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89" r:id="rId6"/>
    <p:sldId id="260" r:id="rId7"/>
    <p:sldId id="290" r:id="rId8"/>
    <p:sldId id="261" r:id="rId9"/>
    <p:sldId id="262" r:id="rId10"/>
    <p:sldId id="269" r:id="rId11"/>
    <p:sldId id="263" r:id="rId12"/>
    <p:sldId id="284" r:id="rId13"/>
    <p:sldId id="291" r:id="rId14"/>
    <p:sldId id="270" r:id="rId15"/>
    <p:sldId id="292" r:id="rId16"/>
    <p:sldId id="264" r:id="rId17"/>
    <p:sldId id="265" r:id="rId18"/>
    <p:sldId id="277" r:id="rId19"/>
    <p:sldId id="295" r:id="rId20"/>
    <p:sldId id="271" r:id="rId21"/>
    <p:sldId id="287" r:id="rId22"/>
    <p:sldId id="278" r:id="rId23"/>
    <p:sldId id="280" r:id="rId24"/>
    <p:sldId id="279" r:id="rId25"/>
    <p:sldId id="285" r:id="rId26"/>
    <p:sldId id="272" r:id="rId27"/>
    <p:sldId id="273" r:id="rId28"/>
    <p:sldId id="274" r:id="rId29"/>
    <p:sldId id="275" r:id="rId30"/>
    <p:sldId id="276" r:id="rId31"/>
    <p:sldId id="282" r:id="rId32"/>
    <p:sldId id="283" r:id="rId33"/>
    <p:sldId id="286" r:id="rId34"/>
    <p:sldId id="294" r:id="rId35"/>
    <p:sldId id="293" r:id="rId36"/>
    <p:sldId id="296" r:id="rId37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DC487D-0CE7-139A-F07C-3D33757B64CB}" v="235" dt="2020-09-14T12:19:55.979"/>
    <p1510:client id="{6683BFD4-506A-B6DA-E20C-92F791C5780A}" v="12" dt="2020-09-24T21:01:04.330"/>
    <p1510:client id="{B7653C17-E772-4342-7A09-67141C73DDA3}" v="56" dt="2020-09-21T12:40:32.509"/>
    <p1510:client id="{C48AB4D3-F02F-8214-6E02-E9E7D7FF8033}" v="329" dt="2020-09-16T13:12:11.68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4395"/>
    <p:restoredTop sz="94656"/>
  </p:normalViewPr>
  <p:slideViewPr>
    <p:cSldViewPr snapToGrid="0" snapToObjects="1">
      <p:cViewPr varScale="1">
        <p:scale>
          <a:sx n="87" d="100"/>
          <a:sy n="87" d="100"/>
        </p:scale>
        <p:origin x="192" y="6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en-US" altLang="ja-JP"/>
              <a:t>Click to edit Master subtitle style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864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14090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56606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8045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81166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6951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823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0759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685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00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en-US" altLang="ja-JP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619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en-US" altLang="ja-JP"/>
              <a:t>Click to edit Master title style</a:t>
            </a:r>
            <a:endParaRPr kumimoji="1" lang="ja-JP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en-US" altLang="ja-JP"/>
              <a:t>Click to edit Master text styles</a:t>
            </a:r>
          </a:p>
          <a:p>
            <a:pPr lvl="1"/>
            <a:r>
              <a:rPr kumimoji="1" lang="en-US" altLang="ja-JP"/>
              <a:t>Second level</a:t>
            </a:r>
          </a:p>
          <a:p>
            <a:pPr lvl="2"/>
            <a:r>
              <a:rPr kumimoji="1" lang="en-US" altLang="ja-JP"/>
              <a:t>Third level</a:t>
            </a:r>
          </a:p>
          <a:p>
            <a:pPr lvl="3"/>
            <a:r>
              <a:rPr kumimoji="1" lang="en-US" altLang="ja-JP"/>
              <a:t>Fourth level</a:t>
            </a:r>
          </a:p>
          <a:p>
            <a:pPr lvl="4"/>
            <a:r>
              <a:rPr kumimoji="1" lang="en-US" altLang="ja-JP"/>
              <a:t>Fifth level</a:t>
            </a:r>
            <a:endParaRPr kumimoji="1" lang="ja-JP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999219-D5AE-F94B-838F-3C1E6A757DEC}" type="datetimeFigureOut">
              <a:rPr kumimoji="1" lang="ja-JP" altLang="en-US" smtClean="0"/>
              <a:t>2023/10/17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F1894D-3408-5643-9AFB-D04AAEE020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7526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Japanese_counter_word" TargetMode="External"/><Relationship Id="rId2" Type="http://schemas.openxmlformats.org/officeDocument/2006/relationships/hyperlink" Target="http://kyoan.u-biq.org/ho34-2.html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ja-JP" dirty="0" err="1">
                <a:ea typeface="ＭＳ Ｐゴシック"/>
                <a:cs typeface="Calibri"/>
              </a:rPr>
              <a:t>第二課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en-US" altLang="ja-JP" dirty="0"/>
              <a:t>21G.</a:t>
            </a:r>
            <a:r>
              <a:rPr lang="en-US" altLang="ja-JP" dirty="0"/>
              <a:t>S.55</a:t>
            </a:r>
            <a:r>
              <a:rPr kumimoji="1" lang="en-US" altLang="ja-JP" dirty="0"/>
              <a:t>, Fall 2022</a:t>
            </a:r>
          </a:p>
          <a:p>
            <a:r>
              <a:rPr lang="ja-JP" altLang="en-US"/>
              <a:t>相川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465929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1983" y="805218"/>
            <a:ext cx="8324816" cy="5320945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dirty="0"/>
              <a:t>トムさんは、日本語が上手なため、　</a:t>
            </a:r>
            <a:r>
              <a:rPr lang="en-US" altLang="ja-JP" dirty="0"/>
              <a:t>….</a:t>
            </a:r>
          </a:p>
          <a:p>
            <a:r>
              <a:rPr lang="ja-JP" altLang="en-US"/>
              <a:t>アメリカは</a:t>
            </a:r>
            <a:r>
              <a:rPr lang="ja-JP" altLang="en-US" dirty="0"/>
              <a:t>、いま物価が高いため</a:t>
            </a:r>
            <a:r>
              <a:rPr lang="ja-JP" altLang="en-US"/>
              <a:t>、</a:t>
            </a:r>
            <a:r>
              <a:rPr lang="en-US" altLang="ja-JP" dirty="0"/>
              <a:t>…</a:t>
            </a:r>
          </a:p>
          <a:p>
            <a:r>
              <a:rPr lang="ja-JP" altLang="en-US"/>
              <a:t>日本の円は、いま安いため、</a:t>
            </a:r>
            <a:r>
              <a:rPr lang="en-US" altLang="ja-JP" dirty="0"/>
              <a:t>…</a:t>
            </a:r>
          </a:p>
          <a:p>
            <a:r>
              <a:rPr lang="ja-JP" altLang="en-US" dirty="0"/>
              <a:t>健康（けんこう）のために、どんなことをしていますか。</a:t>
            </a:r>
            <a:endParaRPr lang="en-US" altLang="ja-JP" dirty="0"/>
          </a:p>
          <a:p>
            <a:r>
              <a:rPr kumimoji="1" lang="ja-JP" altLang="en-US" dirty="0"/>
              <a:t>日本中を安く旅行するために、</a:t>
            </a:r>
            <a:r>
              <a:rPr kumimoji="1" lang="en-US" altLang="ja-JP" dirty="0"/>
              <a:t>….</a:t>
            </a:r>
          </a:p>
          <a:p>
            <a:r>
              <a:rPr lang="ja-JP" altLang="en-US" dirty="0"/>
              <a:t>今年は、あまり雨が降らなかったため、</a:t>
            </a:r>
            <a:r>
              <a:rPr lang="en-US" altLang="ja-JP" dirty="0"/>
              <a:t>…</a:t>
            </a:r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40799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ea typeface="ＭＳ Ｐゴシック"/>
              </a:rPr>
              <a:t>8. A</a:t>
            </a:r>
            <a:r>
              <a:rPr kumimoji="1" lang="ja-JP" altLang="en-US">
                <a:ea typeface="ＭＳ Ｐゴシック"/>
              </a:rPr>
              <a:t>か</a:t>
            </a:r>
            <a:r>
              <a:rPr kumimoji="1" lang="en-US" altLang="ja-JP" dirty="0">
                <a:ea typeface="ＭＳ Ｐゴシック"/>
              </a:rPr>
              <a:t>B</a:t>
            </a:r>
            <a:r>
              <a:rPr kumimoji="1" lang="ja-JP" altLang="en-US">
                <a:ea typeface="ＭＳ Ｐゴシック"/>
              </a:rPr>
              <a:t>か　</a:t>
            </a:r>
            <a:r>
              <a:rPr kumimoji="1" lang="en-US" altLang="ja-JP" dirty="0">
                <a:ea typeface="ＭＳ Ｐゴシック"/>
              </a:rPr>
              <a:t>(</a:t>
            </a:r>
            <a:r>
              <a:rPr lang="en-US" altLang="ja-JP" dirty="0">
                <a:ea typeface="ＭＳ Ｐゴシック"/>
              </a:rPr>
              <a:t>whether A</a:t>
            </a:r>
            <a:r>
              <a:rPr kumimoji="1" lang="en-US" altLang="ja-JP" dirty="0">
                <a:ea typeface="ＭＳ Ｐゴシック"/>
              </a:rPr>
              <a:t> or B)</a:t>
            </a:r>
            <a:endParaRPr kumimoji="1" lang="ja-JP" altLang="en-US" dirty="0">
              <a:ea typeface="ＭＳ Ｐゴシック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280" y="1417928"/>
            <a:ext cx="8343520" cy="4708235"/>
          </a:xfrm>
        </p:spPr>
        <p:txBody>
          <a:bodyPr vert="horz" lIns="91440" tIns="45720" rIns="91440" bIns="45720" rtlCol="0" anchor="t">
            <a:normAutofit fontScale="55000" lnSpcReduction="20000"/>
          </a:bodyPr>
          <a:lstStyle/>
          <a:p>
            <a:pPr marL="0" indent="0">
              <a:buNone/>
            </a:pPr>
            <a:r>
              <a:rPr lang="en-US" altLang="ja-JP" dirty="0"/>
              <a:t>Noun1 </a:t>
            </a:r>
            <a:r>
              <a:rPr lang="ja-JP" altLang="en-US" dirty="0"/>
              <a:t>か</a:t>
            </a:r>
            <a:r>
              <a:rPr lang="en-US" altLang="ja-JP" dirty="0"/>
              <a:t> Noun2</a:t>
            </a:r>
          </a:p>
          <a:p>
            <a:pPr marL="0" indent="0">
              <a:buNone/>
            </a:pPr>
            <a:r>
              <a:rPr lang="en-US" altLang="ja-JP" dirty="0"/>
              <a:t>Sentence1(plain)</a:t>
            </a:r>
            <a:r>
              <a:rPr lang="ja-JP" altLang="en-US" dirty="0"/>
              <a:t>か</a:t>
            </a:r>
            <a:r>
              <a:rPr lang="en-US" altLang="ja-JP" dirty="0"/>
              <a:t>Sentence2(plain)</a:t>
            </a:r>
            <a:r>
              <a:rPr lang="ja-JP" altLang="en-US" dirty="0"/>
              <a:t>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ea typeface="ＭＳ Ｐゴシック"/>
                <a:cs typeface="Calibri"/>
              </a:rPr>
              <a:t>[</a:t>
            </a:r>
            <a:r>
              <a:rPr lang="en-US" altLang="ja-JP" dirty="0" err="1">
                <a:ea typeface="ＭＳ Ｐゴシック"/>
                <a:cs typeface="Calibri"/>
              </a:rPr>
              <a:t>復習</a:t>
            </a:r>
            <a:r>
              <a:rPr lang="en-US" altLang="ja-JP" dirty="0">
                <a:ea typeface="ＭＳ Ｐゴシック"/>
                <a:cs typeface="Calibri"/>
              </a:rPr>
              <a:t>]</a:t>
            </a: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</a:rPr>
              <a:t>毎朝、ジュース</a:t>
            </a:r>
            <a:r>
              <a:rPr lang="ja-JP" altLang="en-US" u="sng">
                <a:ea typeface="ＭＳ Ｐゴシック"/>
              </a:rPr>
              <a:t>か</a:t>
            </a:r>
            <a:r>
              <a:rPr lang="ja-JP" altLang="en-US">
                <a:ea typeface="ＭＳ Ｐゴシック"/>
              </a:rPr>
              <a:t>水を飲みます。</a:t>
            </a:r>
            <a:endParaRPr lang="en-US" altLang="ja-JP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 dirty="0"/>
              <a:t>毎朝、ジュース</a:t>
            </a:r>
            <a:r>
              <a:rPr lang="ja-JP" altLang="en-US" u="sng" dirty="0"/>
              <a:t>とか</a:t>
            </a:r>
            <a:r>
              <a:rPr lang="ja-JP" altLang="en-US" dirty="0"/>
              <a:t>水</a:t>
            </a:r>
            <a:r>
              <a:rPr lang="ja-JP" altLang="en-US" u="sng" dirty="0"/>
              <a:t>とか</a:t>
            </a:r>
            <a:r>
              <a:rPr lang="ja-JP" altLang="en-US" dirty="0"/>
              <a:t>飲みます。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ジュース</a:t>
            </a:r>
            <a:r>
              <a:rPr lang="ja-JP" altLang="en-US" u="sng" dirty="0"/>
              <a:t>や</a:t>
            </a:r>
            <a:r>
              <a:rPr lang="ja-JP" altLang="en-US" dirty="0"/>
              <a:t>水</a:t>
            </a:r>
            <a:r>
              <a:rPr lang="ja-JP" altLang="en-US" u="sng" dirty="0"/>
              <a:t>など</a:t>
            </a:r>
            <a:r>
              <a:rPr lang="ja-JP" altLang="en-US" dirty="0"/>
              <a:t>が好きです。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>
                <a:ea typeface="ＭＳ Ｐゴシック"/>
                <a:cs typeface="Calibri"/>
              </a:rPr>
              <a:t>（Review)</a:t>
            </a: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lang="en-US" altLang="ja-JP" dirty="0"/>
              <a:t>Prof. Tanaka or Prof. Kato will come.</a:t>
            </a:r>
          </a:p>
          <a:p>
            <a:pPr marL="0" indent="0">
              <a:buNone/>
            </a:pPr>
            <a:r>
              <a:rPr lang="en-US" altLang="ja-JP" dirty="0"/>
              <a:t>I will study either economics or politics.</a:t>
            </a:r>
          </a:p>
          <a:p>
            <a:pPr marL="0" indent="0">
              <a:buNone/>
            </a:pPr>
            <a:r>
              <a:rPr lang="en-US" altLang="ja-JP" dirty="0"/>
              <a:t>I will eat either rice or bread in the morning.</a:t>
            </a:r>
          </a:p>
          <a:p>
            <a:pPr marL="0" indent="0">
              <a:buNone/>
            </a:pPr>
            <a:r>
              <a:rPr lang="en-US" altLang="ja-JP" dirty="0">
                <a:ea typeface="ＭＳ Ｐゴシック"/>
              </a:rPr>
              <a:t>This is made from either stone (石） or concrete (</a:t>
            </a:r>
            <a:r>
              <a:rPr lang="en-US" altLang="ja-JP" dirty="0" err="1">
                <a:ea typeface="ＭＳ Ｐゴシック"/>
              </a:rPr>
              <a:t>コンクリート</a:t>
            </a:r>
            <a:r>
              <a:rPr lang="en-US" altLang="ja-JP" dirty="0">
                <a:ea typeface="ＭＳ Ｐゴシック"/>
              </a:rPr>
              <a:t>).</a:t>
            </a: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en-US" altLang="ja-JP" dirty="0"/>
              <a:t>I study either at my room or at the library.</a:t>
            </a:r>
          </a:p>
          <a:p>
            <a:pPr marL="0" indent="0">
              <a:buNone/>
            </a:pPr>
            <a:r>
              <a:rPr lang="en-US" altLang="ja-JP" dirty="0"/>
              <a:t>The place I study usually is not my room but the library.</a:t>
            </a:r>
          </a:p>
        </p:txBody>
      </p:sp>
    </p:spTree>
    <p:extLst>
      <p:ext uri="{BB962C8B-B14F-4D97-AF65-F5344CB8AC3E}">
        <p14:creationId xmlns:p14="http://schemas.microsoft.com/office/powerpoint/2010/main" val="394205357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46126"/>
            <a:ext cx="8229600" cy="53800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ja-JP" dirty="0"/>
              <a:t>Prof. Tanaka or Prof. Kato will come.</a:t>
            </a:r>
          </a:p>
          <a:p>
            <a:pPr marL="0" indent="0">
              <a:buNone/>
            </a:pPr>
            <a:r>
              <a:rPr lang="en-US" altLang="ja-JP" dirty="0"/>
              <a:t>[</a:t>
            </a:r>
            <a:r>
              <a:rPr lang="ja-JP" altLang="en-US" dirty="0"/>
              <a:t>田中先生か加藤先生</a:t>
            </a:r>
            <a:r>
              <a:rPr lang="en-US" altLang="ja-JP" dirty="0"/>
              <a:t>]</a:t>
            </a:r>
            <a:r>
              <a:rPr lang="ja-JP" altLang="en-US" dirty="0"/>
              <a:t>が</a:t>
            </a:r>
            <a:r>
              <a:rPr lang="ja-JP" altLang="en-US"/>
              <a:t>いらっしゃいます。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I will study either economics or politics.</a:t>
            </a:r>
          </a:p>
          <a:p>
            <a:pPr marL="0" indent="0">
              <a:buNone/>
            </a:pPr>
            <a:r>
              <a:rPr lang="en-US" altLang="ja-JP" dirty="0"/>
              <a:t>[</a:t>
            </a:r>
            <a:r>
              <a:rPr lang="ja-JP" altLang="en-US" dirty="0"/>
              <a:t>経済（けいざい）か政治（せいじ）</a:t>
            </a:r>
            <a:r>
              <a:rPr lang="en-US" altLang="ja-JP" dirty="0"/>
              <a:t>]</a:t>
            </a:r>
            <a:r>
              <a:rPr lang="ja-JP" altLang="en-US" dirty="0"/>
              <a:t>を勉強</a:t>
            </a:r>
            <a:r>
              <a:rPr lang="ja-JP" altLang="en-US"/>
              <a:t>します。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I will eat either rice or bread in the morning.</a:t>
            </a:r>
          </a:p>
          <a:p>
            <a:pPr marL="0" indent="0">
              <a:buNone/>
            </a:pPr>
            <a:r>
              <a:rPr lang="ja-JP" altLang="en-US" dirty="0"/>
              <a:t>朝は、（</a:t>
            </a:r>
            <a:r>
              <a:rPr lang="ja-JP" altLang="en-US" strike="sngStrike" dirty="0"/>
              <a:t>朝に</a:t>
            </a:r>
            <a:r>
              <a:rPr lang="en-US" altLang="ja-JP" dirty="0"/>
              <a:t>)[</a:t>
            </a:r>
            <a:r>
              <a:rPr lang="ja-JP" altLang="en-US" dirty="0"/>
              <a:t>ごはんかパン</a:t>
            </a:r>
            <a:r>
              <a:rPr lang="en-US" altLang="ja-JP" dirty="0"/>
              <a:t>]</a:t>
            </a:r>
            <a:r>
              <a:rPr lang="ja-JP" altLang="en-US" dirty="0"/>
              <a:t>を食べます。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837347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75B2D2-4EE9-0B42-92D2-57DFEFC0A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668740"/>
            <a:ext cx="8229600" cy="545742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ja-JP" dirty="0"/>
              <a:t>This is made out of either stone or concrete.</a:t>
            </a:r>
          </a:p>
          <a:p>
            <a:pPr marL="0" indent="0">
              <a:buNone/>
            </a:pPr>
            <a:r>
              <a:rPr lang="ja-JP" altLang="en-US"/>
              <a:t>これは、</a:t>
            </a:r>
            <a:r>
              <a:rPr lang="en-US" altLang="ja-JP" dirty="0"/>
              <a:t>[</a:t>
            </a:r>
            <a:r>
              <a:rPr lang="ja-JP" altLang="en-US"/>
              <a:t>石（いし）かコンクリート</a:t>
            </a:r>
            <a:r>
              <a:rPr lang="en-US" altLang="ja-JP" dirty="0"/>
              <a:t>]</a:t>
            </a:r>
            <a:r>
              <a:rPr lang="ja-JP" altLang="en-US"/>
              <a:t>でできています。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I usually study either at my room or at the library.</a:t>
            </a:r>
          </a:p>
          <a:p>
            <a:pPr marL="0" indent="0">
              <a:buNone/>
            </a:pPr>
            <a:r>
              <a:rPr lang="ja-JP" altLang="en-US"/>
              <a:t>たいてい</a:t>
            </a:r>
            <a:r>
              <a:rPr lang="en-US" altLang="ja-JP" dirty="0"/>
              <a:t>[</a:t>
            </a:r>
            <a:r>
              <a:rPr lang="ja-JP" altLang="en-US"/>
              <a:t>自分の部屋か図書館</a:t>
            </a:r>
            <a:r>
              <a:rPr lang="en-US" altLang="ja-JP" dirty="0"/>
              <a:t>]</a:t>
            </a:r>
            <a:r>
              <a:rPr lang="ja-JP" altLang="en-US"/>
              <a:t>で勉強します。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The place I study often is not my room but the library.</a:t>
            </a:r>
          </a:p>
          <a:p>
            <a:pPr marL="0" indent="0">
              <a:buNone/>
            </a:pPr>
            <a:r>
              <a:rPr lang="ja-JP" altLang="en-US"/>
              <a:t>私がよく勉強するところ</a:t>
            </a:r>
            <a:r>
              <a:rPr lang="en-US" altLang="ja-JP" dirty="0"/>
              <a:t>/</a:t>
            </a:r>
            <a:r>
              <a:rPr lang="ja-JP" altLang="en-US"/>
              <a:t>場所は、私の部屋じゃなくて、図書館です。</a:t>
            </a:r>
            <a:endParaRPr lang="en-US" altLang="ja-JP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9502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846"/>
            <a:ext cx="8229600" cy="5950317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Sentence1(plain)</a:t>
            </a:r>
            <a:r>
              <a:rPr lang="ja-JP" altLang="en-US" dirty="0"/>
              <a:t>か</a:t>
            </a:r>
            <a:r>
              <a:rPr lang="en-US" altLang="ja-JP" dirty="0"/>
              <a:t>Sentence2(plain)</a:t>
            </a:r>
            <a:r>
              <a:rPr lang="ja-JP" altLang="en-US" dirty="0"/>
              <a:t>か</a:t>
            </a:r>
            <a:r>
              <a:rPr lang="en-US" altLang="ja-JP" dirty="0"/>
              <a:t> (whether … or … 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>
                <a:solidFill>
                  <a:schemeClr val="tx2"/>
                </a:solidFill>
                <a:ea typeface="ＭＳ Ｐゴシック"/>
              </a:rPr>
              <a:t>新幹線で行く</a:t>
            </a:r>
            <a:r>
              <a:rPr lang="ja-JP" altLang="en-US" dirty="0">
                <a:solidFill>
                  <a:srgbClr val="FF0000"/>
                </a:solidFill>
                <a:ea typeface="ＭＳ Ｐゴシック"/>
              </a:rPr>
              <a:t>か</a:t>
            </a:r>
            <a:r>
              <a:rPr lang="ja-JP" altLang="en-US" dirty="0">
                <a:solidFill>
                  <a:srgbClr val="1F497D"/>
                </a:solidFill>
                <a:ea typeface="ＭＳ Ｐゴシック"/>
              </a:rPr>
              <a:t>飛行機で行く</a:t>
            </a:r>
            <a:r>
              <a:rPr lang="ja-JP" altLang="en-US" dirty="0">
                <a:solidFill>
                  <a:srgbClr val="FF0000"/>
                </a:solidFill>
                <a:ea typeface="ＭＳ Ｐゴシック"/>
              </a:rPr>
              <a:t>か</a:t>
            </a:r>
            <a:r>
              <a:rPr lang="ja-JP" altLang="en-US" dirty="0">
                <a:ea typeface="ＭＳ Ｐゴシック"/>
              </a:rPr>
              <a:t>、まだ決めていません。</a:t>
            </a: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(*</a:t>
            </a:r>
            <a:r>
              <a:rPr lang="ja-JP" altLang="en-US" dirty="0"/>
              <a:t>新幹線で</a:t>
            </a:r>
            <a:r>
              <a:rPr lang="ja-JP" altLang="en-US" u="sng" dirty="0"/>
              <a:t>行きますか</a:t>
            </a:r>
            <a:r>
              <a:rPr lang="ja-JP" altLang="en-US" dirty="0"/>
              <a:t>飛行機で</a:t>
            </a:r>
            <a:r>
              <a:rPr lang="ja-JP" altLang="en-US" u="sng" dirty="0"/>
              <a:t>行きますか</a:t>
            </a:r>
            <a:r>
              <a:rPr lang="ja-JP" altLang="en-US" dirty="0"/>
              <a:t>、まだ決めていません。</a:t>
            </a:r>
            <a:r>
              <a:rPr lang="en-US" altLang="ja-JP" dirty="0"/>
              <a:t>(you can’t use –</a:t>
            </a:r>
            <a:r>
              <a:rPr lang="en-US" altLang="ja-JP" dirty="0" err="1"/>
              <a:t>desu</a:t>
            </a:r>
            <a:r>
              <a:rPr lang="en-US" altLang="ja-JP" dirty="0"/>
              <a:t>/</a:t>
            </a:r>
            <a:r>
              <a:rPr lang="en-US" altLang="ja-JP" dirty="0" err="1"/>
              <a:t>masu</a:t>
            </a:r>
            <a:r>
              <a:rPr lang="en-US" altLang="ja-JP" dirty="0"/>
              <a:t> form here..)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彼が、</a:t>
            </a:r>
            <a:r>
              <a:rPr lang="en-US" altLang="ja-JP" dirty="0">
                <a:solidFill>
                  <a:srgbClr val="1F497D"/>
                </a:solidFill>
              </a:rPr>
              <a:t>MIT</a:t>
            </a:r>
            <a:r>
              <a:rPr lang="ja-JP" altLang="en-US" dirty="0">
                <a:solidFill>
                  <a:srgbClr val="1F497D"/>
                </a:solidFill>
              </a:rPr>
              <a:t>で勉強した</a:t>
            </a:r>
            <a:r>
              <a:rPr lang="ja-JP" altLang="en-US" dirty="0"/>
              <a:t>か</a:t>
            </a:r>
            <a:r>
              <a:rPr lang="ja-JP" altLang="en-US" dirty="0">
                <a:solidFill>
                  <a:srgbClr val="1F497D"/>
                </a:solidFill>
              </a:rPr>
              <a:t>ハーバードで勉強した</a:t>
            </a:r>
            <a:r>
              <a:rPr lang="ja-JP" altLang="en-US" dirty="0"/>
              <a:t>か、覚えていません。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>
                <a:solidFill>
                  <a:srgbClr val="1F497D"/>
                </a:solidFill>
              </a:rPr>
              <a:t>あのお店がおいしかった</a:t>
            </a:r>
            <a:r>
              <a:rPr lang="ja-JP" altLang="en-US" dirty="0"/>
              <a:t>か</a:t>
            </a:r>
            <a:r>
              <a:rPr lang="ja-JP" altLang="en-US" dirty="0">
                <a:solidFill>
                  <a:srgbClr val="1F497D"/>
                </a:solidFill>
              </a:rPr>
              <a:t>まずかった</a:t>
            </a:r>
            <a:r>
              <a:rPr lang="ja-JP" altLang="en-US" dirty="0"/>
              <a:t>か覚えていますか。</a:t>
            </a:r>
            <a:endParaRPr lang="en-US" altLang="ja-JP" dirty="0"/>
          </a:p>
          <a:p>
            <a:endParaRPr lang="en-US" altLang="ja-JP" dirty="0"/>
          </a:p>
          <a:p>
            <a:r>
              <a:rPr lang="ja-JP" altLang="en-US" dirty="0"/>
              <a:t>これは、</a:t>
            </a:r>
            <a:r>
              <a:rPr lang="ja-JP" altLang="en-US" dirty="0">
                <a:solidFill>
                  <a:srgbClr val="1F497D"/>
                </a:solidFill>
              </a:rPr>
              <a:t>便利</a:t>
            </a:r>
            <a:r>
              <a:rPr lang="ja-JP" altLang="en-US" dirty="0"/>
              <a:t>か</a:t>
            </a:r>
            <a:r>
              <a:rPr lang="ja-JP" altLang="en-US" dirty="0">
                <a:solidFill>
                  <a:srgbClr val="1F497D"/>
                </a:solidFill>
              </a:rPr>
              <a:t>便利じゃない</a:t>
            </a:r>
            <a:r>
              <a:rPr lang="ja-JP" altLang="en-US" dirty="0"/>
              <a:t>か知っていますか。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(</a:t>
            </a:r>
            <a:r>
              <a:rPr lang="ja-JP" altLang="en-US" dirty="0"/>
              <a:t>　＊これは、便利</a:t>
            </a:r>
            <a:r>
              <a:rPr lang="ja-JP" altLang="en-US" u="sng" strike="sngStrike" dirty="0"/>
              <a:t>だ</a:t>
            </a:r>
            <a:r>
              <a:rPr lang="ja-JP" altLang="en-US" dirty="0"/>
              <a:t>か便利じゃないか知っていますか。）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683719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3D9D1F-3BFC-4650-8FB6-36CC00B573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1997"/>
          </a:xfrm>
        </p:spPr>
        <p:txBody>
          <a:bodyPr/>
          <a:lstStyle/>
          <a:p>
            <a:r>
              <a:rPr lang="en-US" dirty="0">
                <a:cs typeface="Calibri"/>
              </a:rPr>
              <a:t>N</a:t>
            </a:r>
            <a:r>
              <a:rPr lang="ja-JP" altLang="en-US">
                <a:ea typeface="ＭＳ Ｐゴシック"/>
                <a:cs typeface="Calibri"/>
              </a:rPr>
              <a:t>か</a:t>
            </a:r>
            <a:r>
              <a:rPr lang="en-US" dirty="0">
                <a:cs typeface="Calibri"/>
              </a:rPr>
              <a:t>N</a:t>
            </a:r>
            <a:r>
              <a:rPr lang="ja-JP" altLang="en-US">
                <a:ea typeface="ＭＳ Ｐゴシック"/>
                <a:cs typeface="Calibri"/>
              </a:rPr>
              <a:t>か....・NかNじゃないか....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310135-5181-422C-ACEF-C411965245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7333" y="1410333"/>
            <a:ext cx="8419467" cy="471583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>
                <a:ea typeface="+mn-lt"/>
                <a:cs typeface="+mn-lt"/>
              </a:rPr>
              <a:t>話し方で、その人が男性か女性か、すぐ</a:t>
            </a:r>
            <a:endParaRPr lang="en-US" altLang="ja-JP">
              <a:ea typeface="+mn-lt"/>
              <a:cs typeface="+mn-lt"/>
            </a:endParaRPr>
          </a:p>
          <a:p>
            <a:pPr marL="0" indent="0">
              <a:buNone/>
            </a:pPr>
            <a:r>
              <a:rPr lang="ja-JP" altLang="en-US">
                <a:ea typeface="+mn-lt"/>
                <a:cs typeface="+mn-lt"/>
              </a:rPr>
              <a:t>　わかります。</a:t>
            </a:r>
            <a:endParaRPr lang="en-US" altLang="ja-JP">
              <a:ea typeface="+mn-lt"/>
              <a:cs typeface="+mn-lt"/>
            </a:endParaRPr>
          </a:p>
          <a:p>
            <a:endParaRPr lang="ja-JP" altLang="en-US" dirty="0">
              <a:cs typeface="Calibri"/>
            </a:endParaRPr>
          </a:p>
          <a:p>
            <a:r>
              <a:rPr lang="ja-JP" altLang="en-US">
                <a:ea typeface="ＭＳ Ｐゴシック"/>
                <a:cs typeface="Calibri"/>
              </a:rPr>
              <a:t>歩き方で、その人がアメリカ人か日本人かすぐわかります。</a:t>
            </a:r>
          </a:p>
          <a:p>
            <a:pPr marL="0" indent="0">
              <a:buNone/>
            </a:pPr>
            <a:endParaRPr lang="ja-JP" altLang="en-US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  <a:cs typeface="Calibri"/>
              </a:rPr>
              <a:t>（服装（ふくそう）&lt;'clothing'&gt;で、その人がお金持ちかお金持ちじゃないかわかります。）</a:t>
            </a:r>
            <a:endParaRPr lang="ja-JP" altLang="en-US" dirty="0">
              <a:ea typeface="ＭＳ Ｐゴシック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3986995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9.</a:t>
            </a:r>
            <a:r>
              <a:rPr kumimoji="1" lang="ja-JP" altLang="en-US" dirty="0"/>
              <a:t>　</a:t>
            </a:r>
            <a:r>
              <a:rPr kumimoji="1" lang="en-US" altLang="ja-JP" dirty="0"/>
              <a:t>〜{</a:t>
            </a:r>
            <a:r>
              <a:rPr kumimoji="1" lang="ja-JP" altLang="en-US" dirty="0"/>
              <a:t>でしょう</a:t>
            </a:r>
            <a:r>
              <a:rPr kumimoji="1" lang="en-US" altLang="ja-JP" dirty="0"/>
              <a:t>/</a:t>
            </a:r>
            <a:r>
              <a:rPr kumimoji="1" lang="ja-JP" altLang="en-US" dirty="0"/>
              <a:t>だろう</a:t>
            </a:r>
            <a:r>
              <a:rPr kumimoji="1" lang="en-US" altLang="ja-JP" dirty="0"/>
              <a:t>} (tag question)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今日の日本語のクイズ、簡単だったでしょ？</a:t>
            </a:r>
            <a:endParaRPr kumimoji="1" lang="en-US" altLang="ja-JP" dirty="0"/>
          </a:p>
          <a:p>
            <a:r>
              <a:rPr lang="ja-JP" altLang="en-US" dirty="0"/>
              <a:t>このケーキ、おいしいでしょう？</a:t>
            </a:r>
            <a:r>
              <a:rPr lang="en-US" altLang="ja-JP" dirty="0"/>
              <a:t>/ </a:t>
            </a:r>
            <a:r>
              <a:rPr lang="ja-JP" altLang="en-US" dirty="0"/>
              <a:t>おいしい</a:t>
            </a:r>
            <a:r>
              <a:rPr lang="ja-JP" altLang="en-US"/>
              <a:t>だろう？</a:t>
            </a:r>
            <a:endParaRPr lang="en-US" altLang="ja-JP" dirty="0"/>
          </a:p>
          <a:p>
            <a:r>
              <a:rPr lang="en-US" altLang="ja-JP" dirty="0"/>
              <a:t>W</a:t>
            </a:r>
            <a:r>
              <a:rPr kumimoji="1" lang="en-US" altLang="ja-JP" dirty="0"/>
              <a:t>ith rising intonation….solicit the hearer’s confirmation/agreement. </a:t>
            </a:r>
          </a:p>
          <a:p>
            <a:r>
              <a:rPr lang="en-US" altLang="ja-JP" dirty="0"/>
              <a:t>With falling intonation…indicate the speaker’s conjecture.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22745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10. Noun </a:t>
            </a:r>
            <a:r>
              <a:rPr kumimoji="1" lang="ja-JP" altLang="en-US" dirty="0"/>
              <a:t>が見られる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4652"/>
            <a:ext cx="8229600" cy="4911512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pPr marL="0" indent="0">
              <a:buNone/>
            </a:pPr>
            <a:r>
              <a:rPr kumimoji="1" lang="en-US" altLang="ja-JP" dirty="0"/>
              <a:t>(Potential Review)</a:t>
            </a:r>
          </a:p>
          <a:p>
            <a:pPr marL="0" indent="0">
              <a:buNone/>
            </a:pPr>
            <a:r>
              <a:rPr lang="ja-JP" altLang="en-US" dirty="0"/>
              <a:t>書く</a:t>
            </a:r>
            <a:r>
              <a:rPr lang="en-US" altLang="ja-JP" dirty="0"/>
              <a:t> </a:t>
            </a:r>
            <a:r>
              <a:rPr lang="ja-JP" altLang="en-US" dirty="0"/>
              <a:t>、飲む、読む、行く</a:t>
            </a: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kumimoji="1" lang="ja-JP" altLang="en-US">
                <a:ea typeface="ＭＳ Ｐゴシック"/>
              </a:rPr>
              <a:t>見る</a:t>
            </a:r>
            <a:r>
              <a:rPr lang="en-US" altLang="ja-JP" dirty="0">
                <a:ea typeface="ＭＳ Ｐゴシック"/>
              </a:rPr>
              <a:t>=&gt;</a:t>
            </a:r>
            <a:r>
              <a:rPr lang="ja-JP" altLang="en-US">
                <a:ea typeface="ＭＳ Ｐゴシック"/>
              </a:rPr>
              <a:t>見られる、</a:t>
            </a:r>
            <a:r>
              <a:rPr lang="en-US" altLang="ja-JP" dirty="0">
                <a:ea typeface="ＭＳ Ｐゴシック"/>
              </a:rPr>
              <a:t>  </a:t>
            </a:r>
            <a:r>
              <a:rPr lang="ja-JP" altLang="en-US">
                <a:ea typeface="ＭＳ Ｐゴシック"/>
              </a:rPr>
              <a:t>食べる</a:t>
            </a: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kumimoji="1" lang="ja-JP" altLang="en-US" dirty="0"/>
              <a:t>する、来る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(Passive)</a:t>
            </a:r>
          </a:p>
          <a:p>
            <a:pPr marL="0" indent="0">
              <a:buNone/>
            </a:pPr>
            <a:r>
              <a:rPr lang="ja-JP" altLang="en-US" dirty="0"/>
              <a:t>書く</a:t>
            </a:r>
            <a:r>
              <a:rPr lang="en-US" altLang="ja-JP" dirty="0"/>
              <a:t> </a:t>
            </a:r>
            <a:r>
              <a:rPr lang="ja-JP" altLang="en-US" dirty="0"/>
              <a:t>、飲む、読む、行く</a:t>
            </a:r>
            <a:endParaRPr lang="en-US" altLang="ja-JP" dirty="0"/>
          </a:p>
          <a:p>
            <a:pPr marL="0" indent="0">
              <a:buNone/>
            </a:pP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</a:rPr>
              <a:t>見る</a:t>
            </a:r>
            <a:r>
              <a:rPr lang="en-US" altLang="ja-JP" dirty="0">
                <a:ea typeface="ＭＳ Ｐゴシック"/>
              </a:rPr>
              <a:t>=&gt;</a:t>
            </a:r>
            <a:r>
              <a:rPr lang="ja-JP" altLang="en-US">
                <a:ea typeface="ＭＳ Ｐゴシック"/>
              </a:rPr>
              <a:t>見られる、</a:t>
            </a:r>
            <a:r>
              <a:rPr lang="en-US" altLang="ja-JP" dirty="0">
                <a:ea typeface="ＭＳ Ｐゴシック"/>
              </a:rPr>
              <a:t> </a:t>
            </a:r>
            <a:r>
              <a:rPr lang="ja-JP" altLang="en-US">
                <a:ea typeface="ＭＳ Ｐゴシック"/>
              </a:rPr>
              <a:t>食べる</a:t>
            </a: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 dirty="0"/>
              <a:t>する、来る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r>
              <a:rPr kumimoji="1" lang="ja-JP" altLang="en-US" dirty="0"/>
              <a:t>これは、一年</a:t>
            </a:r>
            <a:r>
              <a:rPr lang="ja-JP" altLang="en-US" dirty="0"/>
              <a:t>生の作文によく見られる間違い（まちがい）です。</a:t>
            </a:r>
            <a:endParaRPr lang="en-US" altLang="ja-JP" dirty="0"/>
          </a:p>
          <a:p>
            <a:r>
              <a:rPr kumimoji="1" lang="ja-JP" altLang="en-US" dirty="0"/>
              <a:t>最近、</a:t>
            </a:r>
            <a:r>
              <a:rPr lang="ja-JP" altLang="en-US" dirty="0"/>
              <a:t>世界中で、いろいろな異常気象（いじょうきしょう）が見られます。</a:t>
            </a:r>
            <a:endParaRPr lang="en-US" altLang="ja-JP" dirty="0"/>
          </a:p>
          <a:p>
            <a:r>
              <a:rPr lang="ja-JP" altLang="en-US" dirty="0"/>
              <a:t>これは、一年生の学生によく見られる間違いです。</a:t>
            </a:r>
            <a:endParaRPr lang="en-US" altLang="ja-JP" dirty="0"/>
          </a:p>
          <a:p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8386495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6154"/>
            <a:ext cx="8229600" cy="5540009"/>
          </a:xfrm>
        </p:spPr>
        <p:txBody>
          <a:bodyPr>
            <a:normAutofit/>
          </a:bodyPr>
          <a:lstStyle/>
          <a:p>
            <a:r>
              <a:rPr kumimoji="1" lang="ja-JP" altLang="en-US" dirty="0"/>
              <a:t>日本語には、どんな特徴が見られますか。</a:t>
            </a:r>
            <a:endParaRPr kumimoji="1" lang="en-US" altLang="ja-JP" dirty="0"/>
          </a:p>
          <a:p>
            <a:pPr lvl="1"/>
            <a:r>
              <a:rPr lang="ja-JP" altLang="en-US"/>
              <a:t>日本語は、カタカナ語が多いです。</a:t>
            </a:r>
            <a:endParaRPr lang="en-US" altLang="ja-JP" dirty="0"/>
          </a:p>
          <a:p>
            <a:pPr lvl="1"/>
            <a:endParaRPr kumimoji="1" lang="en-US" altLang="ja-JP" dirty="0"/>
          </a:p>
          <a:p>
            <a:pPr lvl="1"/>
            <a:endParaRPr lang="en-US" altLang="ja-JP" dirty="0"/>
          </a:p>
          <a:p>
            <a:pPr lvl="8"/>
            <a:endParaRPr kumimoji="1" lang="en-US" altLang="ja-JP" dirty="0"/>
          </a:p>
          <a:p>
            <a:pPr lvl="1"/>
            <a:r>
              <a:rPr kumimoji="1" lang="ja-JP" altLang="en-US"/>
              <a:t>日本語</a:t>
            </a:r>
            <a:r>
              <a:rPr kumimoji="1" lang="ja-JP" altLang="en-US" dirty="0"/>
              <a:t>に</a:t>
            </a:r>
            <a:r>
              <a:rPr kumimoji="1" lang="ja-JP" altLang="en-US"/>
              <a:t>は、</a:t>
            </a:r>
            <a:r>
              <a:rPr lang="ja-JP" altLang="en-US"/>
              <a:t>カタカナ語</a:t>
            </a:r>
            <a:r>
              <a:rPr kumimoji="1" lang="ja-JP" altLang="en-US"/>
              <a:t>が多い</a:t>
            </a:r>
            <a:endParaRPr kumimoji="1" lang="en-US" altLang="ja-JP" dirty="0"/>
          </a:p>
          <a:p>
            <a:pPr marL="400050" lvl="1" indent="0">
              <a:buNone/>
            </a:pPr>
            <a:r>
              <a:rPr lang="en-US" altLang="ja-JP" dirty="0"/>
              <a:t>   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kumimoji="1" lang="ja-JP" altLang="en-US" dirty="0">
                <a:solidFill>
                  <a:srgbClr val="FF0000"/>
                </a:solidFill>
              </a:rPr>
              <a:t>という</a:t>
            </a:r>
            <a:r>
              <a:rPr kumimoji="1" lang="ja-JP" altLang="en-US" dirty="0"/>
              <a:t>特徴</a:t>
            </a:r>
            <a:r>
              <a:rPr kumimoji="1" lang="en-US" altLang="ja-JP" dirty="0"/>
              <a:t>(</a:t>
            </a:r>
            <a:r>
              <a:rPr kumimoji="1" lang="ja-JP" altLang="en-US" dirty="0"/>
              <a:t>とくちょう）が見られます。</a:t>
            </a:r>
            <a:endParaRPr kumimoji="1" lang="en-US" altLang="ja-JP" dirty="0"/>
          </a:p>
          <a:p>
            <a:pPr lvl="1"/>
            <a:r>
              <a:rPr kumimoji="1" lang="en-US" altLang="ja-JP" dirty="0"/>
              <a:t>(characteristics </a:t>
            </a:r>
            <a:r>
              <a:rPr kumimoji="1" lang="en-US" altLang="ja-JP" u="sng" dirty="0"/>
              <a:t>such that </a:t>
            </a:r>
            <a:r>
              <a:rPr kumimoji="1" lang="en-US" altLang="ja-JP" dirty="0"/>
              <a:t>~ )</a:t>
            </a:r>
          </a:p>
          <a:p>
            <a:pPr lvl="1"/>
            <a:endParaRPr lang="en-US" altLang="ja-JP" dirty="0"/>
          </a:p>
          <a:p>
            <a:pPr lvl="1"/>
            <a:r>
              <a:rPr kumimoji="1" lang="ja-JP" altLang="en-US"/>
              <a:t>日本語</a:t>
            </a:r>
            <a:r>
              <a:rPr kumimoji="1" lang="ja-JP" altLang="en-US" dirty="0"/>
              <a:t>には、母音（ぼいん）が少ない</a:t>
            </a:r>
            <a:r>
              <a:rPr kumimoji="1" lang="ja-JP" altLang="en-US" dirty="0">
                <a:solidFill>
                  <a:srgbClr val="FF0000"/>
                </a:solidFill>
              </a:rPr>
              <a:t>という</a:t>
            </a:r>
            <a:r>
              <a:rPr kumimoji="1" lang="ja-JP" altLang="en-US" dirty="0"/>
              <a:t>特徴が見られます。　</a:t>
            </a:r>
            <a:r>
              <a:rPr kumimoji="1" lang="ja-JP" altLang="en-US" sz="2100" dirty="0"/>
              <a:t>（</a:t>
            </a:r>
            <a:r>
              <a:rPr lang="ja-JP" altLang="en-US" sz="2100" dirty="0"/>
              <a:t>母音（ぼいん）</a:t>
            </a:r>
            <a:r>
              <a:rPr lang="en-US" altLang="ja-JP" sz="2100" dirty="0"/>
              <a:t>’vowels’)</a:t>
            </a:r>
            <a:endParaRPr kumimoji="1" lang="en-US" altLang="ja-JP" sz="2100" dirty="0"/>
          </a:p>
          <a:p>
            <a:pPr marL="457200" lvl="1" indent="0">
              <a:buNone/>
            </a:pPr>
            <a:endParaRPr kumimoji="1"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59503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E8AA36-9993-BF44-A1DB-FF47C335C4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578734"/>
            <a:ext cx="8229600" cy="5547429"/>
          </a:xfrm>
        </p:spPr>
        <p:txBody>
          <a:bodyPr>
            <a:normAutofit/>
          </a:bodyPr>
          <a:lstStyle/>
          <a:p>
            <a:r>
              <a:rPr lang="ja-JP" altLang="en-US"/>
              <a:t>日本語と英語には、どんな違いが見られますか。</a:t>
            </a:r>
            <a:endParaRPr lang="en-US" altLang="ja-JP" dirty="0"/>
          </a:p>
          <a:p>
            <a:pPr lvl="1"/>
            <a:r>
              <a:rPr lang="ja-JP" altLang="en-US"/>
              <a:t>日本語は、人の名前をよく使いますが、英語では</a:t>
            </a:r>
            <a:r>
              <a:rPr lang="en-US" altLang="ja-JP" dirty="0"/>
              <a:t> </a:t>
            </a:r>
            <a:r>
              <a:rPr lang="ja-JP" altLang="en-US"/>
              <a:t>「</a:t>
            </a:r>
            <a:r>
              <a:rPr lang="en-US" altLang="ja-JP" dirty="0"/>
              <a:t>she</a:t>
            </a:r>
            <a:r>
              <a:rPr lang="ja-JP" altLang="en-US"/>
              <a:t>」とか「</a:t>
            </a:r>
            <a:r>
              <a:rPr lang="en-US" altLang="ja-JP" dirty="0"/>
              <a:t>he</a:t>
            </a:r>
            <a:r>
              <a:rPr lang="ja-JP" altLang="en-US"/>
              <a:t>」とか、代名詞（だいめいし）をよく使います。</a:t>
            </a:r>
            <a:endParaRPr lang="en-US" altLang="ja-JP" dirty="0"/>
          </a:p>
          <a:p>
            <a:pPr lvl="1"/>
            <a:r>
              <a:rPr lang="ja-JP" altLang="en-US"/>
              <a:t>日本語では、人の名前をよく使いますが、英語では</a:t>
            </a:r>
            <a:r>
              <a:rPr lang="en-US" altLang="ja-JP" dirty="0"/>
              <a:t> </a:t>
            </a:r>
            <a:r>
              <a:rPr lang="ja-JP" altLang="en-US"/>
              <a:t>「</a:t>
            </a:r>
            <a:r>
              <a:rPr lang="en-US" altLang="ja-JP" dirty="0"/>
              <a:t>she</a:t>
            </a:r>
            <a:r>
              <a:rPr lang="ja-JP" altLang="en-US"/>
              <a:t>」とか「</a:t>
            </a:r>
            <a:r>
              <a:rPr lang="en-US" altLang="ja-JP" dirty="0"/>
              <a:t>he</a:t>
            </a:r>
            <a:r>
              <a:rPr lang="ja-JP" altLang="en-US"/>
              <a:t>」とか、代名詞（だいめいし）をよく使う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    </a:t>
            </a:r>
            <a:r>
              <a:rPr lang="ja-JP" altLang="en-US">
                <a:solidFill>
                  <a:srgbClr val="FF0000"/>
                </a:solidFill>
              </a:rPr>
              <a:t>というような</a:t>
            </a:r>
            <a:r>
              <a:rPr lang="ja-JP" altLang="en-US"/>
              <a:t>違いがあります。</a:t>
            </a:r>
            <a:r>
              <a:rPr lang="en-US" altLang="ja-JP" sz="2100" dirty="0"/>
              <a:t>(</a:t>
            </a:r>
            <a:r>
              <a:rPr lang="ja-JP" altLang="en-US" sz="2100"/>
              <a:t>代名詞（だいめいし）</a:t>
            </a:r>
            <a:r>
              <a:rPr lang="en-US" altLang="ja-JP" sz="2100" dirty="0"/>
              <a:t>’pronouns’)</a:t>
            </a:r>
          </a:p>
          <a:p>
            <a:pPr marL="0" indent="0">
              <a:buNone/>
            </a:pPr>
            <a:endParaRPr lang="en-US" altLang="ja-JP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7537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1393"/>
            <a:ext cx="8229600" cy="1143000"/>
          </a:xfrm>
        </p:spPr>
        <p:txBody>
          <a:bodyPr>
            <a:normAutofit/>
          </a:bodyPr>
          <a:lstStyle/>
          <a:p>
            <a:r>
              <a:rPr kumimoji="1" lang="en-US" altLang="ja-JP" sz="3200" dirty="0"/>
              <a:t>1. ~</a:t>
            </a:r>
            <a:r>
              <a:rPr kumimoji="1" lang="ja-JP" altLang="en-US" sz="3200" dirty="0"/>
              <a:t>なければ</a:t>
            </a:r>
            <a:r>
              <a:rPr kumimoji="1" lang="en-US" altLang="ja-JP" sz="3200" dirty="0"/>
              <a:t>{</a:t>
            </a:r>
            <a:r>
              <a:rPr kumimoji="1" lang="ja-JP" altLang="en-US" sz="3200" dirty="0"/>
              <a:t>いけない</a:t>
            </a:r>
            <a:r>
              <a:rPr kumimoji="1" lang="en-US" altLang="ja-JP" sz="3200" dirty="0"/>
              <a:t>/</a:t>
            </a:r>
            <a:r>
              <a:rPr kumimoji="1" lang="ja-JP" altLang="en-US" sz="3200" dirty="0"/>
              <a:t>ならない</a:t>
            </a:r>
            <a:r>
              <a:rPr kumimoji="1" lang="en-US" altLang="ja-JP" sz="3200" dirty="0"/>
              <a:t>}</a:t>
            </a:r>
            <a:br>
              <a:rPr kumimoji="1" lang="en-US" altLang="ja-JP" sz="3200" dirty="0"/>
            </a:br>
            <a:r>
              <a:rPr lang="en-US" altLang="ja-JP" sz="3200" dirty="0"/>
              <a:t>~</a:t>
            </a:r>
            <a:r>
              <a:rPr lang="ja-JP" altLang="en-US" sz="3200" dirty="0"/>
              <a:t>なくては</a:t>
            </a:r>
            <a:r>
              <a:rPr lang="en-US" altLang="ja-JP" sz="3200" dirty="0"/>
              <a:t>{</a:t>
            </a:r>
            <a:r>
              <a:rPr lang="ja-JP" altLang="en-US" sz="3200" dirty="0"/>
              <a:t>いけない</a:t>
            </a:r>
            <a:r>
              <a:rPr lang="en-US" altLang="ja-JP" sz="3200" dirty="0"/>
              <a:t>/</a:t>
            </a:r>
            <a:r>
              <a:rPr lang="ja-JP" altLang="en-US" sz="3200" dirty="0"/>
              <a:t>ならない</a:t>
            </a:r>
            <a:r>
              <a:rPr lang="en-US" altLang="ja-JP" sz="3200" dirty="0"/>
              <a:t>}</a:t>
            </a:r>
            <a:endParaRPr kumimoji="1" lang="ja-JP" alt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05697"/>
          </a:xfrm>
        </p:spPr>
        <p:txBody>
          <a:bodyPr vert="horz" lIns="91440" tIns="45720" rIns="91440" bIns="45720" rtlCol="0" anchor="t">
            <a:normAutofit fontScale="70000" lnSpcReduction="20000"/>
          </a:bodyPr>
          <a:lstStyle/>
          <a:p>
            <a:pPr marL="0" indent="0">
              <a:buNone/>
            </a:pPr>
            <a:r>
              <a:rPr lang="en-US" altLang="ja-JP" dirty="0">
                <a:ea typeface="ＭＳ Ｐゴシック"/>
                <a:cs typeface="Calibri"/>
              </a:rPr>
              <a:t>Obligation: "have to do such-and-such"</a:t>
            </a:r>
          </a:p>
          <a:p>
            <a:pPr marL="0" indent="0">
              <a:buNone/>
            </a:pPr>
            <a:endParaRPr lang="ja-JP" altLang="en-US" sz="2800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 sz="2800">
                <a:ea typeface="ＭＳ Ｐゴシック"/>
              </a:rPr>
              <a:t>この映画は、すごく面白いので、みんな</a:t>
            </a:r>
            <a:endParaRPr lang="en-US" altLang="ja-JP" sz="2800" dirty="0">
              <a:ea typeface="ＭＳ Ｐゴシック"/>
              <a:cs typeface="Calibri"/>
            </a:endParaRPr>
          </a:p>
          <a:p>
            <a:pPr marL="400050" lvl="1" indent="0">
              <a:buNone/>
            </a:pPr>
            <a:r>
              <a:rPr lang="en-US" altLang="ja-JP" dirty="0">
                <a:ea typeface="ＭＳ Ｐゴシック"/>
              </a:rPr>
              <a:t>{</a:t>
            </a:r>
            <a:r>
              <a:rPr lang="ja-JP" altLang="en-US" u="sng" dirty="0">
                <a:ea typeface="ＭＳ Ｐゴシック"/>
              </a:rPr>
              <a:t>見なければいけません</a:t>
            </a:r>
            <a:r>
              <a:rPr lang="ja-JP" altLang="en-US" dirty="0">
                <a:ea typeface="ＭＳ Ｐゴシック"/>
              </a:rPr>
              <a:t>。</a:t>
            </a:r>
            <a:endParaRPr lang="en-US" altLang="ja-JP" dirty="0">
              <a:ea typeface="ＭＳ Ｐゴシック"/>
              <a:cs typeface="Calibri"/>
            </a:endParaRPr>
          </a:p>
          <a:p>
            <a:pPr marL="400050" lvl="1" indent="0">
              <a:buNone/>
            </a:pPr>
            <a:r>
              <a:rPr lang="en-US" altLang="ja-JP" dirty="0">
                <a:ea typeface="ＭＳ Ｐゴシック"/>
              </a:rPr>
              <a:t>  </a:t>
            </a:r>
            <a:r>
              <a:rPr lang="ja-JP" altLang="en-US" u="sng" dirty="0">
                <a:ea typeface="ＭＳ Ｐゴシック"/>
              </a:rPr>
              <a:t>見た方がいいです</a:t>
            </a:r>
            <a:r>
              <a:rPr lang="ja-JP" altLang="en-US" dirty="0">
                <a:ea typeface="ＭＳ Ｐゴシック"/>
              </a:rPr>
              <a:t>。</a:t>
            </a:r>
            <a:endParaRPr lang="en-US" altLang="ja-JP" dirty="0">
              <a:ea typeface="ＭＳ Ｐゴシック"/>
            </a:endParaRPr>
          </a:p>
          <a:p>
            <a:pPr marL="400050" lvl="1" indent="0">
              <a:buNone/>
            </a:pPr>
            <a:r>
              <a:rPr lang="en-US" altLang="ja-JP" dirty="0">
                <a:ea typeface="ＭＳ Ｐゴシック"/>
              </a:rPr>
              <a:t>  </a:t>
            </a:r>
            <a:r>
              <a:rPr lang="ja-JP" altLang="en-US" u="sng" dirty="0">
                <a:ea typeface="ＭＳ Ｐゴシック"/>
              </a:rPr>
              <a:t>見るべきです</a:t>
            </a:r>
            <a:r>
              <a:rPr lang="ja-JP" altLang="en-US" dirty="0">
                <a:ea typeface="ＭＳ Ｐゴシック"/>
              </a:rPr>
              <a:t>。</a:t>
            </a:r>
            <a:r>
              <a:rPr lang="en-US" altLang="ja-JP" dirty="0">
                <a:ea typeface="ＭＳ Ｐゴシック"/>
              </a:rPr>
              <a:t>}</a:t>
            </a:r>
            <a:endParaRPr lang="en-US" altLang="ja-JP" dirty="0">
              <a:ea typeface="ＭＳ Ｐゴシック"/>
              <a:cs typeface="Calibri"/>
            </a:endParaRPr>
          </a:p>
          <a:p>
            <a:pPr marL="400050" lvl="1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日本語のクラスでは、どんなことをしなければいけませんか。</a:t>
            </a:r>
            <a:endParaRPr lang="en-US" altLang="ja-JP" dirty="0"/>
          </a:p>
          <a:p>
            <a:pPr marL="0" indent="0">
              <a:buNone/>
            </a:pPr>
            <a:endParaRPr lang="ja-JP" altLang="en-US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</a:rPr>
              <a:t>あなたの国の習慣を話してください。</a:t>
            </a: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endParaRPr lang="ja-JP" altLang="en-US" dirty="0">
              <a:ea typeface="ＭＳ Ｐゴシック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</a:rPr>
              <a:t>寮に何かルールがありますか。</a:t>
            </a: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en-US" altLang="ja-JP" dirty="0">
                <a:ea typeface="ＭＳ Ｐゴシック"/>
                <a:cs typeface="Calibri"/>
              </a:rPr>
              <a:t>MIT</a:t>
            </a:r>
            <a:r>
              <a:rPr lang="ja-JP" altLang="en-US">
                <a:ea typeface="ＭＳ Ｐゴシック"/>
              </a:rPr>
              <a:t>の学生は、卒業する前に何をしなければいけませんか。</a:t>
            </a: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805301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1" lang="en-US" altLang="ja-JP" sz="3200" dirty="0"/>
              <a:t>11. Change of state:</a:t>
            </a:r>
            <a:br>
              <a:rPr kumimoji="1" lang="en-US" altLang="ja-JP" sz="3200" dirty="0"/>
            </a:br>
            <a:r>
              <a:rPr lang="en-US" altLang="ja-JP" sz="3200" dirty="0"/>
              <a:t>Adjective + </a:t>
            </a:r>
            <a:r>
              <a:rPr lang="ja-JP" altLang="en-US" sz="3200" dirty="0"/>
              <a:t>なる</a:t>
            </a:r>
            <a:br>
              <a:rPr lang="en-US" altLang="ja-JP" sz="3200" dirty="0"/>
            </a:br>
            <a:r>
              <a:rPr kumimoji="1" lang="en-US" altLang="ja-JP" sz="3200" dirty="0"/>
              <a:t>Verb </a:t>
            </a:r>
            <a:r>
              <a:rPr kumimoji="1" lang="ja-JP" altLang="en-US" sz="3200" dirty="0"/>
              <a:t>ようになる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kumimoji="1" lang="en-US" altLang="ja-JP" dirty="0"/>
              <a:t>〜</a:t>
            </a:r>
            <a:r>
              <a:rPr kumimoji="1" lang="ja-JP" altLang="en-US" dirty="0"/>
              <a:t>ようになる</a:t>
            </a:r>
            <a:endParaRPr kumimoji="1" lang="en-US" altLang="ja-JP" dirty="0"/>
          </a:p>
          <a:p>
            <a:r>
              <a:rPr lang="en-US" altLang="ja-JP" dirty="0"/>
              <a:t>〜</a:t>
            </a:r>
            <a:r>
              <a:rPr lang="ja-JP" altLang="en-US" dirty="0"/>
              <a:t>ようになりたい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(cf. ~</a:t>
            </a:r>
            <a:r>
              <a:rPr kumimoji="1" lang="ja-JP" altLang="en-US" dirty="0"/>
              <a:t>ようにする</a:t>
            </a:r>
            <a:r>
              <a:rPr kumimoji="1" lang="en-US" altLang="ja-JP" dirty="0"/>
              <a:t>/</a:t>
            </a:r>
            <a:r>
              <a:rPr lang="en-US" altLang="ja-JP" dirty="0"/>
              <a:t> ~</a:t>
            </a:r>
            <a:r>
              <a:rPr lang="ja-JP" altLang="en-US" dirty="0"/>
              <a:t>ようにしてください</a:t>
            </a:r>
            <a:r>
              <a:rPr lang="en-US" altLang="ja-JP" dirty="0"/>
              <a:t>)</a:t>
            </a:r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en-US" altLang="ja-JP" dirty="0"/>
              <a:t>“a gradual change over a certain period of time”</a:t>
            </a:r>
          </a:p>
          <a:p>
            <a:pPr marL="0" indent="0">
              <a:buNone/>
            </a:pPr>
            <a:r>
              <a:rPr kumimoji="1" lang="en-US" altLang="ja-JP" dirty="0"/>
              <a:t>“someone comes to the point where XXXXX”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日本人の友達ができたので、</a:t>
            </a:r>
            <a:r>
              <a:rPr kumimoji="1" lang="ja-JP" altLang="en-US" u="sng" dirty="0"/>
              <a:t>日本語が上手に話せる</a:t>
            </a:r>
            <a:r>
              <a:rPr kumimoji="1" lang="ja-JP" altLang="en-US" dirty="0"/>
              <a:t>ようになりました。</a:t>
            </a:r>
          </a:p>
        </p:txBody>
      </p:sp>
    </p:spTree>
    <p:extLst>
      <p:ext uri="{BB962C8B-B14F-4D97-AF65-F5344CB8AC3E}">
        <p14:creationId xmlns:p14="http://schemas.microsoft.com/office/powerpoint/2010/main" val="297679140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136" y="1088020"/>
            <a:ext cx="8200663" cy="5038143"/>
          </a:xfrm>
        </p:spPr>
        <p:txBody>
          <a:bodyPr/>
          <a:lstStyle/>
          <a:p>
            <a:pPr marL="0" indent="0">
              <a:buNone/>
            </a:pPr>
            <a:r>
              <a:rPr lang="en-US" altLang="ja-JP" dirty="0"/>
              <a:t> </a:t>
            </a:r>
            <a:r>
              <a:rPr lang="ja-JP" altLang="en-US" dirty="0"/>
              <a:t>子供の頃は、</a:t>
            </a:r>
            <a:r>
              <a:rPr lang="en-US" altLang="ja-JP" dirty="0"/>
              <a:t>________</a:t>
            </a:r>
            <a:r>
              <a:rPr lang="ja-JP" altLang="en-US" dirty="0"/>
              <a:t>が、最近は、</a:t>
            </a:r>
            <a:r>
              <a:rPr lang="en-US" altLang="ja-JP" dirty="0"/>
              <a:t>_________</a:t>
            </a:r>
            <a:r>
              <a:rPr lang="ja-JP" altLang="en-US" dirty="0"/>
              <a:t>ようになりました。</a:t>
            </a:r>
            <a:endParaRPr lang="en-US" altLang="ja-JP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高校の頃は、</a:t>
            </a:r>
            <a:r>
              <a:rPr lang="en-US" altLang="ja-JP" dirty="0"/>
              <a:t>________</a:t>
            </a:r>
            <a:r>
              <a:rPr lang="ja-JP" altLang="en-US" dirty="0"/>
              <a:t>が、</a:t>
            </a:r>
            <a:r>
              <a:rPr lang="en-US" altLang="ja-JP" dirty="0"/>
              <a:t>MIT</a:t>
            </a:r>
            <a:r>
              <a:rPr lang="ja-JP" altLang="en-US" dirty="0"/>
              <a:t>に入ってからは、</a:t>
            </a:r>
            <a:r>
              <a:rPr lang="en-US" altLang="ja-JP" dirty="0"/>
              <a:t>_________</a:t>
            </a:r>
            <a:r>
              <a:rPr lang="ja-JP" altLang="en-US" dirty="0"/>
              <a:t>ようになりました。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日本に行く前は、</a:t>
            </a:r>
            <a:r>
              <a:rPr lang="en-US" altLang="ja-JP" dirty="0"/>
              <a:t>_____</a:t>
            </a:r>
            <a:r>
              <a:rPr lang="ja-JP" altLang="en-US" dirty="0"/>
              <a:t>が、行ってから</a:t>
            </a:r>
            <a:r>
              <a:rPr lang="en-US" altLang="ja-JP" dirty="0"/>
              <a:t>____</a:t>
            </a:r>
            <a:r>
              <a:rPr lang="ja-JP" altLang="en-US" dirty="0"/>
              <a:t>。</a:t>
            </a: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4400305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1015446" y="582543"/>
            <a:ext cx="5998308" cy="12895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3200" dirty="0"/>
              <a:t>(Intrinsically) ‘change-of-state’ verbs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24199990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/>
              <a:t>Change of state verb cannot occur with the ~</a:t>
            </a:r>
            <a:r>
              <a:rPr kumimoji="1" lang="ja-JP" altLang="en-US" dirty="0"/>
              <a:t>ようになる</a:t>
            </a:r>
            <a:r>
              <a:rPr kumimoji="1" lang="en-US" altLang="ja-JP" dirty="0"/>
              <a:t> pattern.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96662"/>
            <a:ext cx="8229600" cy="2600569"/>
          </a:xfrm>
        </p:spPr>
        <p:txBody>
          <a:bodyPr/>
          <a:lstStyle/>
          <a:p>
            <a:r>
              <a:rPr kumimoji="1" lang="en-US" altLang="ja-JP" dirty="0"/>
              <a:t>*</a:t>
            </a:r>
            <a:r>
              <a:rPr kumimoji="1" lang="ja-JP" altLang="en-US" dirty="0"/>
              <a:t>ジョギンクをやめたら、太るようになった。</a:t>
            </a:r>
            <a:endParaRPr kumimoji="1" lang="en-US" altLang="ja-JP" dirty="0"/>
          </a:p>
          <a:p>
            <a:r>
              <a:rPr lang="ja-JP" altLang="en-US" dirty="0"/>
              <a:t>ジョギンクをやめたら、太った。</a:t>
            </a:r>
            <a:endParaRPr lang="en-US" altLang="ja-JP" dirty="0"/>
          </a:p>
          <a:p>
            <a:r>
              <a:rPr lang="ja-JP" altLang="en-US" dirty="0"/>
              <a:t>ジョギンクをやめたら、太ってきた。</a:t>
            </a:r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9841332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33734" y="274637"/>
            <a:ext cx="4953065" cy="4766285"/>
          </a:xfrm>
        </p:spPr>
        <p:txBody>
          <a:bodyPr>
            <a:normAutofit/>
          </a:bodyPr>
          <a:lstStyle/>
          <a:p>
            <a:r>
              <a:rPr lang="ja-JP" altLang="en-US" dirty="0"/>
              <a:t>壊れる（こわれる）</a:t>
            </a:r>
            <a:br>
              <a:rPr lang="en-US" altLang="ja-JP" dirty="0"/>
            </a:br>
            <a:r>
              <a:rPr lang="en-US" altLang="ja-JP" sz="3600" dirty="0"/>
              <a:t>(</a:t>
            </a:r>
            <a:r>
              <a:rPr lang="ja-JP" altLang="en-US" sz="3600" dirty="0"/>
              <a:t>コンピューター、スマホ、車、など）</a:t>
            </a:r>
            <a:br>
              <a:rPr lang="en-US" altLang="ja-JP" dirty="0"/>
            </a:br>
            <a:br>
              <a:rPr lang="en-US" altLang="ja-JP" dirty="0"/>
            </a:br>
            <a:r>
              <a:rPr lang="ja-JP" altLang="en-US" dirty="0"/>
              <a:t>割れる（われる）</a:t>
            </a:r>
            <a:br>
              <a:rPr lang="en-US" altLang="ja-JP" dirty="0"/>
            </a:br>
            <a:r>
              <a:rPr lang="en-US" altLang="ja-JP" sz="3100" dirty="0"/>
              <a:t>(</a:t>
            </a:r>
            <a:r>
              <a:rPr lang="ja-JP" altLang="en-US" sz="3100" dirty="0"/>
              <a:t>コーヒーカップとか、コップとか、メガネなど）</a:t>
            </a:r>
            <a:endParaRPr kumimoji="1" lang="ja-JP" altLang="en-US" sz="3100" dirty="0"/>
          </a:p>
        </p:txBody>
      </p:sp>
    </p:spTree>
    <p:extLst>
      <p:ext uri="{BB962C8B-B14F-4D97-AF65-F5344CB8AC3E}">
        <p14:creationId xmlns:p14="http://schemas.microsoft.com/office/powerpoint/2010/main" val="148903056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Intrinsically change-of-state verbs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071395"/>
          </a:xfrm>
        </p:spPr>
        <p:txBody>
          <a:bodyPr>
            <a:normAutofit fontScale="92500" lnSpcReduction="10000"/>
          </a:bodyPr>
          <a:lstStyle/>
          <a:p>
            <a:r>
              <a:rPr kumimoji="1" lang="ja-JP" altLang="en-US" dirty="0"/>
              <a:t>この携帯（けいたい）は、</a:t>
            </a:r>
            <a:r>
              <a:rPr kumimoji="1" lang="ja-JP" altLang="en-US"/>
              <a:t>こわれています</a:t>
            </a:r>
            <a:r>
              <a:rPr kumimoji="1" lang="en-US" altLang="ja-JP" dirty="0"/>
              <a:t> (broken)</a:t>
            </a:r>
            <a:r>
              <a:rPr kumimoji="1" lang="ja-JP" altLang="en-US"/>
              <a:t>。</a:t>
            </a:r>
            <a:endParaRPr kumimoji="1" lang="en-US" altLang="ja-JP" dirty="0"/>
          </a:p>
          <a:p>
            <a:r>
              <a:rPr lang="en-US" altLang="ja-JP" dirty="0"/>
              <a:t>(</a:t>
            </a:r>
            <a:r>
              <a:rPr lang="ja-JP" altLang="en-US" u="sng"/>
              <a:t>こわれた</a:t>
            </a:r>
            <a:r>
              <a:rPr lang="ja-JP" altLang="en-US"/>
              <a:t>時計</a:t>
            </a:r>
            <a:r>
              <a:rPr lang="en-US" altLang="ja-JP" dirty="0"/>
              <a:t> vs. </a:t>
            </a:r>
            <a:r>
              <a:rPr lang="ja-JP" altLang="en-US" u="sng"/>
              <a:t>こわれている</a:t>
            </a:r>
            <a:r>
              <a:rPr lang="ja-JP" altLang="en-US"/>
              <a:t>時計</a:t>
            </a:r>
            <a:r>
              <a:rPr lang="en-US" altLang="ja-JP" dirty="0"/>
              <a:t>)</a:t>
            </a:r>
          </a:p>
          <a:p>
            <a:endParaRPr kumimoji="1" lang="en-US" altLang="ja-JP" dirty="0"/>
          </a:p>
          <a:p>
            <a:r>
              <a:rPr lang="ja-JP" altLang="en-US" dirty="0"/>
              <a:t>この池（いけ）は、凍って（こおって</a:t>
            </a:r>
            <a:r>
              <a:rPr lang="ja-JP" altLang="en-US"/>
              <a:t>）います</a:t>
            </a:r>
            <a:r>
              <a:rPr lang="en-US" altLang="ja-JP" dirty="0"/>
              <a:t> (frozen)</a:t>
            </a:r>
            <a:r>
              <a:rPr lang="ja-JP" altLang="en-US"/>
              <a:t>。</a:t>
            </a:r>
            <a:endParaRPr lang="en-US" altLang="ja-JP" dirty="0"/>
          </a:p>
          <a:p>
            <a:endParaRPr lang="en-US" altLang="ja-JP" dirty="0"/>
          </a:p>
          <a:p>
            <a:r>
              <a:rPr kumimoji="1" lang="ja-JP" altLang="en-US" dirty="0"/>
              <a:t>あの人は、</a:t>
            </a:r>
            <a:r>
              <a:rPr kumimoji="1" lang="ja-JP" altLang="en-US"/>
              <a:t>やせています</a:t>
            </a:r>
            <a:r>
              <a:rPr kumimoji="1" lang="en-US" altLang="ja-JP" dirty="0"/>
              <a:t> (skinny)</a:t>
            </a:r>
            <a:r>
              <a:rPr kumimoji="1" lang="ja-JP" altLang="en-US"/>
              <a:t>。</a:t>
            </a:r>
            <a:endParaRPr kumimoji="1"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526013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12. </a:t>
            </a:r>
            <a:r>
              <a:rPr kumimoji="1" lang="ja-JP" altLang="en-US" dirty="0"/>
              <a:t>また</a:t>
            </a:r>
            <a:r>
              <a:rPr kumimoji="1" lang="en-US" altLang="ja-JP" dirty="0"/>
              <a:t> (~</a:t>
            </a:r>
            <a:r>
              <a:rPr kumimoji="1" lang="ja-JP" altLang="en-US" dirty="0"/>
              <a:t>も）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ja-JP" dirty="0"/>
              <a:t>a</a:t>
            </a:r>
            <a:r>
              <a:rPr kumimoji="1" lang="en-US" altLang="ja-JP" dirty="0"/>
              <a:t>gain, once again</a:t>
            </a:r>
          </a:p>
          <a:p>
            <a:pPr lvl="1"/>
            <a:r>
              <a:rPr lang="ja-JP" altLang="en-US" dirty="0"/>
              <a:t>同じ漢字をまた間違えた。</a:t>
            </a:r>
            <a:endParaRPr lang="en-US" altLang="ja-JP" dirty="0"/>
          </a:p>
          <a:p>
            <a:pPr lvl="1"/>
            <a:r>
              <a:rPr kumimoji="1" lang="ja-JP" altLang="en-US" dirty="0"/>
              <a:t>じゃ、また明日。</a:t>
            </a:r>
            <a:endParaRPr kumimoji="1"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a</a:t>
            </a:r>
            <a:r>
              <a:rPr kumimoji="1" lang="en-US" altLang="ja-JP" dirty="0"/>
              <a:t>lso, additionally</a:t>
            </a:r>
          </a:p>
          <a:p>
            <a:pPr lvl="1"/>
            <a:r>
              <a:rPr lang="ja-JP" altLang="en-US" dirty="0"/>
              <a:t>たばこは、体に悪いし、また、周り（まわり）の人の健康（けんこう）に</a:t>
            </a:r>
            <a:r>
              <a:rPr lang="ja-JP" altLang="en-US" u="sng" dirty="0">
                <a:solidFill>
                  <a:srgbClr val="FF0000"/>
                </a:solidFill>
              </a:rPr>
              <a:t>も</a:t>
            </a:r>
            <a:r>
              <a:rPr lang="ja-JP" altLang="en-US" dirty="0"/>
              <a:t>悪い。</a:t>
            </a:r>
            <a:endParaRPr lang="en-US" altLang="ja-JP" dirty="0"/>
          </a:p>
          <a:p>
            <a:pPr lvl="1"/>
            <a:r>
              <a:rPr kumimoji="1" lang="ja-JP" altLang="en-US" dirty="0"/>
              <a:t>この漢字を読めるようにしてください。また、書けるように</a:t>
            </a:r>
            <a:r>
              <a:rPr kumimoji="1" lang="ja-JP" altLang="en-US" u="sng" dirty="0">
                <a:solidFill>
                  <a:srgbClr val="FF0000"/>
                </a:solidFill>
              </a:rPr>
              <a:t>も</a:t>
            </a:r>
            <a:r>
              <a:rPr kumimoji="1" lang="ja-JP" altLang="en-US" dirty="0"/>
              <a:t>してください。</a:t>
            </a:r>
            <a:r>
              <a:rPr kumimoji="1" lang="en-US" altLang="ja-JP" dirty="0"/>
              <a:t> 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8598684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5750" y="274638"/>
            <a:ext cx="8401050" cy="1325562"/>
          </a:xfrm>
        </p:spPr>
        <p:txBody>
          <a:bodyPr>
            <a:normAutofit fontScale="90000"/>
          </a:bodyPr>
          <a:lstStyle/>
          <a:p>
            <a:r>
              <a:rPr lang="ja-JP" altLang="en-US" sz="3100" dirty="0"/>
              <a:t>接続詞（せつぞくし）</a:t>
            </a:r>
            <a:r>
              <a:rPr lang="en-US" altLang="ja-JP" sz="3100" dirty="0"/>
              <a:t>’conjunction’</a:t>
            </a:r>
            <a:br>
              <a:rPr lang="en-US" altLang="ja-JP" sz="3100" dirty="0"/>
            </a:br>
            <a:r>
              <a:rPr lang="en-US" altLang="ja-JP" sz="3100" dirty="0"/>
              <a:t>http://1311racco.blog75.fc2.com/blog-entry-2727.html</a:t>
            </a:r>
            <a:br>
              <a:rPr lang="en-US" altLang="ja-JP" dirty="0"/>
            </a:br>
            <a:r>
              <a:rPr lang="en-US" altLang="ja-JP" dirty="0"/>
              <a:t> 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08200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kumimoji="1" lang="ja-JP" altLang="en-US" dirty="0"/>
              <a:t>また、</a:t>
            </a:r>
            <a:endParaRPr kumimoji="1" lang="en-US" altLang="ja-JP" dirty="0"/>
          </a:p>
          <a:p>
            <a:r>
              <a:rPr lang="ja-JP" altLang="en-US" dirty="0"/>
              <a:t>反対に</a:t>
            </a:r>
            <a:r>
              <a:rPr lang="en-US" altLang="ja-JP" dirty="0"/>
              <a:t>(</a:t>
            </a:r>
            <a:r>
              <a:rPr lang="ja-JP" altLang="en-US" dirty="0"/>
              <a:t>はんたいに）、</a:t>
            </a:r>
            <a:endParaRPr lang="en-US" altLang="ja-JP" dirty="0"/>
          </a:p>
          <a:p>
            <a:r>
              <a:rPr kumimoji="1" lang="ja-JP" altLang="en-US" dirty="0"/>
              <a:t>それから、</a:t>
            </a:r>
            <a:endParaRPr kumimoji="1" lang="en-US" altLang="ja-JP" dirty="0"/>
          </a:p>
          <a:p>
            <a:r>
              <a:rPr lang="ja-JP" altLang="en-US" dirty="0"/>
              <a:t>尚（なお）、</a:t>
            </a:r>
            <a:endParaRPr lang="en-US" altLang="ja-JP" dirty="0"/>
          </a:p>
          <a:p>
            <a:r>
              <a:rPr kumimoji="1" lang="ja-JP" altLang="en-US" dirty="0"/>
              <a:t>では、</a:t>
            </a:r>
            <a:endParaRPr kumimoji="1" lang="en-US" altLang="ja-JP" dirty="0"/>
          </a:p>
          <a:p>
            <a:r>
              <a:rPr kumimoji="1" lang="ja-JP" altLang="en-US" dirty="0"/>
              <a:t>最初に、</a:t>
            </a:r>
            <a:r>
              <a:rPr kumimoji="1" lang="en-US" altLang="ja-JP" dirty="0"/>
              <a:t>….</a:t>
            </a:r>
            <a:r>
              <a:rPr kumimoji="1" lang="ja-JP" altLang="en-US" dirty="0"/>
              <a:t>次に、</a:t>
            </a:r>
            <a:r>
              <a:rPr kumimoji="1" lang="en-US" altLang="ja-JP" dirty="0"/>
              <a:t>…..</a:t>
            </a:r>
            <a:r>
              <a:rPr kumimoji="1" lang="ja-JP" altLang="en-US" dirty="0"/>
              <a:t>最後に</a:t>
            </a:r>
            <a:r>
              <a:rPr kumimoji="1" lang="en-US" altLang="ja-JP" dirty="0"/>
              <a:t>…..</a:t>
            </a:r>
            <a:r>
              <a:rPr kumimoji="1" lang="ja-JP" altLang="en-US" dirty="0"/>
              <a:t>。</a:t>
            </a:r>
            <a:endParaRPr kumimoji="1" lang="en-US" altLang="ja-JP" dirty="0"/>
          </a:p>
          <a:p>
            <a:r>
              <a:rPr lang="ja-JP" altLang="en-US" dirty="0"/>
              <a:t>まず、</a:t>
            </a:r>
            <a:endParaRPr lang="en-US" altLang="ja-JP" dirty="0"/>
          </a:p>
          <a:p>
            <a:r>
              <a:rPr lang="ja-JP" altLang="en-US" dirty="0"/>
              <a:t>実は、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etc.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64050388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13. ~</a:t>
            </a:r>
            <a:r>
              <a:rPr kumimoji="1" lang="ja-JP" altLang="en-US" dirty="0"/>
              <a:t>必要がある</a:t>
            </a:r>
            <a:r>
              <a:rPr kumimoji="1" lang="en-US" altLang="ja-JP" dirty="0"/>
              <a:t>/</a:t>
            </a:r>
            <a:r>
              <a:rPr kumimoji="1" lang="ja-JP" altLang="en-US" dirty="0"/>
              <a:t>ない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必要</a:t>
            </a:r>
            <a:r>
              <a:rPr lang="en-US" altLang="ja-JP" dirty="0"/>
              <a:t> is a noun.</a:t>
            </a:r>
          </a:p>
          <a:p>
            <a:pPr lvl="1"/>
            <a:r>
              <a:rPr lang="ja-JP" altLang="en-US" dirty="0"/>
              <a:t>海外旅行に行く前に、</a:t>
            </a:r>
            <a:r>
              <a:rPr lang="en-US" altLang="ja-JP" dirty="0"/>
              <a:t>________</a:t>
            </a:r>
            <a:r>
              <a:rPr lang="ja-JP" altLang="en-US" dirty="0"/>
              <a:t>必要がある。</a:t>
            </a:r>
            <a:endParaRPr lang="en-US" altLang="ja-JP" dirty="0"/>
          </a:p>
          <a:p>
            <a:pPr lvl="1"/>
            <a:r>
              <a:rPr lang="ja-JP" altLang="en-US" dirty="0"/>
              <a:t>日本に行く前に、</a:t>
            </a:r>
            <a:r>
              <a:rPr lang="en-US" altLang="ja-JP" dirty="0"/>
              <a:t>……</a:t>
            </a:r>
          </a:p>
          <a:p>
            <a:pPr lvl="1"/>
            <a:r>
              <a:rPr lang="ja-JP" altLang="en-US" dirty="0"/>
              <a:t>面接をする時には、</a:t>
            </a:r>
            <a:r>
              <a:rPr lang="en-US" altLang="ja-JP" dirty="0"/>
              <a:t>…..</a:t>
            </a:r>
          </a:p>
          <a:p>
            <a:pPr lvl="1"/>
            <a:r>
              <a:rPr lang="en-US" altLang="ja-JP" dirty="0"/>
              <a:t>MISTI Japan</a:t>
            </a:r>
            <a:r>
              <a:rPr lang="ja-JP" altLang="en-US" dirty="0"/>
              <a:t>に応募（おうぼ）する時には、</a:t>
            </a:r>
            <a:r>
              <a:rPr lang="en-US" altLang="ja-JP" dirty="0"/>
              <a:t>….</a:t>
            </a:r>
          </a:p>
          <a:p>
            <a:pPr lvl="1"/>
            <a:r>
              <a:rPr lang="ja-JP" altLang="en-US" dirty="0"/>
              <a:t>寮に住めば、料理する</a:t>
            </a:r>
            <a:r>
              <a:rPr lang="ja-JP" altLang="en-US" u="sng" dirty="0"/>
              <a:t>必要がない</a:t>
            </a:r>
            <a:r>
              <a:rPr lang="ja-JP" altLang="en-US" dirty="0"/>
              <a:t>。</a:t>
            </a:r>
            <a:endParaRPr lang="en-US" altLang="ja-JP" dirty="0"/>
          </a:p>
          <a:p>
            <a:pPr lvl="1"/>
            <a:r>
              <a:rPr lang="ja-JP" altLang="en-US" dirty="0"/>
              <a:t>あなたの国では、日本に行く時、旅行ビザを取る必要がありますか？</a:t>
            </a:r>
            <a:endParaRPr lang="en-US" altLang="ja-JP" dirty="0"/>
          </a:p>
          <a:p>
            <a:endParaRPr lang="en-US" altLang="ja-JP" dirty="0"/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7748944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12466"/>
          </a:xfrm>
        </p:spPr>
        <p:txBody>
          <a:bodyPr>
            <a:normAutofit fontScale="90000"/>
          </a:bodyPr>
          <a:lstStyle/>
          <a:p>
            <a:r>
              <a:rPr kumimoji="1" lang="en-US" altLang="ja-JP" dirty="0"/>
              <a:t>14. ~</a:t>
            </a:r>
            <a:r>
              <a:rPr kumimoji="1" lang="ja-JP" altLang="en-US" dirty="0"/>
              <a:t>場合は</a:t>
            </a:r>
            <a:r>
              <a:rPr kumimoji="1" lang="en-US" altLang="ja-JP" dirty="0"/>
              <a:t>/</a:t>
            </a:r>
            <a:r>
              <a:rPr kumimoji="1" lang="ja-JP" altLang="en-US" dirty="0"/>
              <a:t>には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6288"/>
            <a:ext cx="8229600" cy="5129876"/>
          </a:xfrm>
        </p:spPr>
        <p:txBody>
          <a:bodyPr>
            <a:normAutofit fontScale="77500" lnSpcReduction="20000"/>
          </a:bodyPr>
          <a:lstStyle/>
          <a:p>
            <a:r>
              <a:rPr lang="ja-JP" altLang="en-US" dirty="0"/>
              <a:t>場合</a:t>
            </a:r>
            <a:r>
              <a:rPr lang="en-US" altLang="ja-JP" dirty="0"/>
              <a:t> is a noun.</a:t>
            </a:r>
          </a:p>
          <a:p>
            <a:r>
              <a:rPr lang="en-US" altLang="ja-JP" dirty="0"/>
              <a:t>Setting a (hypothetical) condition/situation…</a:t>
            </a:r>
          </a:p>
          <a:p>
            <a:pPr lvl="1"/>
            <a:r>
              <a:rPr lang="ja-JP" altLang="en-US" dirty="0"/>
              <a:t>雨の場合は、試合（しあい）はしません。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     (=</a:t>
            </a:r>
            <a:r>
              <a:rPr lang="ja-JP" altLang="en-US" dirty="0"/>
              <a:t>雨の時は、</a:t>
            </a:r>
            <a:r>
              <a:rPr lang="en-US" altLang="ja-JP" dirty="0"/>
              <a:t>….)</a:t>
            </a:r>
          </a:p>
          <a:p>
            <a:pPr lvl="1"/>
            <a:r>
              <a:rPr lang="ja-JP" altLang="en-US" dirty="0"/>
              <a:t>分からない場合は、質問（しつもん）してください。</a:t>
            </a:r>
            <a:endParaRPr lang="en-US" altLang="ja-JP" dirty="0"/>
          </a:p>
          <a:p>
            <a:pPr marL="457200" lvl="1" indent="0">
              <a:buNone/>
            </a:pPr>
            <a:r>
              <a:rPr lang="en-US" altLang="ja-JP" dirty="0"/>
              <a:t>     (=</a:t>
            </a:r>
            <a:r>
              <a:rPr lang="ja-JP" altLang="en-US" dirty="0"/>
              <a:t>分からない時は、</a:t>
            </a:r>
            <a:r>
              <a:rPr lang="en-US" altLang="ja-JP" dirty="0"/>
              <a:t>…)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~</a:t>
            </a:r>
            <a:r>
              <a:rPr kumimoji="1" lang="ja-JP" altLang="en-US" dirty="0"/>
              <a:t>時</a:t>
            </a:r>
            <a:r>
              <a:rPr lang="ja-JP" altLang="en-US" dirty="0"/>
              <a:t>と</a:t>
            </a:r>
            <a:r>
              <a:rPr lang="en-US" altLang="ja-JP" dirty="0"/>
              <a:t>~</a:t>
            </a:r>
            <a:r>
              <a:rPr lang="ja-JP" altLang="en-US" dirty="0"/>
              <a:t>場合の違い</a:t>
            </a:r>
            <a:r>
              <a:rPr lang="en-US" altLang="ja-JP" dirty="0"/>
              <a:t>:</a:t>
            </a:r>
            <a:r>
              <a:rPr kumimoji="1" lang="en-US" altLang="ja-JP" dirty="0"/>
              <a:t> </a:t>
            </a:r>
            <a:r>
              <a:rPr kumimoji="1" lang="ja-JP" altLang="en-US" dirty="0"/>
              <a:t>場合</a:t>
            </a:r>
            <a:r>
              <a:rPr kumimoji="1" lang="en-US" altLang="ja-JP" dirty="0"/>
              <a:t> cannot replace </a:t>
            </a:r>
            <a:r>
              <a:rPr kumimoji="1" lang="ja-JP" altLang="en-US" dirty="0"/>
              <a:t>時</a:t>
            </a:r>
            <a:r>
              <a:rPr kumimoji="1" lang="en-US" altLang="ja-JP" dirty="0"/>
              <a:t> when </a:t>
            </a:r>
            <a:r>
              <a:rPr kumimoji="1" lang="ja-JP" altLang="en-US" dirty="0"/>
              <a:t>時</a:t>
            </a:r>
            <a:r>
              <a:rPr kumimoji="1" lang="en-US" altLang="ja-JP" dirty="0"/>
              <a:t> refers to a specific time and doesn’t mean “case; occasion; situation”.  </a:t>
            </a:r>
          </a:p>
          <a:p>
            <a:pPr marL="0" indent="0">
              <a:buNone/>
            </a:pPr>
            <a:r>
              <a:rPr lang="en-US" altLang="ja-JP" dirty="0"/>
              <a:t>(e.g.) </a:t>
            </a:r>
          </a:p>
          <a:p>
            <a:pPr lvl="1"/>
            <a:r>
              <a:rPr lang="ja-JP" altLang="en-US" dirty="0"/>
              <a:t>けさ起きた時、雨が降っていた。</a:t>
            </a:r>
            <a:endParaRPr lang="en-US" altLang="ja-JP" dirty="0"/>
          </a:p>
          <a:p>
            <a:pPr lvl="1"/>
            <a:r>
              <a:rPr lang="ja-JP" altLang="en-US" dirty="0"/>
              <a:t>先生が説明（せつめい）した時、僕は居眠り（いねむり）していた。</a:t>
            </a:r>
            <a:endParaRPr lang="en-US" altLang="ja-JP" dirty="0"/>
          </a:p>
          <a:p>
            <a:pPr lvl="1"/>
            <a:r>
              <a:rPr kumimoji="1" lang="ja-JP" altLang="en-US" dirty="0"/>
              <a:t>私が行った時、ミーティングはもう始まっていた。</a:t>
            </a:r>
            <a:endParaRPr kumimoji="1" lang="en-US" altLang="ja-JP" dirty="0"/>
          </a:p>
          <a:p>
            <a:endParaRPr kumimoji="1"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4364515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ea typeface="ＭＳ Ｐゴシック"/>
              </a:rPr>
              <a:t>2. ~</a:t>
            </a:r>
            <a:r>
              <a:rPr kumimoji="1" lang="ja-JP" altLang="en-US">
                <a:ea typeface="ＭＳ Ｐゴシック"/>
              </a:rPr>
              <a:t>など</a:t>
            </a:r>
            <a:r>
              <a:rPr lang="ja-JP" altLang="en-US">
                <a:ea typeface="ＭＳ Ｐゴシック"/>
              </a:rPr>
              <a:t> (etc.)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1815" y="1600200"/>
            <a:ext cx="8686800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ja-JP" altLang="en-US" dirty="0">
                <a:solidFill>
                  <a:srgbClr val="FF0000"/>
                </a:solidFill>
              </a:rPr>
              <a:t>など</a:t>
            </a:r>
            <a:r>
              <a:rPr lang="en-US" altLang="ja-JP" dirty="0">
                <a:solidFill>
                  <a:srgbClr val="FF0000"/>
                </a:solidFill>
              </a:rPr>
              <a:t> </a:t>
            </a:r>
            <a:r>
              <a:rPr lang="en-US" altLang="ja-JP" sz="2800" dirty="0">
                <a:solidFill>
                  <a:srgbClr val="FF0000"/>
                </a:solidFill>
              </a:rPr>
              <a:t>doesn’t replace particles (including case particles)</a:t>
            </a:r>
          </a:p>
          <a:p>
            <a:pPr marL="0" indent="0">
              <a:buNone/>
            </a:pPr>
            <a:r>
              <a:rPr lang="en-US" altLang="ja-JP" dirty="0"/>
              <a:t>N1</a:t>
            </a:r>
            <a:r>
              <a:rPr lang="ja-JP" altLang="en-US" dirty="0"/>
              <a:t>や</a:t>
            </a:r>
            <a:r>
              <a:rPr lang="en-US" altLang="ja-JP" dirty="0"/>
              <a:t>N2</a:t>
            </a:r>
            <a:r>
              <a:rPr lang="ja-JP" altLang="en-US" dirty="0"/>
              <a:t>など</a:t>
            </a:r>
            <a:endParaRPr lang="en-US" altLang="ja-JP" dirty="0"/>
          </a:p>
          <a:p>
            <a:pPr marL="0" indent="0">
              <a:buNone/>
            </a:pPr>
            <a:r>
              <a:rPr kumimoji="1" lang="en-US" altLang="ja-JP" dirty="0"/>
              <a:t>N1</a:t>
            </a:r>
            <a:r>
              <a:rPr kumimoji="1" lang="ja-JP" altLang="en-US" dirty="0"/>
              <a:t>とか</a:t>
            </a:r>
            <a:r>
              <a:rPr kumimoji="1" lang="en-US" altLang="ja-JP" dirty="0"/>
              <a:t>N2</a:t>
            </a:r>
            <a:r>
              <a:rPr kumimoji="1" lang="ja-JP" altLang="en-US" dirty="0"/>
              <a:t>など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夏休みに、家族とロンドンやパリなど</a:t>
            </a:r>
            <a:r>
              <a:rPr kumimoji="1" lang="ja-JP" altLang="en-US" dirty="0">
                <a:solidFill>
                  <a:srgbClr val="FF0000"/>
                </a:solidFill>
              </a:rPr>
              <a:t>に</a:t>
            </a:r>
            <a:r>
              <a:rPr kumimoji="1" lang="ja-JP" altLang="en-US" dirty="0"/>
              <a:t>行きました。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てんぷらやすしなど</a:t>
            </a:r>
            <a:r>
              <a:rPr lang="ja-JP" altLang="en-US" dirty="0">
                <a:solidFill>
                  <a:srgbClr val="FF0000"/>
                </a:solidFill>
              </a:rPr>
              <a:t>を</a:t>
            </a:r>
            <a:r>
              <a:rPr lang="ja-JP" altLang="en-US" dirty="0"/>
              <a:t>たくさん食べました。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日本人の学生や先生など</a:t>
            </a:r>
            <a:r>
              <a:rPr kumimoji="1" lang="ja-JP" altLang="en-US" dirty="0">
                <a:solidFill>
                  <a:srgbClr val="FF0000"/>
                </a:solidFill>
              </a:rPr>
              <a:t>が</a:t>
            </a:r>
            <a:r>
              <a:rPr kumimoji="1" lang="ja-JP" altLang="en-US" dirty="0"/>
              <a:t>来ました。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sz="2400"/>
              <a:t>（</a:t>
            </a:r>
            <a:r>
              <a:rPr lang="en-US" altLang="ja-JP" sz="2400" dirty="0"/>
              <a:t>*</a:t>
            </a:r>
            <a:r>
              <a:rPr lang="ja-JP" altLang="en-US" sz="2400"/>
              <a:t>くだけた言い方の時は、ドロップする場合もある）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40709417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15. A </a:t>
            </a:r>
            <a:r>
              <a:rPr kumimoji="1" lang="ja-JP" altLang="en-US" dirty="0"/>
              <a:t>では</a:t>
            </a:r>
            <a:r>
              <a:rPr kumimoji="1" lang="en-US" altLang="ja-JP" dirty="0"/>
              <a:t>/</a:t>
            </a:r>
            <a:r>
              <a:rPr kumimoji="1" lang="ja-JP" altLang="en-US" dirty="0"/>
              <a:t>じゃ</a:t>
            </a:r>
            <a:r>
              <a:rPr lang="ja-JP" altLang="en-US" dirty="0"/>
              <a:t>なくて</a:t>
            </a:r>
            <a:r>
              <a:rPr lang="en-US" altLang="ja-JP" dirty="0"/>
              <a:t> B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私が取っているのは、中国語ではなくて日本語です。</a:t>
            </a:r>
            <a:endParaRPr lang="en-US" altLang="ja-JP" dirty="0"/>
          </a:p>
          <a:p>
            <a:pPr marL="0" indent="0">
              <a:buNone/>
            </a:pPr>
            <a:r>
              <a:rPr kumimoji="1" lang="ja-JP" altLang="en-US" dirty="0"/>
              <a:t>トイレは、ここじゃなくて、あそこですよ！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この本は、英語ではなくてフランス語で書かれている。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97729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練習</a:t>
            </a:r>
            <a:endParaRPr kumimoji="1" lang="en-US" altLang="ja-JP" dirty="0"/>
          </a:p>
          <a:p>
            <a:r>
              <a:rPr kumimoji="1" lang="en-US" altLang="ja-JP" dirty="0"/>
              <a:t>[</a:t>
            </a:r>
            <a:r>
              <a:rPr kumimoji="1" lang="en-US" altLang="ja-JP" strike="sngStrike" dirty="0"/>
              <a:t>Kanji</a:t>
            </a:r>
            <a:r>
              <a:rPr kumimoji="1" lang="en-US" altLang="ja-JP" dirty="0"/>
              <a:t>] [grammar]</a:t>
            </a:r>
          </a:p>
          <a:p>
            <a:r>
              <a:rPr lang="en-US" altLang="ja-JP" dirty="0"/>
              <a:t>[</a:t>
            </a:r>
            <a:r>
              <a:rPr lang="en-US" altLang="ja-JP" strike="sngStrike" dirty="0"/>
              <a:t>honorifics</a:t>
            </a:r>
            <a:r>
              <a:rPr lang="en-US" altLang="ja-JP" dirty="0"/>
              <a:t>] [polite words]</a:t>
            </a:r>
          </a:p>
          <a:p>
            <a:r>
              <a:rPr kumimoji="1" lang="en-US" altLang="ja-JP" dirty="0"/>
              <a:t>[</a:t>
            </a:r>
            <a:r>
              <a:rPr kumimoji="1" lang="en-US" altLang="ja-JP" strike="sngStrike" dirty="0"/>
              <a:t>politics</a:t>
            </a:r>
            <a:r>
              <a:rPr kumimoji="1" lang="en-US" altLang="ja-JP" dirty="0"/>
              <a:t>] [economy]</a:t>
            </a:r>
          </a:p>
          <a:p>
            <a:r>
              <a:rPr kumimoji="1" lang="en-US" altLang="ja-JP" dirty="0"/>
              <a:t>[</a:t>
            </a:r>
            <a:r>
              <a:rPr kumimoji="1" lang="en-US" altLang="ja-JP" strike="sngStrike" dirty="0"/>
              <a:t>computer science</a:t>
            </a:r>
            <a:r>
              <a:rPr kumimoji="1" lang="en-US" altLang="ja-JP" dirty="0"/>
              <a:t>] [mathematics]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125914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/>
              <a:t>16. {</a:t>
            </a:r>
            <a:r>
              <a:rPr kumimoji="1" lang="ja-JP" altLang="en-US" dirty="0"/>
              <a:t>何</a:t>
            </a:r>
            <a:r>
              <a:rPr kumimoji="1" lang="en-US" altLang="ja-JP" dirty="0"/>
              <a:t>/</a:t>
            </a:r>
            <a:r>
              <a:rPr kumimoji="1" lang="ja-JP" altLang="en-US" dirty="0"/>
              <a:t>いく</a:t>
            </a:r>
            <a:r>
              <a:rPr kumimoji="1" lang="en-US" altLang="ja-JP" dirty="0"/>
              <a:t>} + </a:t>
            </a:r>
            <a:r>
              <a:rPr kumimoji="1" lang="en-US" altLang="ja-JP" dirty="0">
                <a:solidFill>
                  <a:srgbClr val="FF0000"/>
                </a:solidFill>
              </a:rPr>
              <a:t>counter</a:t>
            </a:r>
            <a:r>
              <a:rPr kumimoji="1" lang="en-US" altLang="ja-JP" dirty="0"/>
              <a:t> +</a:t>
            </a:r>
            <a:r>
              <a:rPr kumimoji="1" lang="ja-JP" altLang="en-US" dirty="0"/>
              <a:t>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altLang="ja-JP" dirty="0">
                <a:hlinkClick r:id="rId2"/>
              </a:rPr>
              <a:t>http://kyoan.u-biq.org/ho34-2.html</a:t>
            </a:r>
            <a:endParaRPr lang="en-US" altLang="ja-JP" dirty="0"/>
          </a:p>
          <a:p>
            <a:r>
              <a:rPr lang="en-US" altLang="ja-JP" dirty="0">
                <a:hlinkClick r:id="rId3"/>
              </a:rPr>
              <a:t>https://en.wikipedia.org/wiki/Japanese_counter_word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[Never put a particle/case marker after Counter!!]</a:t>
            </a:r>
          </a:p>
          <a:p>
            <a:pPr marL="0" indent="0">
              <a:buNone/>
            </a:pPr>
            <a:r>
              <a:rPr lang="ja-JP" altLang="en-US" dirty="0"/>
              <a:t>かぜのため、</a:t>
            </a:r>
            <a:r>
              <a:rPr lang="ja-JP" altLang="en-US" u="sng" dirty="0"/>
              <a:t>学生が</a:t>
            </a:r>
            <a:r>
              <a:rPr lang="ja-JP" altLang="en-US" dirty="0"/>
              <a:t>何人か休みました。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おみやげに</a:t>
            </a:r>
            <a:r>
              <a:rPr lang="en-US" altLang="ja-JP" u="sng" dirty="0"/>
              <a:t>T</a:t>
            </a:r>
            <a:r>
              <a:rPr lang="ja-JP" altLang="en-US" u="sng" dirty="0"/>
              <a:t>シャツを</a:t>
            </a:r>
            <a:r>
              <a:rPr lang="ja-JP" altLang="en-US" dirty="0"/>
              <a:t>何枚か買いました。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新しい</a:t>
            </a:r>
            <a:r>
              <a:rPr lang="ja-JP" altLang="en-US" u="sng" dirty="0"/>
              <a:t>コンピューターが</a:t>
            </a:r>
            <a:r>
              <a:rPr lang="ja-JP" altLang="en-US" dirty="0"/>
              <a:t>何台かあります。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みかんを</a:t>
            </a:r>
            <a:r>
              <a:rPr lang="ja-JP" altLang="en-US" dirty="0"/>
              <a:t>いくつか</a:t>
            </a:r>
            <a:r>
              <a:rPr lang="ja-JP" altLang="en-US"/>
              <a:t>もらいました。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(cf. NOTE: </a:t>
            </a:r>
            <a:r>
              <a:rPr lang="ja-JP" altLang="en-US" dirty="0"/>
              <a:t>何か　</a:t>
            </a:r>
            <a:r>
              <a:rPr lang="en-US" altLang="ja-JP" dirty="0"/>
              <a:t>(something)  </a:t>
            </a:r>
            <a:r>
              <a:rPr lang="ja-JP" altLang="en-US" dirty="0"/>
              <a:t>何も</a:t>
            </a:r>
            <a:r>
              <a:rPr lang="en-US" altLang="ja-JP" dirty="0"/>
              <a:t> ….Negative (nothing))</a:t>
            </a:r>
          </a:p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6562263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dirty="0"/>
              <a:t>(extra) </a:t>
            </a:r>
            <a:r>
              <a:rPr lang="en-US" altLang="ja-JP" dirty="0"/>
              <a:t>{</a:t>
            </a:r>
            <a:r>
              <a:rPr lang="ja-JP" altLang="en-US" dirty="0"/>
              <a:t>何</a:t>
            </a:r>
            <a:r>
              <a:rPr lang="en-US" altLang="ja-JP" dirty="0"/>
              <a:t>/</a:t>
            </a:r>
            <a:r>
              <a:rPr lang="ja-JP" altLang="en-US" dirty="0"/>
              <a:t>いく</a:t>
            </a:r>
            <a:r>
              <a:rPr lang="en-US" altLang="ja-JP" dirty="0"/>
              <a:t>} + </a:t>
            </a:r>
            <a:r>
              <a:rPr lang="en-US" altLang="ja-JP" dirty="0">
                <a:solidFill>
                  <a:srgbClr val="FF0000"/>
                </a:solidFill>
              </a:rPr>
              <a:t>counter</a:t>
            </a:r>
            <a:r>
              <a:rPr lang="en-US" altLang="ja-JP" dirty="0"/>
              <a:t> +</a:t>
            </a:r>
            <a:r>
              <a:rPr lang="ja-JP" altLang="en-US" dirty="0"/>
              <a:t>も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ja-JP" altLang="en-US" dirty="0"/>
              <a:t>かぜのため、</a:t>
            </a:r>
            <a:r>
              <a:rPr lang="ja-JP" altLang="en-US" u="sng" dirty="0"/>
              <a:t>学生が</a:t>
            </a:r>
            <a:r>
              <a:rPr lang="ja-JP" altLang="en-US" dirty="0"/>
              <a:t>何人も休みました。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おみやげに</a:t>
            </a:r>
            <a:r>
              <a:rPr lang="en-US" altLang="ja-JP" u="sng" dirty="0"/>
              <a:t>T</a:t>
            </a:r>
            <a:r>
              <a:rPr lang="ja-JP" altLang="en-US" u="sng" dirty="0"/>
              <a:t>シャツを</a:t>
            </a:r>
            <a:r>
              <a:rPr lang="ja-JP" altLang="en-US" dirty="0"/>
              <a:t>何枚も買いました。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新しい</a:t>
            </a:r>
            <a:r>
              <a:rPr lang="ja-JP" altLang="en-US" u="sng" dirty="0"/>
              <a:t>コンピューターが</a:t>
            </a:r>
            <a:r>
              <a:rPr lang="ja-JP" altLang="en-US" dirty="0"/>
              <a:t>何台もあります。</a:t>
            </a:r>
            <a:endParaRPr lang="en-US" altLang="ja-JP" dirty="0"/>
          </a:p>
          <a:p>
            <a:pPr marL="0" indent="0">
              <a:buNone/>
            </a:pPr>
            <a:r>
              <a:rPr lang="ja-JP" altLang="en-US" u="sng" dirty="0"/>
              <a:t>みかんを</a:t>
            </a:r>
            <a:r>
              <a:rPr lang="ja-JP" altLang="en-US" dirty="0"/>
              <a:t>いくつも買いました。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524202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80E7CF-9D06-472B-B073-251E1113F9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379" y="274637"/>
            <a:ext cx="8532421" cy="1496289"/>
          </a:xfrm>
        </p:spPr>
        <p:txBody>
          <a:bodyPr>
            <a:normAutofit fontScale="90000"/>
          </a:bodyPr>
          <a:lstStyle/>
          <a:p>
            <a:r>
              <a:rPr kumimoji="1" lang="en-US" sz="3200" dirty="0" err="1"/>
              <a:t>敬語（けいご</a:t>
            </a:r>
            <a:r>
              <a:rPr kumimoji="1" lang="en-US" sz="3200" dirty="0"/>
              <a:t>）：</a:t>
            </a:r>
            <a:br>
              <a:rPr kumimoji="1" lang="en-US" sz="3200" dirty="0"/>
            </a:br>
            <a:r>
              <a:rPr kumimoji="1" lang="en-US" sz="3200" dirty="0" err="1"/>
              <a:t>尊敬語（そんけいご）と謙譲語（けんじょうご</a:t>
            </a:r>
            <a:r>
              <a:rPr kumimoji="1" lang="en-US" sz="3200" dirty="0"/>
              <a:t>）</a:t>
            </a:r>
            <a:br>
              <a:rPr kumimoji="1" lang="en-US" sz="3200" dirty="0"/>
            </a:br>
            <a:r>
              <a:rPr kumimoji="1" lang="en-US" sz="3200" dirty="0" err="1"/>
              <a:t>丁寧語（ていねいご</a:t>
            </a:r>
            <a:r>
              <a:rPr kumimoji="1" lang="en-US" sz="3200" dirty="0"/>
              <a:t>）</a:t>
            </a:r>
          </a:p>
        </p:txBody>
      </p:sp>
      <p:pic>
        <p:nvPicPr>
          <p:cNvPr id="7" name="Picture 7">
            <a:extLst>
              <a:ext uri="{FF2B5EF4-FFF2-40B4-BE49-F238E27FC236}">
                <a16:creationId xmlns:a16="http://schemas.microsoft.com/office/drawing/2014/main" id="{1D4443CE-6275-4397-B7FE-E76D0B1202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34320" y="1759841"/>
            <a:ext cx="6475870" cy="4823522"/>
          </a:xfrm>
        </p:spPr>
      </p:pic>
    </p:spTree>
    <p:extLst>
      <p:ext uri="{BB962C8B-B14F-4D97-AF65-F5344CB8AC3E}">
        <p14:creationId xmlns:p14="http://schemas.microsoft.com/office/powerpoint/2010/main" val="5411504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screenshot of a cell phone&#10;&#10;Description automatically generated">
            <a:extLst>
              <a:ext uri="{FF2B5EF4-FFF2-40B4-BE49-F238E27FC236}">
                <a16:creationId xmlns:a16="http://schemas.microsoft.com/office/drawing/2014/main" id="{7DE511FB-608A-4387-A4C7-886E9679906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52177" y="939096"/>
            <a:ext cx="7230181" cy="5180244"/>
          </a:xfrm>
        </p:spPr>
      </p:pic>
    </p:spTree>
    <p:extLst>
      <p:ext uri="{BB962C8B-B14F-4D97-AF65-F5344CB8AC3E}">
        <p14:creationId xmlns:p14="http://schemas.microsoft.com/office/powerpoint/2010/main" val="151685435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screenshot of a computer&#10;&#10;Description automatically generated">
            <a:extLst>
              <a:ext uri="{FF2B5EF4-FFF2-40B4-BE49-F238E27FC236}">
                <a16:creationId xmlns:a16="http://schemas.microsoft.com/office/drawing/2014/main" id="{1F01ED0E-D61F-9CF7-5489-1527386160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7200" y="2044361"/>
            <a:ext cx="8229600" cy="3637640"/>
          </a:xfrm>
        </p:spPr>
      </p:pic>
    </p:spTree>
    <p:extLst>
      <p:ext uri="{BB962C8B-B14F-4D97-AF65-F5344CB8AC3E}">
        <p14:creationId xmlns:p14="http://schemas.microsoft.com/office/powerpoint/2010/main" val="585785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en-US" altLang="ja-JP" sz="3600" dirty="0"/>
              <a:t>3. ~</a:t>
            </a:r>
            <a:r>
              <a:rPr kumimoji="1" lang="ja-JP" altLang="en-US" sz="3600" dirty="0"/>
              <a:t>は</a:t>
            </a:r>
            <a:r>
              <a:rPr kumimoji="1" lang="en-US" altLang="ja-JP" sz="3600" dirty="0"/>
              <a:t>~{(</a:t>
            </a:r>
            <a:r>
              <a:rPr kumimoji="1" lang="ja-JP" altLang="en-US" sz="3600" dirty="0"/>
              <a:t>最も</a:t>
            </a:r>
            <a:r>
              <a:rPr kumimoji="1" lang="en-US" altLang="ja-JP" sz="3600" dirty="0"/>
              <a:t>)</a:t>
            </a:r>
            <a:r>
              <a:rPr kumimoji="1" lang="en-US" altLang="ja-JP" sz="3600" dirty="0" err="1"/>
              <a:t>Adj</a:t>
            </a:r>
            <a:r>
              <a:rPr kumimoji="1" lang="en-US" altLang="ja-JP" sz="3600" dirty="0"/>
              <a:t> N}</a:t>
            </a:r>
            <a:r>
              <a:rPr kumimoji="1" lang="ja-JP" altLang="en-US" sz="3600" dirty="0"/>
              <a:t>の一つだ。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 vert="horz" lIns="91440" tIns="45720" rIns="91440" bIns="45720" rtlCol="0" anchor="t">
            <a:normAutofit fontScale="62500" lnSpcReduction="20000"/>
          </a:bodyPr>
          <a:lstStyle/>
          <a:p>
            <a:r>
              <a:rPr lang="en-US" altLang="ja-JP" dirty="0"/>
              <a:t>X</a:t>
            </a:r>
            <a:r>
              <a:rPr lang="ja-JP" altLang="en-US" dirty="0"/>
              <a:t>は、</a:t>
            </a:r>
            <a:r>
              <a:rPr lang="en-US" altLang="ja-JP" dirty="0"/>
              <a:t>Y</a:t>
            </a:r>
            <a:r>
              <a:rPr lang="ja-JP" altLang="en-US" dirty="0"/>
              <a:t>の一つだ。</a:t>
            </a:r>
            <a:r>
              <a:rPr lang="en-US" altLang="ja-JP" dirty="0"/>
              <a:t>(X is one of Y)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ja-JP" altLang="en-US" dirty="0"/>
              <a:t>日本語の勉強で</a:t>
            </a:r>
            <a:r>
              <a:rPr lang="ja-JP" altLang="en-US" u="sng" dirty="0"/>
              <a:t>大切なもの</a:t>
            </a:r>
            <a:r>
              <a:rPr lang="ja-JP" altLang="en-US" dirty="0"/>
              <a:t>：</a:t>
            </a:r>
            <a:r>
              <a:rPr lang="en-US" altLang="ja-JP" dirty="0"/>
              <a:t>{</a:t>
            </a:r>
            <a:r>
              <a:rPr lang="ja-JP" altLang="en-US" dirty="0"/>
              <a:t>漢字、文法、単語、話すこと、書くこと</a:t>
            </a:r>
            <a:r>
              <a:rPr lang="en-US" altLang="ja-JP" dirty="0"/>
              <a:t>}</a:t>
            </a:r>
          </a:p>
          <a:p>
            <a:pPr marL="0" indent="0">
              <a:buNone/>
            </a:pPr>
            <a:r>
              <a:rPr lang="en-US" altLang="ja-JP" dirty="0"/>
              <a:t>=&gt;</a:t>
            </a:r>
          </a:p>
          <a:p>
            <a:pPr marL="0" indent="0">
              <a:buNone/>
            </a:pPr>
            <a:endParaRPr lang="en-US" altLang="ja-JP" dirty="0">
              <a:ea typeface="ＭＳ Ｐゴシック"/>
            </a:endParaRPr>
          </a:p>
          <a:p>
            <a:pPr marL="0" indent="0">
              <a:buNone/>
            </a:pPr>
            <a:r>
              <a:rPr lang="en-US" altLang="ja-JP" dirty="0"/>
              <a:t>MIT</a:t>
            </a:r>
            <a:r>
              <a:rPr lang="ja-JP" altLang="en-US" dirty="0"/>
              <a:t>の授業で</a:t>
            </a:r>
            <a:r>
              <a:rPr lang="ja-JP" altLang="en-US" u="sng" dirty="0"/>
              <a:t>好きなもの</a:t>
            </a:r>
            <a:r>
              <a:rPr lang="ja-JP" altLang="en-US" dirty="0"/>
              <a:t>：</a:t>
            </a:r>
            <a:r>
              <a:rPr lang="en-US" altLang="ja-JP" dirty="0"/>
              <a:t>{</a:t>
            </a:r>
            <a:r>
              <a:rPr lang="ja-JP" altLang="en-US" dirty="0"/>
              <a:t>数学、物理、コンピューターサイエンス、化学</a:t>
            </a:r>
            <a:r>
              <a:rPr lang="en-US" altLang="ja-JP" dirty="0"/>
              <a:t>}</a:t>
            </a:r>
          </a:p>
          <a:p>
            <a:pPr marL="0" indent="0">
              <a:buNone/>
            </a:pPr>
            <a:r>
              <a:rPr lang="en-US" altLang="ja-JP" dirty="0"/>
              <a:t>=&gt;</a:t>
            </a:r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MIT</a:t>
            </a:r>
            <a:r>
              <a:rPr lang="ja-JP" altLang="en-US" dirty="0"/>
              <a:t>で</a:t>
            </a:r>
            <a:r>
              <a:rPr lang="ja-JP" altLang="en-US" u="sng" dirty="0"/>
              <a:t>しなければならないこと</a:t>
            </a:r>
            <a:r>
              <a:rPr lang="en-US" altLang="ja-JP" dirty="0"/>
              <a:t>: { }</a:t>
            </a:r>
          </a:p>
          <a:p>
            <a:pPr marL="0" indent="0">
              <a:buNone/>
            </a:pPr>
            <a:endParaRPr lang="en-US" altLang="ja-JP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ja-JP" altLang="en-US">
                <a:ea typeface="ＭＳ Ｐゴシック"/>
              </a:rPr>
              <a:t>夏目漱石(なつめそうせき）は、＿＿＿＿＿＿</a:t>
            </a:r>
            <a:endParaRPr lang="en-US" altLang="ja-JP">
              <a:ea typeface="ＭＳ Ｐゴシック"/>
            </a:endParaRPr>
          </a:p>
          <a:p>
            <a:pPr marL="0" indent="0">
              <a:buNone/>
            </a:pPr>
            <a:r>
              <a:rPr kumimoji="1" lang="ja-JP" altLang="en-US" dirty="0"/>
              <a:t>漢字は、＿＿＿＿＿＿＿＿</a:t>
            </a:r>
            <a:endParaRPr kumimoji="1" lang="en-US" altLang="ja-JP" dirty="0"/>
          </a:p>
          <a:p>
            <a:pPr marL="0" indent="0">
              <a:buNone/>
            </a:pPr>
            <a:r>
              <a:rPr lang="ja-JP" altLang="en-US" dirty="0"/>
              <a:t>アラビア語は、＿＿＿＿＿＿＿＿</a:t>
            </a:r>
            <a:endParaRPr lang="en-US" altLang="ja-JP" dirty="0"/>
          </a:p>
          <a:p>
            <a:pPr marL="0" indent="0">
              <a:buNone/>
            </a:pPr>
            <a:r>
              <a:rPr lang="en-US" altLang="ja-JP" dirty="0"/>
              <a:t>MIT</a:t>
            </a:r>
            <a:r>
              <a:rPr lang="ja-JP" altLang="en-US" dirty="0"/>
              <a:t>は、＿＿＿＿＿＿＿＿＿＿</a:t>
            </a:r>
            <a:endParaRPr lang="en-US" altLang="ja-JP" dirty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0928024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C2C2F7-4A9C-114F-839B-DBC9A92FC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85000" lnSpcReduction="20000"/>
          </a:bodyPr>
          <a:lstStyle/>
          <a:p>
            <a:pPr fontAlgn="base"/>
            <a:r>
              <a:rPr lang="en-US" dirty="0"/>
              <a:t>《</a:t>
            </a:r>
            <a:r>
              <a:rPr lang="ja-JP" altLang="en-US"/>
              <a:t>例文</a:t>
            </a:r>
            <a:r>
              <a:rPr lang="en-US" dirty="0"/>
              <a:t>》​</a:t>
            </a:r>
          </a:p>
          <a:p>
            <a:pPr fontAlgn="base"/>
            <a:r>
              <a:rPr lang="ja-JP" altLang="en-US"/>
              <a:t>日本語は最も難しい言葉の一つだと言われている。</a:t>
            </a:r>
            <a:r>
              <a:rPr lang="en-US" dirty="0"/>
              <a:t>​</a:t>
            </a:r>
          </a:p>
          <a:p>
            <a:pPr fontAlgn="base"/>
            <a:r>
              <a:rPr lang="ja-JP" altLang="en-US">
                <a:ea typeface="ＭＳ Ｐゴシック"/>
              </a:rPr>
              <a:t>日本語は</a:t>
            </a:r>
            <a:r>
              <a:rPr lang="en-US" dirty="0"/>
              <a:t>MIT</a:t>
            </a:r>
            <a:r>
              <a:rPr lang="ja-JP" altLang="en-US">
                <a:ea typeface="ＭＳ Ｐゴシック"/>
              </a:rPr>
              <a:t>で勉強できる外国語の一つだ。</a:t>
            </a:r>
            <a:r>
              <a:rPr lang="en-US" dirty="0"/>
              <a:t>​</a:t>
            </a:r>
            <a:endParaRPr lang="en-US" dirty="0">
              <a:cs typeface="Calibri"/>
            </a:endParaRPr>
          </a:p>
          <a:p>
            <a:pPr fontAlgn="base"/>
            <a:r>
              <a:rPr lang="ja-JP" altLang="en-US"/>
              <a:t>ラーメンは人気のある和食の一つだ。</a:t>
            </a:r>
            <a:r>
              <a:rPr lang="en-US" dirty="0"/>
              <a:t>​</a:t>
            </a:r>
          </a:p>
          <a:p>
            <a:pPr fontAlgn="base"/>
            <a:r>
              <a:rPr lang="ja-JP" altLang="en-US"/>
              <a:t>宮崎駿</a:t>
            </a:r>
            <a:r>
              <a:rPr lang="en-US" dirty="0"/>
              <a:t>(</a:t>
            </a:r>
            <a:r>
              <a:rPr lang="ja-JP" altLang="en-US"/>
              <a:t>みやざきはやお</a:t>
            </a:r>
            <a:r>
              <a:rPr lang="en-US" dirty="0"/>
              <a:t>)</a:t>
            </a:r>
            <a:r>
              <a:rPr lang="ja-JP" altLang="en-US"/>
              <a:t>は世界的（てき）に有名な日本人の一人だと思う。</a:t>
            </a:r>
            <a:r>
              <a:rPr lang="en-US" dirty="0"/>
              <a:t>​</a:t>
            </a:r>
          </a:p>
          <a:p>
            <a:pPr fontAlgn="base"/>
            <a:r>
              <a:rPr lang="en-US" dirty="0"/>
              <a:t>​</a:t>
            </a:r>
          </a:p>
          <a:p>
            <a:pPr fontAlgn="base"/>
            <a:r>
              <a:rPr lang="en-US" dirty="0"/>
              <a:t>《</a:t>
            </a:r>
            <a:r>
              <a:rPr lang="ja-JP" altLang="en-US"/>
              <a:t>練習</a:t>
            </a:r>
            <a:r>
              <a:rPr lang="en-US" dirty="0"/>
              <a:t>》​</a:t>
            </a:r>
          </a:p>
          <a:p>
            <a:pPr fontAlgn="base"/>
            <a:r>
              <a:rPr lang="en-US" dirty="0" err="1"/>
              <a:t>ワンピースは</a:t>
            </a:r>
            <a:r>
              <a:rPr lang="en-US" dirty="0"/>
              <a:t>_______</a:t>
            </a:r>
            <a:r>
              <a:rPr lang="en-US" u="sng" dirty="0"/>
              <a:t> </a:t>
            </a:r>
            <a:r>
              <a:rPr lang="en-US" dirty="0"/>
              <a:t>。​</a:t>
            </a:r>
          </a:p>
          <a:p>
            <a:pPr fontAlgn="base"/>
            <a:r>
              <a:rPr lang="en-US" dirty="0"/>
              <a:t>​</a:t>
            </a:r>
            <a:endParaRPr lang="en-US" dirty="0">
              <a:cs typeface="Calibri"/>
            </a:endParaRPr>
          </a:p>
          <a:p>
            <a:pPr fontAlgn="base"/>
            <a:r>
              <a:rPr lang="en-US" dirty="0"/>
              <a:t>_______</a:t>
            </a:r>
            <a:r>
              <a:rPr lang="en-US" u="sng" dirty="0"/>
              <a:t> </a:t>
            </a:r>
            <a:r>
              <a:rPr lang="ja-JP" altLang="en-US">
                <a:ea typeface="ＭＳ Ｐゴシック"/>
              </a:rPr>
              <a:t>は、</a:t>
            </a:r>
            <a:r>
              <a:rPr lang="en-US" dirty="0"/>
              <a:t>MIT</a:t>
            </a:r>
            <a:r>
              <a:rPr lang="ja-JP" altLang="en-US">
                <a:ea typeface="ＭＳ Ｐゴシック"/>
              </a:rPr>
              <a:t>で最も</a:t>
            </a:r>
            <a:r>
              <a:rPr lang="en-US" dirty="0"/>
              <a:t>_______</a:t>
            </a:r>
            <a:r>
              <a:rPr lang="en-US" u="sng" dirty="0"/>
              <a:t> </a:t>
            </a:r>
            <a:r>
              <a:rPr lang="ja-JP" altLang="en-US">
                <a:ea typeface="ＭＳ Ｐゴシック"/>
              </a:rPr>
              <a:t>。</a:t>
            </a:r>
            <a:r>
              <a:rPr lang="en-US" dirty="0"/>
              <a:t>​</a:t>
            </a:r>
          </a:p>
          <a:p>
            <a:endParaRPr lang="en-US" altLang="ja-JP" dirty="0">
              <a:ea typeface="ＭＳ Ｐゴシック"/>
            </a:endParaRPr>
          </a:p>
          <a:p>
            <a:pPr fontAlgn="base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32199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ea typeface="ＭＳ Ｐゴシック"/>
              </a:rPr>
              <a:t>4. ~</a:t>
            </a:r>
            <a:r>
              <a:rPr kumimoji="1" lang="ja-JP" altLang="en-US">
                <a:ea typeface="ＭＳ Ｐゴシック"/>
              </a:rPr>
              <a:t>にとって</a:t>
            </a:r>
            <a:r>
              <a:rPr lang="ja-JP" altLang="en-US">
                <a:ea typeface="ＭＳ Ｐゴシック"/>
              </a:rPr>
              <a:t> (to X; for X)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/>
              <a:t>私にとって、一番大切なのは、家族です。</a:t>
            </a:r>
            <a:endParaRPr kumimoji="1" lang="en-US" altLang="ja-JP" dirty="0"/>
          </a:p>
          <a:p>
            <a:r>
              <a:rPr lang="ja-JP" altLang="en-US" dirty="0"/>
              <a:t>あなたにとって、一番大切な人は、誰（だれ）ですか。</a:t>
            </a:r>
            <a:endParaRPr lang="en-US" altLang="ja-JP" dirty="0"/>
          </a:p>
          <a:p>
            <a:r>
              <a:rPr kumimoji="1" lang="ja-JP" altLang="en-US" dirty="0"/>
              <a:t>僕にとって忘れられない場所は、</a:t>
            </a:r>
            <a:r>
              <a:rPr kumimoji="1" lang="en-US" altLang="ja-JP" dirty="0"/>
              <a:t>…..</a:t>
            </a:r>
          </a:p>
          <a:p>
            <a:r>
              <a:rPr lang="ja-JP" altLang="en-US" dirty="0"/>
              <a:t>私にとって一番大切なものは、</a:t>
            </a:r>
            <a:r>
              <a:rPr lang="en-US" altLang="ja-JP" dirty="0"/>
              <a:t>……</a:t>
            </a:r>
          </a:p>
          <a:p>
            <a:r>
              <a:rPr lang="ja-JP" altLang="en-US" dirty="0"/>
              <a:t>私にとって一番難しい科目（かもく）は、</a:t>
            </a:r>
            <a:r>
              <a:rPr lang="en-US" altLang="ja-JP" dirty="0"/>
              <a:t>….</a:t>
            </a:r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692453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B728A-5C2C-AC40-B49B-18CD1280CD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193" y="2462502"/>
            <a:ext cx="8206986" cy="3428027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base"/>
            <a:r>
              <a:rPr lang="en-US" dirty="0"/>
              <a:t>《</a:t>
            </a:r>
            <a:r>
              <a:rPr lang="ja-JP" altLang="en-US"/>
              <a:t>練習</a:t>
            </a:r>
            <a:r>
              <a:rPr lang="en-US" dirty="0"/>
              <a:t>》​</a:t>
            </a:r>
          </a:p>
          <a:p>
            <a:pPr fontAlgn="base"/>
            <a:r>
              <a:rPr lang="en-US" dirty="0"/>
              <a:t>MIT</a:t>
            </a:r>
            <a:r>
              <a:rPr lang="ja-JP" altLang="en-US"/>
              <a:t>の学生にとって</a:t>
            </a:r>
            <a:r>
              <a:rPr lang="en-US" dirty="0"/>
              <a:t> </a:t>
            </a:r>
            <a:r>
              <a:rPr lang="ja-JP" altLang="en-US"/>
              <a:t>大変なことは何だと思いますか。どうしてそう思いますか。</a:t>
            </a:r>
            <a:endParaRPr lang="en-US" altLang="ja-JP" dirty="0"/>
          </a:p>
          <a:p>
            <a:pPr fontAlgn="base"/>
            <a:r>
              <a:rPr lang="en-US" dirty="0"/>
              <a:t>​</a:t>
            </a:r>
          </a:p>
          <a:p>
            <a:pPr fontAlgn="base"/>
            <a:r>
              <a:rPr lang="ja-JP" altLang="en-US"/>
              <a:t>あなたにとって、一番大切な｛もの／こと／人｝は、｛何／だれ｝ですか。</a:t>
            </a:r>
            <a:r>
              <a:rPr lang="en-US" dirty="0"/>
              <a:t>​</a:t>
            </a:r>
          </a:p>
          <a:p>
            <a:pPr marL="0" indent="0" fontAlgn="base">
              <a:buNone/>
            </a:pPr>
            <a:endParaRPr lang="en-US" dirty="0">
              <a:cs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333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>
                <a:ea typeface="ＭＳ Ｐゴシック"/>
              </a:rPr>
              <a:t>5. ~</a:t>
            </a:r>
            <a:r>
              <a:rPr kumimoji="1" lang="ja-JP" altLang="en-US">
                <a:ea typeface="ＭＳ Ｐゴシック"/>
              </a:rPr>
              <a:t>の代わりに</a:t>
            </a:r>
            <a:r>
              <a:rPr lang="ja-JP" altLang="en-US">
                <a:ea typeface="ＭＳ Ｐゴシック"/>
              </a:rPr>
              <a:t> (in place of X)</a:t>
            </a:r>
            <a:endParaRPr kumimoji="1" lang="ja-JP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1583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ja-JP" altLang="en-US" sz="2800" dirty="0"/>
              <a:t>ペンの代わりに鉛筆（えんぴつ）を使ってください。</a:t>
            </a:r>
            <a:endParaRPr lang="en-US" altLang="ja-JP" sz="2800" dirty="0"/>
          </a:p>
          <a:p>
            <a:pPr marL="0" indent="0">
              <a:buNone/>
            </a:pPr>
            <a:r>
              <a:rPr kumimoji="1" lang="ja-JP" altLang="en-US" sz="2800" dirty="0"/>
              <a:t>お母さんの代わりに、私が晩ごはんを作りました。</a:t>
            </a:r>
            <a:endParaRPr kumimoji="1"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田中先生の代わりに、山田先生が教えます。</a:t>
            </a:r>
            <a:endParaRPr lang="en-US" altLang="ja-JP" sz="2800" dirty="0"/>
          </a:p>
          <a:p>
            <a:pPr marL="0" indent="0">
              <a:buNone/>
            </a:pPr>
            <a:r>
              <a:rPr lang="ja-JP" altLang="en-US" sz="2800" dirty="0"/>
              <a:t>現金（げんきん）の代わりにカードを使ってください。</a:t>
            </a:r>
            <a:endParaRPr kumimoji="1" lang="en-US" altLang="ja-JP" sz="2800" dirty="0"/>
          </a:p>
          <a:p>
            <a:pPr marL="0" indent="0">
              <a:buNone/>
            </a:pPr>
            <a:endParaRPr kumimoji="1" lang="en-US" altLang="ja-JP" dirty="0"/>
          </a:p>
          <a:p>
            <a:pPr marL="0" indent="0">
              <a:buNone/>
            </a:pPr>
            <a:r>
              <a:rPr kumimoji="1" lang="en-US" altLang="ja-JP" dirty="0"/>
              <a:t>(extra: you can put a sentence (instead of a noun).  </a:t>
            </a:r>
            <a:r>
              <a:rPr lang="ja-JP" altLang="en-US" u="sng" dirty="0"/>
              <a:t>この本の教材（きょうざい）を使う</a:t>
            </a:r>
            <a:r>
              <a:rPr lang="ja-JP" altLang="en-US" dirty="0"/>
              <a:t>代わりに、コンピューターのを使って勉強してください。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3528696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kumimoji="1" lang="en-US" altLang="ja-JP" dirty="0">
                <a:ea typeface="ＭＳ Ｐゴシック"/>
              </a:rPr>
              <a:t>6. &amp; 7. ~</a:t>
            </a:r>
            <a:r>
              <a:rPr kumimoji="1" lang="ja-JP" altLang="en-US">
                <a:ea typeface="ＭＳ Ｐゴシック"/>
              </a:rPr>
              <a:t>ため</a:t>
            </a:r>
            <a:r>
              <a:rPr lang="ja-JP" altLang="en-US">
                <a:ea typeface="ＭＳ Ｐゴシック"/>
              </a:rPr>
              <a:t>(</a:t>
            </a:r>
            <a:r>
              <a:rPr kumimoji="1" lang="ja-JP" altLang="en-US">
                <a:ea typeface="ＭＳ Ｐゴシック"/>
              </a:rPr>
              <a:t>に</a:t>
            </a:r>
            <a:r>
              <a:rPr lang="ja-JP" altLang="en-US">
                <a:ea typeface="ＭＳ Ｐゴシック"/>
              </a:rPr>
              <a:t>)</a:t>
            </a:r>
            <a:r>
              <a:rPr kumimoji="1" lang="en-US" altLang="ja-JP" dirty="0">
                <a:ea typeface="ＭＳ Ｐゴシック"/>
              </a:rPr>
              <a:t>…… (in order to ~/because~)</a:t>
            </a:r>
            <a:endParaRPr kumimoji="1" lang="ja-JP" altLang="en-US" dirty="0">
              <a:ea typeface="ＭＳ Ｐゴシック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77500" lnSpcReduction="20000"/>
          </a:bodyPr>
          <a:lstStyle/>
          <a:p>
            <a:pPr marL="0" indent="0">
              <a:buNone/>
            </a:pPr>
            <a:r>
              <a:rPr kumimoji="1" lang="en-US" altLang="ja-JP" b="1" dirty="0">
                <a:ea typeface="ＭＳ Ｐゴシック"/>
              </a:rPr>
              <a:t>Noun</a:t>
            </a:r>
            <a:r>
              <a:rPr kumimoji="1" lang="ja-JP" altLang="en-US" b="1" dirty="0">
                <a:ea typeface="ＭＳ Ｐゴシック"/>
              </a:rPr>
              <a:t>のために</a:t>
            </a:r>
            <a:r>
              <a:rPr lang="ja-JP" altLang="en-US" b="1" dirty="0">
                <a:ea typeface="ＭＳ Ｐゴシック"/>
              </a:rPr>
              <a:t>、</a:t>
            </a:r>
            <a:r>
              <a:rPr lang="en-US" altLang="ja-JP" b="1" dirty="0">
                <a:ea typeface="ＭＳ Ｐゴシック"/>
              </a:rPr>
              <a:t>…./ Noun</a:t>
            </a:r>
            <a:r>
              <a:rPr lang="ja-JP" altLang="en-US" b="1" dirty="0">
                <a:ea typeface="ＭＳ Ｐゴシック"/>
              </a:rPr>
              <a:t>のため、</a:t>
            </a:r>
            <a:r>
              <a:rPr lang="en-US" altLang="ja-JP" b="1" dirty="0">
                <a:ea typeface="ＭＳ Ｐゴシック"/>
              </a:rPr>
              <a:t>…..(purpose/reason)</a:t>
            </a:r>
          </a:p>
          <a:p>
            <a:pPr marL="0" indent="0">
              <a:buNone/>
            </a:pPr>
            <a:r>
              <a:rPr kumimoji="1" lang="en-US" altLang="ja-JP" b="1" dirty="0">
                <a:ea typeface="ＭＳ Ｐゴシック"/>
              </a:rPr>
              <a:t>[Sentence-plain </a:t>
            </a:r>
            <a:r>
              <a:rPr kumimoji="1" lang="en-US" altLang="ja-JP" b="1" dirty="0">
                <a:solidFill>
                  <a:srgbClr val="FF0000"/>
                </a:solidFill>
                <a:ea typeface="ＭＳ Ｐゴシック"/>
              </a:rPr>
              <a:t>(PRESENT)]</a:t>
            </a:r>
            <a:r>
              <a:rPr kumimoji="1" lang="ja-JP" altLang="en-US" b="1">
                <a:ea typeface="ＭＳ Ｐゴシック"/>
              </a:rPr>
              <a:t>ために、</a:t>
            </a:r>
            <a:r>
              <a:rPr kumimoji="1" lang="en-US" altLang="ja-JP" b="1" dirty="0">
                <a:ea typeface="ＭＳ Ｐゴシック"/>
              </a:rPr>
              <a:t>….(purpose)</a:t>
            </a:r>
            <a:endParaRPr lang="en-US" altLang="ja-JP" b="1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en-US" altLang="ja-JP" b="1" dirty="0">
                <a:ea typeface="ＭＳ Ｐゴシック"/>
              </a:rPr>
              <a:t>[Sentence-plain </a:t>
            </a:r>
            <a:r>
              <a:rPr lang="en-US" altLang="ja-JP" b="1" dirty="0">
                <a:solidFill>
                  <a:srgbClr val="FF0000"/>
                </a:solidFill>
                <a:ea typeface="ＭＳ Ｐゴシック"/>
              </a:rPr>
              <a:t>(PAST)]</a:t>
            </a:r>
            <a:r>
              <a:rPr lang="ja-JP" altLang="en-US" b="1" dirty="0">
                <a:ea typeface="ＭＳ Ｐゴシック"/>
              </a:rPr>
              <a:t>ため、</a:t>
            </a:r>
            <a:r>
              <a:rPr lang="en-US" altLang="ja-JP" b="1" dirty="0">
                <a:ea typeface="ＭＳ Ｐゴシック"/>
              </a:rPr>
              <a:t>….(reason)</a:t>
            </a:r>
            <a:endParaRPr lang="en-US" altLang="ja-JP" b="1" dirty="0">
              <a:ea typeface="ＭＳ Ｐゴシック"/>
              <a:cs typeface="Calibri"/>
            </a:endParaRPr>
          </a:p>
          <a:p>
            <a:pPr marL="0" indent="0">
              <a:buNone/>
            </a:pPr>
            <a:r>
              <a:rPr lang="en-US" altLang="ja-JP" dirty="0"/>
              <a:t>I-Adjective-plain (PRESENT/PAST) …(reason)</a:t>
            </a:r>
          </a:p>
          <a:p>
            <a:pPr marL="0" indent="0">
              <a:buNone/>
            </a:pPr>
            <a:r>
              <a:rPr lang="en-US" altLang="ja-JP" dirty="0"/>
              <a:t>Na-Adjective (</a:t>
            </a:r>
            <a:r>
              <a:rPr lang="ja-JP" altLang="en-US" dirty="0"/>
              <a:t>な</a:t>
            </a:r>
            <a:r>
              <a:rPr lang="en-US" altLang="ja-JP" dirty="0"/>
              <a:t>/</a:t>
            </a:r>
            <a:r>
              <a:rPr lang="ja-JP" altLang="en-US" dirty="0"/>
              <a:t>だった</a:t>
            </a:r>
            <a:r>
              <a:rPr lang="en-US" altLang="ja-JP" dirty="0"/>
              <a:t>) </a:t>
            </a:r>
            <a:r>
              <a:rPr lang="ja-JP" altLang="en-US" dirty="0"/>
              <a:t>ために、</a:t>
            </a:r>
            <a:r>
              <a:rPr lang="en-US" altLang="ja-JP" dirty="0"/>
              <a:t>…..(reason)</a:t>
            </a:r>
          </a:p>
          <a:p>
            <a:pPr marL="0" indent="0">
              <a:buNone/>
            </a:pPr>
            <a:endParaRPr lang="en-US" altLang="ja-JP" dirty="0"/>
          </a:p>
          <a:p>
            <a:r>
              <a:rPr lang="ja-JP" altLang="en-US" sz="3000" dirty="0">
                <a:ea typeface="ＭＳ Ｐゴシック"/>
              </a:rPr>
              <a:t>日本語の勉強のために、どんなことをしていますか。</a:t>
            </a:r>
            <a:endParaRPr lang="en-US" altLang="ja-JP" sz="3000" dirty="0">
              <a:ea typeface="ＭＳ Ｐゴシック"/>
            </a:endParaRPr>
          </a:p>
          <a:p>
            <a:r>
              <a:rPr lang="ja-JP" altLang="en-US" sz="3000" dirty="0">
                <a:ea typeface="ＭＳ Ｐゴシック"/>
              </a:rPr>
              <a:t>電車の事故のため、道路（どうろ）がとても混んでいます。</a:t>
            </a:r>
            <a:endParaRPr lang="en-US" altLang="ja-JP" sz="3000" dirty="0">
              <a:ea typeface="ＭＳ Ｐゴシック"/>
            </a:endParaRPr>
          </a:p>
          <a:p>
            <a:r>
              <a:rPr lang="ja-JP" altLang="en-US" sz="3000" dirty="0"/>
              <a:t>新しいコンピューターを</a:t>
            </a:r>
            <a:r>
              <a:rPr lang="ja-JP" altLang="en-US" sz="3000" u="sng" dirty="0"/>
              <a:t>買う</a:t>
            </a:r>
            <a:r>
              <a:rPr lang="ja-JP" altLang="en-US" sz="3000" dirty="0"/>
              <a:t>ために、</a:t>
            </a:r>
            <a:r>
              <a:rPr lang="en-US" altLang="ja-JP" sz="3000" dirty="0"/>
              <a:t>….</a:t>
            </a:r>
            <a:endParaRPr lang="en-US" altLang="ja-JP" sz="3000" dirty="0">
              <a:ea typeface="ＭＳ Ｐゴシック"/>
              <a:cs typeface="Calibri"/>
            </a:endParaRPr>
          </a:p>
          <a:p>
            <a:r>
              <a:rPr lang="ja-JP" altLang="en-US" sz="3000" dirty="0"/>
              <a:t>コンピューターが</a:t>
            </a:r>
            <a:r>
              <a:rPr lang="ja-JP" altLang="en-US" sz="3000" u="sng" dirty="0"/>
              <a:t>こわれた</a:t>
            </a:r>
            <a:r>
              <a:rPr lang="ja-JP" altLang="en-US" sz="3000" dirty="0"/>
              <a:t>ため、</a:t>
            </a:r>
            <a:r>
              <a:rPr lang="en-US" altLang="ja-JP" sz="3000" dirty="0"/>
              <a:t>…</a:t>
            </a:r>
            <a:endParaRPr lang="en-US" altLang="ja-JP" sz="3000" dirty="0">
              <a:ea typeface="ＭＳ Ｐゴシック"/>
              <a:cs typeface="Calibri"/>
            </a:endParaRPr>
          </a:p>
          <a:p>
            <a:r>
              <a:rPr lang="ja-JP" altLang="en-US" sz="3000" dirty="0"/>
              <a:t>勉強が</a:t>
            </a:r>
            <a:r>
              <a:rPr lang="ja-JP" altLang="en-US" sz="3000" u="sng" dirty="0"/>
              <a:t>忙しい</a:t>
            </a:r>
            <a:r>
              <a:rPr lang="ja-JP" altLang="en-US" sz="3000" dirty="0"/>
              <a:t>ため、</a:t>
            </a:r>
            <a:r>
              <a:rPr lang="en-US" altLang="ja-JP" sz="3000" dirty="0"/>
              <a:t>…</a:t>
            </a:r>
            <a:endParaRPr lang="en-US" altLang="ja-JP" sz="3000" dirty="0">
              <a:ea typeface="ＭＳ Ｐゴシック"/>
              <a:cs typeface="Calibri"/>
            </a:endParaRPr>
          </a:p>
          <a:p>
            <a:r>
              <a:rPr lang="ja-JP" altLang="en-US" sz="3000" dirty="0"/>
              <a:t>来年日本に</a:t>
            </a:r>
            <a:r>
              <a:rPr lang="ja-JP" altLang="en-US" sz="3000" u="sng" dirty="0"/>
              <a:t>留学する</a:t>
            </a:r>
            <a:r>
              <a:rPr lang="ja-JP" altLang="en-US" sz="3000" dirty="0"/>
              <a:t>ために、</a:t>
            </a:r>
            <a:r>
              <a:rPr lang="en-US" altLang="ja-JP" sz="3000" dirty="0"/>
              <a:t>…..</a:t>
            </a:r>
            <a:endParaRPr lang="ja-JP" altLang="en-US" sz="3000" dirty="0"/>
          </a:p>
        </p:txBody>
      </p:sp>
    </p:spTree>
    <p:extLst>
      <p:ext uri="{BB962C8B-B14F-4D97-AF65-F5344CB8AC3E}">
        <p14:creationId xmlns:p14="http://schemas.microsoft.com/office/powerpoint/2010/main" val="37809333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2570</TotalTime>
  <Words>2338</Words>
  <Application>Microsoft Macintosh PowerPoint</Application>
  <PresentationFormat>On-screen Show (4:3)</PresentationFormat>
  <Paragraphs>269</Paragraphs>
  <Slides>36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36</vt:i4>
      </vt:variant>
    </vt:vector>
  </HeadingPairs>
  <TitlesOfParts>
    <vt:vector size="39" baseType="lpstr">
      <vt:lpstr>Arial</vt:lpstr>
      <vt:lpstr>Calibri</vt:lpstr>
      <vt:lpstr>Office Theme</vt:lpstr>
      <vt:lpstr>第二課</vt:lpstr>
      <vt:lpstr>1. ~なければ{いけない/ならない} ~なくては{いけない/ならない}</vt:lpstr>
      <vt:lpstr>2. ~など (etc.)</vt:lpstr>
      <vt:lpstr>3. ~は~{(最も)Adj N}の一つだ。</vt:lpstr>
      <vt:lpstr>PowerPoint Presentation</vt:lpstr>
      <vt:lpstr>4. ~にとって (to X; for X)</vt:lpstr>
      <vt:lpstr>PowerPoint Presentation</vt:lpstr>
      <vt:lpstr>5. ~の代わりに (in place of X)</vt:lpstr>
      <vt:lpstr>6. &amp; 7. ~ため(に)…… (in order to ~/because~)</vt:lpstr>
      <vt:lpstr>PowerPoint Presentation</vt:lpstr>
      <vt:lpstr>8. AかBか　(whether A or B)</vt:lpstr>
      <vt:lpstr>PowerPoint Presentation</vt:lpstr>
      <vt:lpstr>PowerPoint Presentation</vt:lpstr>
      <vt:lpstr>PowerPoint Presentation</vt:lpstr>
      <vt:lpstr>NかNか....・NかNじゃないか....</vt:lpstr>
      <vt:lpstr>9.　〜{でしょう/だろう} (tag question)</vt:lpstr>
      <vt:lpstr>10. Noun が見られる</vt:lpstr>
      <vt:lpstr>PowerPoint Presentation</vt:lpstr>
      <vt:lpstr>PowerPoint Presentation</vt:lpstr>
      <vt:lpstr>11. Change of state: Adjective + なる Verb ようになる</vt:lpstr>
      <vt:lpstr>PowerPoint Presentation</vt:lpstr>
      <vt:lpstr>PowerPoint Presentation</vt:lpstr>
      <vt:lpstr>Change of state verb cannot occur with the ~ようになる pattern.</vt:lpstr>
      <vt:lpstr>壊れる（こわれる） (コンピューター、スマホ、車、など）  割れる（われる） (コーヒーカップとか、コップとか、メガネなど）</vt:lpstr>
      <vt:lpstr>Intrinsically change-of-state verbs</vt:lpstr>
      <vt:lpstr>12. また (~も）</vt:lpstr>
      <vt:lpstr>接続詞（せつぞくし）’conjunction’ http://1311racco.blog75.fc2.com/blog-entry-2727.html  </vt:lpstr>
      <vt:lpstr>13. ~必要がある/ない</vt:lpstr>
      <vt:lpstr>14. ~場合は/には</vt:lpstr>
      <vt:lpstr>15. A では/じゃなくて B</vt:lpstr>
      <vt:lpstr>PowerPoint Presentation</vt:lpstr>
      <vt:lpstr>16. {何/いく} + counter +か</vt:lpstr>
      <vt:lpstr>(extra) {何/いく} + counter +も</vt:lpstr>
      <vt:lpstr>敬語（けいご）： 尊敬語（そんけいご）と謙譲語（けんじょうご） 丁寧語（ていねいご）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Japanese V Grammar 02</dc:title>
  <dc:subject/>
  <dc:creator>Takako Aikawa</dc:creator>
  <cp:keywords/>
  <dc:description/>
  <cp:lastModifiedBy>H. Sharon Lin</cp:lastModifiedBy>
  <cp:revision>200</cp:revision>
  <dcterms:created xsi:type="dcterms:W3CDTF">2015-09-22T20:46:12Z</dcterms:created>
  <dcterms:modified xsi:type="dcterms:W3CDTF">2023-10-17T22:19:53Z</dcterms:modified>
  <cp:category/>
</cp:coreProperties>
</file>