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kako Aikawa" initials="TA" lastIdx="1" clrIdx="0">
    <p:extLst>
      <p:ext uri="{19B8F6BF-5375-455C-9EA6-DF929625EA0E}">
        <p15:presenceInfo xmlns:p15="http://schemas.microsoft.com/office/powerpoint/2012/main" userId="S::taikawa@mit.edu::f5668a74-b4aa-4759-8c48-0e2e9704fa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82"/>
    <p:restoredTop sz="94667"/>
  </p:normalViewPr>
  <p:slideViewPr>
    <p:cSldViewPr snapToGrid="0" snapToObjects="1">
      <p:cViewPr varScale="1">
        <p:scale>
          <a:sx n="99" d="100"/>
          <a:sy n="99" d="100"/>
        </p:scale>
        <p:origin x="19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7T17:43:55.744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7T17:43:55.744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1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0BE85-9332-934E-824F-664C7283A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345EF1-8477-694A-9F87-5ADF6671F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25AF8-9D93-F64A-A9F1-CD2C4395A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230D5-E4DE-2343-81D4-30288351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EE7E9-B76C-2D4A-A52B-D86F59380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6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C53A-252D-9F48-BEF0-C5ED25B3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2057B-6339-DD43-A055-98D70E7D4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A37E1-1A25-3747-8E3C-DBA01FA76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C0AF8-47D1-8641-B4DD-03C60ED3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695D8-7973-F34B-9881-0B431FF0A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5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ED8F6B-3949-5F4F-A45D-9770BE4C19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E9E4A-5590-844B-A397-AC160DEF9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9B8A3-040E-EE4C-947F-F1C0291F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428CF-EF0B-2643-B678-0ADDCBF9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5BCCF-3311-A046-8EE2-F9B992E4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E333-2A82-B444-8778-F010DF62F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ECDD-CA9B-B94B-9909-9275FE1D0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AC907-4314-F64F-AF6F-4443935EE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F1B83-18AB-3449-9FDA-7F76C6225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7FA-B0DA-B742-A4CD-16F4F2B9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1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D43EE-6DED-4F49-A93E-7A94300D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6D2F2-0226-D949-9E6D-1C70CE585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2F8BB-1963-6E44-886D-E3D809E95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7EDC2-6E97-5949-81DB-ADFFD152A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88939-657F-6F46-9DB2-3337C600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8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BC9C6-4979-6B43-BEC1-BF41167C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4CE5-4D6F-2C43-97F1-E182F25FA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00AE9-966A-1549-885F-2E1328474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5B57E-6F66-9A42-82B6-9C71C348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91966-3212-AD44-85B4-DAEDDCF9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F5572-0686-AE40-9088-7F084F3CE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1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C1F0-8CFF-E645-A2F3-D15FEB718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3C93A-CF63-154E-8A63-BEECC75DB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3E3AA-6407-6A49-A614-4225CD376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2B8309-921A-7B4A-9C98-5490285F55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C32AED-0B8F-9142-AB08-8D2487AFC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8E3C95-F372-714F-A33D-FB1EC539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875B9-8D0F-D845-8E00-8A7CABDC6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2979A-D022-3A48-AE44-718834323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4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259A-C35D-5940-A97B-B39ABAC7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BEAD8A-4DD6-9446-ADFA-8A0870DF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B49DD-6C93-154D-BC64-B33D42C0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5926F-EF88-1F4E-986F-9DD0B9F0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3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394824-F7FC-B641-8318-27A9EFAD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35A1F-7EC4-5047-B25E-12793FE1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A227D7-97B4-BA42-96FC-FC2B9208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7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D63CC-6819-0646-AE1F-E727B1F07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5AACB-8D78-5E48-A9DE-C10932220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B305-FA53-014D-9F02-DDC121B06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41816-CDB8-F048-BD62-1A95C8B4C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22CBE-2523-BB4B-883F-C0D32B37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E10AB-144E-034C-B74A-FE28FD56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0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56D5A-170E-B543-B496-9AB2A1874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3C2AFE-74BD-7D43-A9C7-9029107BC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10F18B-7478-7B40-A5D4-B217EBA55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3A664-D813-FA49-8328-D5EF83A1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C5A6D-2A29-EC42-A48A-B7E3D869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72093-0C9C-5D43-A125-822F2AA2F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582CC-32CE-EC48-BB06-ECAC3A8A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49B12-D988-A24D-AB37-023302300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87CD8-8E3B-6B46-8FF5-A52C244DFF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5A454-72EB-9B47-A8FB-B75E41979133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963BB-3EEF-134D-BF44-66D41EC62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DFA02-8884-A142-B3DF-9CFC7AC9A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407E8-80F3-8D42-BD1D-C26EBA6B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4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cw.mit.edu/help/faq-fair-use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cw.mit.edu/help/faq-fair-use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cw.mit.edu/help/faq-fair-use/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cw.mit.edu/help/faq-fair-use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C68A3-545D-6D4B-8DE2-497ED31638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敬語と丁寧語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2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6E2B8-A71A-5341-9B1D-B9EF5CE99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敬語（けいご</a:t>
            </a:r>
            <a:r>
              <a:rPr lang="en-US" dirty="0"/>
              <a:t>）=\=</a:t>
            </a:r>
            <a:r>
              <a:rPr lang="en-US" dirty="0" err="1"/>
              <a:t>丁寧語（ていねいご</a:t>
            </a:r>
            <a:r>
              <a:rPr lang="en-US" dirty="0"/>
              <a:t>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DA5D3-9827-5046-865D-70BC73033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敬語</a:t>
            </a:r>
            <a:endParaRPr lang="en-US" dirty="0"/>
          </a:p>
          <a:p>
            <a:r>
              <a:rPr lang="en-US" dirty="0" err="1"/>
              <a:t>尊敬語（そんけいご</a:t>
            </a:r>
            <a:r>
              <a:rPr lang="en-US" dirty="0"/>
              <a:t>）</a:t>
            </a:r>
          </a:p>
          <a:p>
            <a:r>
              <a:rPr lang="en-US" dirty="0" err="1"/>
              <a:t>謙譲語（けんじょうご</a:t>
            </a:r>
            <a:r>
              <a:rPr lang="en-US" dirty="0"/>
              <a:t>）</a:t>
            </a:r>
          </a:p>
        </p:txBody>
      </p:sp>
      <p:pic>
        <p:nvPicPr>
          <p:cNvPr id="4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4643C412-45D1-4846-8DB5-5D558254B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833" y="3762111"/>
            <a:ext cx="1308100" cy="21717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9E777D1-7F39-B34C-B9CB-F235015532EA}"/>
                  </a:ext>
                </a:extLst>
              </p14:cNvPr>
              <p14:cNvContentPartPr/>
              <p14:nvPr/>
            </p14:nvContentPartPr>
            <p14:xfrm>
              <a:off x="9041040" y="-703213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9E777D1-7F39-B34C-B9CB-F235015532E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32400" y="-71221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Oval Callout 6">
            <a:extLst>
              <a:ext uri="{FF2B5EF4-FFF2-40B4-BE49-F238E27FC236}">
                <a16:creationId xmlns:a16="http://schemas.microsoft.com/office/drawing/2014/main" id="{37834257-7D5D-0A48-BFBE-3A7A73E3F2EF}"/>
              </a:ext>
            </a:extLst>
          </p:cNvPr>
          <p:cNvSpPr/>
          <p:nvPr/>
        </p:nvSpPr>
        <p:spPr>
          <a:xfrm>
            <a:off x="5450775" y="1825625"/>
            <a:ext cx="5623626" cy="1936486"/>
          </a:xfrm>
          <a:prstGeom prst="wedgeEllipse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山田先生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、</a:t>
            </a:r>
          </a:p>
          <a:p>
            <a:pPr algn="ctr"/>
            <a:endParaRPr lang="en-US" dirty="0"/>
          </a:p>
          <a:p>
            <a:pPr algn="ctr"/>
            <a:r>
              <a:rPr lang="en-US" dirty="0" err="1"/>
              <a:t>今どこに住んでいますか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お元気ですか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どうしましたか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明日のパーティーに行きますか</a:t>
            </a:r>
            <a:r>
              <a:rPr lang="en-US" dirty="0"/>
              <a:t>。</a:t>
            </a:r>
          </a:p>
          <a:p>
            <a:pPr algn="ctr"/>
            <a:endParaRPr lang="en-US" dirty="0"/>
          </a:p>
        </p:txBody>
      </p:sp>
      <p:pic>
        <p:nvPicPr>
          <p:cNvPr id="9" name="Picture 8" descr="A picture containing toy, doll, drawing&#10;&#10;Description automatically generated">
            <a:extLst>
              <a:ext uri="{FF2B5EF4-FFF2-40B4-BE49-F238E27FC236}">
                <a16:creationId xmlns:a16="http://schemas.microsoft.com/office/drawing/2014/main" id="{6B2ED03B-CF37-6148-8BBC-D20ED5C0D3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2266" y="4207537"/>
            <a:ext cx="914400" cy="1524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FB96006-9134-F644-BA19-7AEDE927BC53}"/>
              </a:ext>
            </a:extLst>
          </p:cNvPr>
          <p:cNvSpPr/>
          <p:nvPr/>
        </p:nvSpPr>
        <p:spPr>
          <a:xfrm>
            <a:off x="308758" y="3633849"/>
            <a:ext cx="4597676" cy="25431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山田先生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、</a:t>
            </a:r>
          </a:p>
          <a:p>
            <a:pPr algn="ctr"/>
            <a:endParaRPr lang="en-US" dirty="0"/>
          </a:p>
          <a:p>
            <a:pPr algn="ctr"/>
            <a:r>
              <a:rPr lang="en-US" dirty="0" err="1"/>
              <a:t>今どこに住んでいらっしゃいますか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お元気でいらっしゃいますか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どうなさいますか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明日のパーティーにいらっしゃいますか</a:t>
            </a:r>
            <a:r>
              <a:rPr lang="en-US" dirty="0"/>
              <a:t>。</a:t>
            </a:r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A55E7-83B0-2CC2-2737-35BA588EE5E3}"/>
              </a:ext>
            </a:extLst>
          </p:cNvPr>
          <p:cNvSpPr txBox="1"/>
          <p:nvPr/>
        </p:nvSpPr>
        <p:spPr>
          <a:xfrm>
            <a:off x="5185833" y="6080165"/>
            <a:ext cx="6356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cutewallpaper.org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All rights reserved. This content is excluded from our Creative Commons license. For more information, see 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https://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ocw.mit.edu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/help/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faq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-fair-use/</a:t>
            </a:r>
            <a:endParaRPr lang="en-US" sz="8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9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6E2B8-A71A-5341-9B1D-B9EF5CE99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敬語（けいご</a:t>
            </a:r>
            <a:r>
              <a:rPr lang="en-US" dirty="0"/>
              <a:t>）=\=</a:t>
            </a:r>
            <a:r>
              <a:rPr lang="en-US" dirty="0" err="1"/>
              <a:t>丁寧語（ていねいご</a:t>
            </a:r>
            <a:r>
              <a:rPr lang="en-US" dirty="0"/>
              <a:t>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DA5D3-9827-5046-865D-70BC73033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謙譲語（けんじょうご</a:t>
            </a:r>
            <a:r>
              <a:rPr lang="en-US" dirty="0"/>
              <a:t>）</a:t>
            </a:r>
          </a:p>
        </p:txBody>
      </p:sp>
      <p:pic>
        <p:nvPicPr>
          <p:cNvPr id="4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4643C412-45D1-4846-8DB5-5D558254B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883" y="3851805"/>
            <a:ext cx="1308100" cy="21717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9E777D1-7F39-B34C-B9CB-F235015532EA}"/>
                  </a:ext>
                </a:extLst>
              </p14:cNvPr>
              <p14:cNvContentPartPr/>
              <p14:nvPr/>
            </p14:nvContentPartPr>
            <p14:xfrm>
              <a:off x="9041040" y="-703213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9E777D1-7F39-B34C-B9CB-F235015532E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32400" y="-71221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Oval Callout 6">
            <a:extLst>
              <a:ext uri="{FF2B5EF4-FFF2-40B4-BE49-F238E27FC236}">
                <a16:creationId xmlns:a16="http://schemas.microsoft.com/office/drawing/2014/main" id="{37834257-7D5D-0A48-BFBE-3A7A73E3F2EF}"/>
              </a:ext>
            </a:extLst>
          </p:cNvPr>
          <p:cNvSpPr/>
          <p:nvPr/>
        </p:nvSpPr>
        <p:spPr>
          <a:xfrm>
            <a:off x="5858933" y="1825625"/>
            <a:ext cx="5215467" cy="1936486"/>
          </a:xfrm>
          <a:prstGeom prst="wedgeEllipse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山田先生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、</a:t>
            </a:r>
          </a:p>
          <a:p>
            <a:pPr algn="ctr"/>
            <a:endParaRPr lang="en-US" dirty="0"/>
          </a:p>
          <a:p>
            <a:pPr algn="ctr"/>
            <a:r>
              <a:rPr lang="en-US" dirty="0" err="1"/>
              <a:t>僕、いまからオフィースアワーに行きます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去年、東京に行きました</a:t>
            </a:r>
            <a:r>
              <a:rPr lang="en-US" dirty="0"/>
              <a:t>。</a:t>
            </a:r>
          </a:p>
          <a:p>
            <a:pPr algn="ctr"/>
            <a:r>
              <a:rPr lang="en-US" dirty="0" err="1"/>
              <a:t>いまケンブリッジにいます</a:t>
            </a:r>
            <a:r>
              <a:rPr lang="en-US" dirty="0"/>
              <a:t>。</a:t>
            </a:r>
          </a:p>
          <a:p>
            <a:pPr algn="ctr"/>
            <a:endParaRPr lang="en-US" dirty="0"/>
          </a:p>
        </p:txBody>
      </p:sp>
      <p:pic>
        <p:nvPicPr>
          <p:cNvPr id="9" name="Picture 8" descr="A picture containing toy, doll, drawing&#10;&#10;Description automatically generated">
            <a:extLst>
              <a:ext uri="{FF2B5EF4-FFF2-40B4-BE49-F238E27FC236}">
                <a16:creationId xmlns:a16="http://schemas.microsoft.com/office/drawing/2014/main" id="{6B2ED03B-CF37-6148-8BBC-D20ED5C0D3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9591" y="4409811"/>
            <a:ext cx="914400" cy="152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8ECA4E-A27D-22E7-BBEE-130BC11183F8}"/>
              </a:ext>
            </a:extLst>
          </p:cNvPr>
          <p:cNvSpPr txBox="1"/>
          <p:nvPr/>
        </p:nvSpPr>
        <p:spPr>
          <a:xfrm>
            <a:off x="5185833" y="6080165"/>
            <a:ext cx="6356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cutewallpaper.org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All rights reserved. This content is excluded from our Creative Commons license. For more information, see 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https://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ocw.mit.edu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/help/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faq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-fair-use/</a:t>
            </a:r>
            <a:endParaRPr lang="en-US" sz="8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99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32377-3259-AF45-9D9A-FAF65F21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ていねいご</a:t>
            </a:r>
            <a:r>
              <a:rPr lang="en-US" dirty="0"/>
              <a:t> </a:t>
            </a:r>
            <a:r>
              <a:rPr lang="en-US" dirty="0" err="1"/>
              <a:t>vs.くだけた話し方</a:t>
            </a:r>
            <a:endParaRPr lang="en-US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B4F0F71E-8A49-D644-A400-C1FE6EE4B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109" y="2906157"/>
            <a:ext cx="2755900" cy="1612900"/>
          </a:xfrm>
          <a:prstGeom prst="rect">
            <a:avLst/>
          </a:prstGeom>
        </p:spPr>
      </p:pic>
      <p:pic>
        <p:nvPicPr>
          <p:cNvPr id="10" name="Picture 9" descr="A picture containing doll, toy, drawing, clock&#10;&#10;Description automatically generated">
            <a:extLst>
              <a:ext uri="{FF2B5EF4-FFF2-40B4-BE49-F238E27FC236}">
                <a16:creationId xmlns:a16="http://schemas.microsoft.com/office/drawing/2014/main" id="{F1262066-80A1-C94E-AC1F-FA87827EA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117" y="4410075"/>
            <a:ext cx="1790700" cy="2082800"/>
          </a:xfrm>
          <a:prstGeom prst="rect">
            <a:avLst/>
          </a:prstGeom>
        </p:spPr>
      </p:pic>
      <p:pic>
        <p:nvPicPr>
          <p:cNvPr id="14" name="Picture 13" descr="A drawing of a face&#10;&#10;Description automatically generated">
            <a:extLst>
              <a:ext uri="{FF2B5EF4-FFF2-40B4-BE49-F238E27FC236}">
                <a16:creationId xmlns:a16="http://schemas.microsoft.com/office/drawing/2014/main" id="{85D34D57-46AE-8B4F-B415-156007349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0" y="2835249"/>
            <a:ext cx="2032000" cy="2247900"/>
          </a:xfrm>
          <a:prstGeom prst="rect">
            <a:avLst/>
          </a:prstGeom>
        </p:spPr>
      </p:pic>
      <p:sp>
        <p:nvSpPr>
          <p:cNvPr id="16" name="Oval Callout 15">
            <a:extLst>
              <a:ext uri="{FF2B5EF4-FFF2-40B4-BE49-F238E27FC236}">
                <a16:creationId xmlns:a16="http://schemas.microsoft.com/office/drawing/2014/main" id="{FF2FDD2C-230F-7A4F-85A7-4998B2229CDD}"/>
              </a:ext>
            </a:extLst>
          </p:cNvPr>
          <p:cNvSpPr/>
          <p:nvPr/>
        </p:nvSpPr>
        <p:spPr>
          <a:xfrm>
            <a:off x="6565900" y="1361772"/>
            <a:ext cx="2806700" cy="124039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食べますか</a:t>
            </a:r>
            <a:r>
              <a:rPr lang="en-US" dirty="0"/>
              <a:t>？</a:t>
            </a:r>
          </a:p>
          <a:p>
            <a:pPr algn="ctr"/>
            <a:r>
              <a:rPr lang="en-US" dirty="0" err="1"/>
              <a:t>食べに行きましょう</a:t>
            </a:r>
            <a:r>
              <a:rPr lang="en-US" dirty="0"/>
              <a:t>！</a:t>
            </a:r>
          </a:p>
          <a:p>
            <a:pPr algn="ctr"/>
            <a:endParaRPr lang="en-US" dirty="0"/>
          </a:p>
        </p:txBody>
      </p:sp>
      <p:sp>
        <p:nvSpPr>
          <p:cNvPr id="17" name="Oval Callout 16">
            <a:extLst>
              <a:ext uri="{FF2B5EF4-FFF2-40B4-BE49-F238E27FC236}">
                <a16:creationId xmlns:a16="http://schemas.microsoft.com/office/drawing/2014/main" id="{47EF8AC3-BDB8-5F49-B857-FA623E8626B1}"/>
              </a:ext>
            </a:extLst>
          </p:cNvPr>
          <p:cNvSpPr/>
          <p:nvPr/>
        </p:nvSpPr>
        <p:spPr>
          <a:xfrm>
            <a:off x="2857500" y="3865007"/>
            <a:ext cx="2654300" cy="124039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食べる</a:t>
            </a:r>
            <a:r>
              <a:rPr lang="en-US" dirty="0"/>
              <a:t>？</a:t>
            </a:r>
          </a:p>
          <a:p>
            <a:pPr algn="ctr"/>
            <a:r>
              <a:rPr lang="en-US" dirty="0" err="1"/>
              <a:t>食べに行こうぜ</a:t>
            </a:r>
            <a:r>
              <a:rPr lang="en-US" dirty="0"/>
              <a:t>！</a:t>
            </a:r>
          </a:p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40FA3C-F33D-3535-16B4-FB665710393E}"/>
              </a:ext>
            </a:extLst>
          </p:cNvPr>
          <p:cNvSpPr txBox="1"/>
          <p:nvPr/>
        </p:nvSpPr>
        <p:spPr>
          <a:xfrm>
            <a:off x="231821" y="6519446"/>
            <a:ext cx="7059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source unknown. All rights reserved. This content is excluded from our Creative Commons license. For more information, see 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https://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ocw.mit.edu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/help/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faq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-fair-use/</a:t>
            </a:r>
            <a:endParaRPr lang="en-US" sz="8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8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2EE5D93A-308E-DD4F-B342-4914773AED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5150" y="4553744"/>
            <a:ext cx="2755900" cy="1612900"/>
          </a:xfrm>
          <a:prstGeom prst="rect">
            <a:avLst/>
          </a:prstGeom>
        </p:spPr>
      </p:pic>
      <p:pic>
        <p:nvPicPr>
          <p:cNvPr id="5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39381E1-819F-594A-BF5A-4D7D62A1A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5383" y="1829594"/>
            <a:ext cx="1308100" cy="2171700"/>
          </a:xfrm>
          <a:prstGeom prst="rect">
            <a:avLst/>
          </a:prstGeom>
        </p:spPr>
      </p:pic>
      <p:sp>
        <p:nvSpPr>
          <p:cNvPr id="6" name="Oval Callout 5">
            <a:extLst>
              <a:ext uri="{FF2B5EF4-FFF2-40B4-BE49-F238E27FC236}">
                <a16:creationId xmlns:a16="http://schemas.microsoft.com/office/drawing/2014/main" id="{D3B40F22-501F-6645-802D-10F0A8D566D5}"/>
              </a:ext>
            </a:extLst>
          </p:cNvPr>
          <p:cNvSpPr/>
          <p:nvPr/>
        </p:nvSpPr>
        <p:spPr>
          <a:xfrm>
            <a:off x="3225800" y="1993900"/>
            <a:ext cx="5283200" cy="2184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山田先生、今オフィースに</a:t>
            </a:r>
            <a:endParaRPr lang="en-US" dirty="0"/>
          </a:p>
          <a:p>
            <a:pPr algn="ctr"/>
            <a:r>
              <a:rPr lang="en-US" b="1" u="sng" dirty="0" err="1"/>
              <a:t>いらっしゃるよ</a:t>
            </a:r>
            <a:r>
              <a:rPr lang="en-US" b="1" u="sng" dirty="0"/>
              <a:t>。</a:t>
            </a:r>
          </a:p>
          <a:p>
            <a:pPr algn="ctr"/>
            <a:endParaRPr lang="en-US" dirty="0"/>
          </a:p>
          <a:p>
            <a:pPr algn="ctr"/>
            <a:r>
              <a:rPr lang="en-US" dirty="0" err="1"/>
              <a:t>山田先生、来年、</a:t>
            </a:r>
            <a:r>
              <a:rPr lang="en-US" u="sng" dirty="0" err="1"/>
              <a:t>結婚されるよ</a:t>
            </a:r>
            <a:r>
              <a:rPr lang="en-US" u="sng" dirty="0"/>
              <a:t>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E0A711-7311-0544-BAEC-7A4547DA44FD}"/>
              </a:ext>
            </a:extLst>
          </p:cNvPr>
          <p:cNvSpPr/>
          <p:nvPr/>
        </p:nvSpPr>
        <p:spPr>
          <a:xfrm>
            <a:off x="8841317" y="2185261"/>
            <a:ext cx="2906398" cy="13638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尊敬語</a:t>
            </a:r>
            <a:r>
              <a:rPr lang="en-US" dirty="0"/>
              <a:t> + </a:t>
            </a:r>
            <a:r>
              <a:rPr lang="en-US" dirty="0" err="1"/>
              <a:t>くだけた話し方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F4CE57-B47A-4ACB-C548-E127A1B15371}"/>
              </a:ext>
            </a:extLst>
          </p:cNvPr>
          <p:cNvSpPr txBox="1"/>
          <p:nvPr/>
        </p:nvSpPr>
        <p:spPr>
          <a:xfrm>
            <a:off x="562319" y="4001294"/>
            <a:ext cx="3597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cutewallpaper.org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All rights reserved. This content is excluded from our Creative Commons license. For more information, see 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https://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ocw.mit.edu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/help/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faq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-fair-use/</a:t>
            </a:r>
            <a:endParaRPr lang="en-US" sz="8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9F0DD5-38BE-4424-8611-D911F45FAD32}"/>
              </a:ext>
            </a:extLst>
          </p:cNvPr>
          <p:cNvSpPr txBox="1"/>
          <p:nvPr/>
        </p:nvSpPr>
        <p:spPr>
          <a:xfrm>
            <a:off x="5645149" y="6131798"/>
            <a:ext cx="2863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source unknown. All rights reserved. This content is excluded from our Creative Commons license. For more information, see 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https://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ocw.mit.edu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/help/</a:t>
            </a:r>
            <a:r>
              <a:rPr lang="en-US" sz="8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faq</a:t>
            </a:r>
            <a:r>
              <a:rPr lang="en-US" sz="8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-fair-use/</a:t>
            </a:r>
            <a:endParaRPr lang="en-US" sz="8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70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A8093322-D36A-F645-A55C-7EC96099A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1450" y="1943894"/>
            <a:ext cx="9309100" cy="4114800"/>
          </a:xfrm>
        </p:spPr>
      </p:pic>
    </p:spTree>
    <p:extLst>
      <p:ext uri="{BB962C8B-B14F-4D97-AF65-F5344CB8AC3E}">
        <p14:creationId xmlns:p14="http://schemas.microsoft.com/office/powerpoint/2010/main" val="127974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280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Theme</vt:lpstr>
      <vt:lpstr>敬語と丁寧語</vt:lpstr>
      <vt:lpstr>敬語（けいご）=\=丁寧語（ていねいご）</vt:lpstr>
      <vt:lpstr>敬語（けいご）=\=丁寧語（ていねいご）</vt:lpstr>
      <vt:lpstr>ていねいご vs.くだけた話し方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Japanese V grammar 02 supplemental</dc:title>
  <dc:subject/>
  <dc:creator>Takako Aikawa</dc:creator>
  <cp:keywords/>
  <dc:description/>
  <cp:lastModifiedBy>H. Sharon Lin</cp:lastModifiedBy>
  <cp:revision>12</cp:revision>
  <dcterms:created xsi:type="dcterms:W3CDTF">2020-09-27T17:36:14Z</dcterms:created>
  <dcterms:modified xsi:type="dcterms:W3CDTF">2023-10-18T21:13:48Z</dcterms:modified>
  <cp:category/>
</cp:coreProperties>
</file>