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74" r:id="rId4"/>
    <p:sldId id="258" r:id="rId5"/>
    <p:sldId id="260" r:id="rId6"/>
    <p:sldId id="276" r:id="rId7"/>
    <p:sldId id="261" r:id="rId8"/>
    <p:sldId id="262" r:id="rId9"/>
    <p:sldId id="277" r:id="rId10"/>
    <p:sldId id="275" r:id="rId11"/>
    <p:sldId id="288" r:id="rId12"/>
    <p:sldId id="263" r:id="rId13"/>
    <p:sldId id="264" r:id="rId14"/>
    <p:sldId id="278" r:id="rId15"/>
    <p:sldId id="265" r:id="rId16"/>
    <p:sldId id="279" r:id="rId17"/>
    <p:sldId id="293" r:id="rId18"/>
    <p:sldId id="266" r:id="rId19"/>
    <p:sldId id="281" r:id="rId20"/>
    <p:sldId id="289" r:id="rId21"/>
    <p:sldId id="280" r:id="rId22"/>
    <p:sldId id="294" r:id="rId23"/>
    <p:sldId id="267" r:id="rId24"/>
    <p:sldId id="282" r:id="rId25"/>
    <p:sldId id="268" r:id="rId26"/>
    <p:sldId id="283" r:id="rId27"/>
    <p:sldId id="284" r:id="rId28"/>
    <p:sldId id="269" r:id="rId29"/>
    <p:sldId id="296" r:id="rId30"/>
    <p:sldId id="270" r:id="rId31"/>
    <p:sldId id="286" r:id="rId32"/>
    <p:sldId id="271" r:id="rId33"/>
    <p:sldId id="272" r:id="rId34"/>
    <p:sldId id="273" r:id="rId35"/>
    <p:sldId id="295" r:id="rId36"/>
    <p:sldId id="297" r:id="rId37"/>
    <p:sldId id="287" r:id="rId3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392B5-F381-4DEB-E0F0-06847EE8BDDD}" v="78" dt="2020-10-09T12:24:30.714"/>
    <p1510:client id="{D5499E67-F156-19D0-C602-701D0507F5EC}" v="296" dt="2020-10-05T13:27:22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74"/>
    <p:restoredTop sz="94669"/>
  </p:normalViewPr>
  <p:slideViewPr>
    <p:cSldViewPr snapToGrid="0" snapToObjects="1">
      <p:cViewPr varScale="1">
        <p:scale>
          <a:sx n="122" d="100"/>
          <a:sy n="122" d="100"/>
        </p:scale>
        <p:origin x="3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3E036-BEC6-4686-92B0-A0861B7C0D66}" type="datetimeFigureOut">
              <a:rPr kumimoji="1" lang="en-US"/>
              <a:t>10/17/23</a:t>
            </a:fld>
            <a:endParaRPr kumimoji="1"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/>
              <a:t>Click to edit Master text styles</a:t>
            </a:r>
          </a:p>
          <a:p>
            <a:pPr lvl="1"/>
            <a:r>
              <a:rPr kumimoji="1" lang="en-US"/>
              <a:t>Second level</a:t>
            </a:r>
          </a:p>
          <a:p>
            <a:pPr lvl="2"/>
            <a:r>
              <a:rPr kumimoji="1" lang="en-US"/>
              <a:t>Third level</a:t>
            </a:r>
          </a:p>
          <a:p>
            <a:pPr lvl="3"/>
            <a:r>
              <a:rPr kumimoji="1" lang="en-US"/>
              <a:t>Fourth level</a:t>
            </a:r>
          </a:p>
          <a:p>
            <a:pPr lvl="4"/>
            <a:r>
              <a:rPr kumimoji="1"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1860C-D330-4CD2-B8DE-D1551E243ADC}" type="slidenum">
              <a:rPr kumimoji="1" lang="en-US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99189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smartlog.jp</a:t>
            </a:r>
            <a:r>
              <a:rPr lang="en-US" dirty="0"/>
              <a:t>/149249#S45146105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1860C-D330-4CD2-B8DE-D1551E243ADC}" type="slidenum">
              <a:rPr kumimoji="1" lang="en-US" smtClean="0"/>
              <a:t>6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4370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6DBF-32FB-914C-B2BD-04A77F76A8C9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1930-639C-BA49-84CE-648881D58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59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6DBF-32FB-914C-B2BD-04A77F76A8C9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1930-639C-BA49-84CE-648881D58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09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6DBF-32FB-914C-B2BD-04A77F76A8C9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1930-639C-BA49-84CE-648881D58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68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6DBF-32FB-914C-B2BD-04A77F76A8C9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1930-639C-BA49-84CE-648881D58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9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6DBF-32FB-914C-B2BD-04A77F76A8C9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1930-639C-BA49-84CE-648881D58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16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6DBF-32FB-914C-B2BD-04A77F76A8C9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1930-639C-BA49-84CE-648881D58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44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6DBF-32FB-914C-B2BD-04A77F76A8C9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1930-639C-BA49-84CE-648881D58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22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6DBF-32FB-914C-B2BD-04A77F76A8C9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1930-639C-BA49-84CE-648881D58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6DBF-32FB-914C-B2BD-04A77F76A8C9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1930-639C-BA49-84CE-648881D58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895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6DBF-32FB-914C-B2BD-04A77F76A8C9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1930-639C-BA49-84CE-648881D58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50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6DBF-32FB-914C-B2BD-04A77F76A8C9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1930-639C-BA49-84CE-648881D58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2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B6DBF-32FB-914C-B2BD-04A77F76A8C9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F1930-639C-BA49-84CE-648881D58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92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ocw.mit.edu/help/faq-fair-us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help/faq-fair-us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help/faq-fair-us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cw.mit.edu/help/faq-fair-use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>
                <a:ea typeface="ＭＳ Ｐゴシック"/>
                <a:cs typeface="Calibri"/>
              </a:rPr>
              <a:t>第３課文法ノート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>
                <a:ea typeface="ＭＳ Ｐゴシック"/>
              </a:rPr>
              <a:t>２０２</a:t>
            </a:r>
            <a:r>
              <a:rPr lang="en-US" altLang="ja-JP" dirty="0">
                <a:ea typeface="ＭＳ Ｐゴシック"/>
              </a:rPr>
              <a:t>2</a:t>
            </a:r>
            <a:r>
              <a:rPr kumimoji="1" lang="ja-JP" altLang="en-US">
                <a:ea typeface="ＭＳ Ｐゴシック"/>
              </a:rPr>
              <a:t>年、秋学期</a:t>
            </a:r>
            <a:r>
              <a:rPr lang="ja-JP" altLang="en-US">
                <a:ea typeface="ＭＳ Ｐゴシック"/>
              </a:rPr>
              <a:t>, 21G.</a:t>
            </a:r>
            <a:r>
              <a:rPr lang="en-US" altLang="ja-JP" dirty="0">
                <a:ea typeface="ＭＳ Ｐゴシック"/>
              </a:rPr>
              <a:t>S.55</a:t>
            </a:r>
            <a:endParaRPr kumimoji="1" lang="en-US" altLang="ja-JP" dirty="0">
              <a:ea typeface="ＭＳ Ｐゴシック"/>
            </a:endParaRPr>
          </a:p>
          <a:p>
            <a:r>
              <a:rPr lang="ja-JP" altLang="en-US"/>
              <a:t>相川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236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たら</a:t>
            </a:r>
            <a:r>
              <a:rPr lang="en-US" altLang="ja-JP" dirty="0"/>
              <a:t> vs. </a:t>
            </a:r>
            <a:r>
              <a:rPr lang="ja-JP" altLang="en-US"/>
              <a:t>なら　</a:t>
            </a:r>
            <a:r>
              <a:rPr lang="en-US" altLang="ja-JP" dirty="0"/>
              <a:t>(</a:t>
            </a:r>
            <a:r>
              <a:rPr lang="ja-JP" altLang="en-US"/>
              <a:t>復習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0397"/>
            <a:ext cx="8229600" cy="482576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altLang="ja-JP" dirty="0"/>
          </a:p>
          <a:p>
            <a:pPr marL="0" indent="0">
              <a:buNone/>
            </a:pPr>
            <a:r>
              <a:rPr lang="ja-JP" altLang="en-US">
                <a:ea typeface="ＭＳ Ｐゴシック"/>
                <a:cs typeface="Calibri"/>
              </a:rPr>
              <a:t>What's the difference?</a:t>
            </a:r>
            <a:endParaRPr lang="ja-JP" altLang="en-US" dirty="0">
              <a:ea typeface="ＭＳ Ｐゴシック"/>
              <a:cs typeface="Calibri"/>
            </a:endParaRPr>
          </a:p>
          <a:p>
            <a:r>
              <a:rPr lang="ja-JP" altLang="en-US">
                <a:ea typeface="ＭＳ Ｐゴシック"/>
              </a:rPr>
              <a:t>日本に</a:t>
            </a:r>
            <a:r>
              <a:rPr lang="ja-JP" altLang="en-US" u="sng">
                <a:ea typeface="ＭＳ Ｐゴシック"/>
              </a:rPr>
              <a:t>行く</a:t>
            </a:r>
            <a:r>
              <a:rPr lang="ja-JP" altLang="en-US">
                <a:ea typeface="ＭＳ Ｐゴシック"/>
              </a:rPr>
              <a:t>時は、新しい</a:t>
            </a:r>
            <a:r>
              <a:rPr lang="en-US" altLang="ja-JP" dirty="0">
                <a:ea typeface="ＭＳ Ｐゴシック"/>
              </a:rPr>
              <a:t>iPhone</a:t>
            </a:r>
            <a:r>
              <a:rPr lang="ja-JP" altLang="en-US">
                <a:ea typeface="ＭＳ Ｐゴシック"/>
              </a:rPr>
              <a:t>を買います。</a:t>
            </a:r>
            <a:endParaRPr lang="en-US" altLang="ja-JP" dirty="0">
              <a:ea typeface="ＭＳ Ｐゴシック"/>
            </a:endParaRPr>
          </a:p>
          <a:p>
            <a:r>
              <a:rPr lang="ja-JP" altLang="en-US">
                <a:ea typeface="ＭＳ Ｐゴシック"/>
              </a:rPr>
              <a:t>日本に</a:t>
            </a:r>
            <a:r>
              <a:rPr lang="ja-JP" altLang="en-US" u="sng">
                <a:ea typeface="ＭＳ Ｐゴシック"/>
              </a:rPr>
              <a:t>行った</a:t>
            </a:r>
            <a:r>
              <a:rPr lang="ja-JP" altLang="en-US">
                <a:ea typeface="ＭＳ Ｐゴシック"/>
              </a:rPr>
              <a:t>ら、新しい</a:t>
            </a:r>
            <a:r>
              <a:rPr lang="en-US" altLang="ja-JP" dirty="0">
                <a:ea typeface="ＭＳ Ｐゴシック"/>
              </a:rPr>
              <a:t>iPhone</a:t>
            </a:r>
            <a:r>
              <a:rPr lang="ja-JP" altLang="en-US">
                <a:ea typeface="ＭＳ Ｐゴシック"/>
              </a:rPr>
              <a:t>を買います。</a:t>
            </a:r>
            <a:endParaRPr lang="en-US" altLang="ja-JP" dirty="0">
              <a:ea typeface="ＭＳ Ｐゴシック"/>
            </a:endParaRPr>
          </a:p>
          <a:p>
            <a:r>
              <a:rPr lang="ja-JP" altLang="en-US">
                <a:ea typeface="ＭＳ Ｐゴシック"/>
              </a:rPr>
              <a:t>京都に行くなら、連絡してください。</a:t>
            </a:r>
            <a:endParaRPr lang="en-US" altLang="ja-JP" dirty="0">
              <a:ea typeface="ＭＳ Ｐゴシック"/>
            </a:endParaRPr>
          </a:p>
          <a:p>
            <a:r>
              <a:rPr lang="ja-JP" altLang="en-US">
                <a:ea typeface="ＭＳ Ｐゴシック"/>
              </a:rPr>
              <a:t>京都に行ったら、連絡してください。</a:t>
            </a:r>
            <a:endParaRPr lang="en-US" altLang="ja-JP" dirty="0">
              <a:ea typeface="ＭＳ Ｐゴシック"/>
            </a:endParaRPr>
          </a:p>
          <a:p>
            <a:endParaRPr lang="en-US" altLang="ja-JP" dirty="0">
              <a:ea typeface="ＭＳ Ｐゴシック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6266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0834"/>
            <a:ext cx="8229600" cy="5820834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1a)* </a:t>
            </a:r>
            <a:r>
              <a:rPr kumimoji="1" lang="ja-JP" altLang="en-US" dirty="0"/>
              <a:t>９時に</a:t>
            </a:r>
            <a:r>
              <a:rPr kumimoji="1" lang="ja-JP" altLang="en-US" u="sng" dirty="0"/>
              <a:t>なるなら</a:t>
            </a:r>
            <a:r>
              <a:rPr kumimoji="1" lang="ja-JP" altLang="en-US" dirty="0"/>
              <a:t>、授業が始まります。</a:t>
            </a:r>
            <a:endParaRPr kumimoji="1" lang="en-US" altLang="ja-JP" dirty="0"/>
          </a:p>
          <a:p>
            <a:r>
              <a:rPr lang="en-US" altLang="ja-JP" dirty="0"/>
              <a:t>1b)</a:t>
            </a:r>
            <a:r>
              <a:rPr lang="ja-JP" altLang="en-US" dirty="0"/>
              <a:t> ９時に</a:t>
            </a:r>
            <a:r>
              <a:rPr lang="ja-JP" altLang="en-US" u="sng" dirty="0"/>
              <a:t>なったら</a:t>
            </a:r>
            <a:r>
              <a:rPr lang="ja-JP" altLang="en-US" dirty="0"/>
              <a:t>、授業が始まります。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2a)* </a:t>
            </a:r>
            <a:r>
              <a:rPr lang="ja-JP" altLang="en-US" dirty="0"/>
              <a:t>図書館に行くなら、先生に会いました。</a:t>
            </a:r>
            <a:endParaRPr lang="en-US" altLang="ja-JP" dirty="0"/>
          </a:p>
          <a:p>
            <a:r>
              <a:rPr lang="en-US" altLang="ja-JP" dirty="0"/>
              <a:t>2a) </a:t>
            </a:r>
            <a:r>
              <a:rPr lang="ja-JP" altLang="en-US" dirty="0"/>
              <a:t>図書館に行ったら、先生に会いました。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3a) </a:t>
            </a:r>
            <a:r>
              <a:rPr lang="ja-JP" altLang="en-US" dirty="0"/>
              <a:t>日本に行くなら、</a:t>
            </a:r>
            <a:r>
              <a:rPr lang="en-US" altLang="ja-JP" dirty="0"/>
              <a:t>JR</a:t>
            </a:r>
            <a:r>
              <a:rPr lang="ja-JP" altLang="en-US" dirty="0"/>
              <a:t>パスを買っておいた方がいいですよ。</a:t>
            </a:r>
            <a:endParaRPr lang="en-US" altLang="ja-JP" dirty="0"/>
          </a:p>
          <a:p>
            <a:r>
              <a:rPr lang="en-US" altLang="ja-JP" dirty="0"/>
              <a:t>3b)* </a:t>
            </a:r>
            <a:r>
              <a:rPr lang="ja-JP" altLang="en-US" dirty="0"/>
              <a:t>日本に行ったら、</a:t>
            </a:r>
            <a:r>
              <a:rPr lang="en-US" altLang="ja-JP" dirty="0"/>
              <a:t>JR</a:t>
            </a:r>
            <a:r>
              <a:rPr lang="ja-JP" altLang="en-US" dirty="0"/>
              <a:t>パスを買っておいた方がいいですよ。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970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6. ~</a:t>
            </a:r>
            <a:r>
              <a:rPr kumimoji="1" lang="ja-JP" altLang="en-US" dirty="0"/>
              <a:t>として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8834"/>
            <a:ext cx="8229600" cy="487733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kumimoji="1" lang="en-US" altLang="ja-JP" dirty="0"/>
              <a:t>X</a:t>
            </a:r>
            <a:r>
              <a:rPr kumimoji="1" lang="ja-JP" altLang="en-US" dirty="0"/>
              <a:t>は</a:t>
            </a:r>
            <a:r>
              <a:rPr kumimoji="1" lang="en-US" altLang="ja-JP" dirty="0"/>
              <a:t>Y</a:t>
            </a:r>
            <a:r>
              <a:rPr kumimoji="1" lang="ja-JP" altLang="en-US" dirty="0"/>
              <a:t>で知られている</a:t>
            </a:r>
            <a:r>
              <a:rPr kumimoji="1" lang="en-US" altLang="ja-JP" dirty="0"/>
              <a:t>/</a:t>
            </a:r>
            <a:r>
              <a:rPr kumimoji="1" lang="ja-JP" altLang="en-US" dirty="0"/>
              <a:t>有名だ　（</a:t>
            </a:r>
            <a:r>
              <a:rPr kumimoji="1" lang="en-US" altLang="ja-JP" dirty="0"/>
              <a:t>X</a:t>
            </a:r>
            <a:r>
              <a:rPr lang="en-US" altLang="ja-JP" dirty="0"/>
              <a:t> != </a:t>
            </a:r>
            <a:r>
              <a:rPr kumimoji="1" lang="en-US" altLang="ja-JP" dirty="0"/>
              <a:t>Y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京都は、＿＿＿＿＿＿＿＿＿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広島は、＿＿＿＿＿＿＿＿＿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静岡は、</a:t>
            </a:r>
            <a:r>
              <a:rPr lang="ja-JP" altLang="en-US" dirty="0"/>
              <a:t>＿＿＿＿＿＿＿＿＿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>
                <a:ea typeface="ＭＳ Ｐゴシック"/>
              </a:rPr>
              <a:t>MITは、＿＿＿＿＿＿＿＿＿</a:t>
            </a:r>
            <a:endParaRPr lang="en-US" altLang="ja-JP">
              <a:ea typeface="ＭＳ Ｐゴシック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en-US" altLang="ja-JP" dirty="0">
                <a:ea typeface="ＭＳ Ｐゴシック"/>
              </a:rPr>
              <a:t>X</a:t>
            </a:r>
            <a:r>
              <a:rPr lang="ja-JP" altLang="en-US" dirty="0">
                <a:ea typeface="ＭＳ Ｐゴシック"/>
              </a:rPr>
              <a:t>は</a:t>
            </a:r>
            <a:r>
              <a:rPr lang="en-US" altLang="ja-JP" dirty="0">
                <a:ea typeface="ＭＳ Ｐゴシック"/>
              </a:rPr>
              <a:t>Y</a:t>
            </a:r>
            <a:r>
              <a:rPr lang="ja-JP" altLang="en-US" u="sng" dirty="0">
                <a:ea typeface="ＭＳ Ｐゴシック"/>
              </a:rPr>
              <a:t>として</a:t>
            </a:r>
            <a:r>
              <a:rPr lang="ja-JP" altLang="en-US" dirty="0">
                <a:ea typeface="ＭＳ Ｐゴシック"/>
              </a:rPr>
              <a:t>知られている　（</a:t>
            </a:r>
            <a:r>
              <a:rPr lang="en-US" altLang="ja-JP" dirty="0">
                <a:ea typeface="ＭＳ Ｐゴシック"/>
              </a:rPr>
              <a:t>X</a:t>
            </a:r>
            <a:r>
              <a:rPr lang="ja-JP" altLang="en-US" dirty="0">
                <a:ea typeface="ＭＳ Ｐゴシック"/>
              </a:rPr>
              <a:t>＝</a:t>
            </a:r>
            <a:r>
              <a:rPr lang="en-US" altLang="ja-JP" dirty="0">
                <a:ea typeface="ＭＳ Ｐゴシック"/>
              </a:rPr>
              <a:t>Y</a:t>
            </a:r>
            <a:r>
              <a:rPr lang="ja-JP" altLang="en-US" dirty="0">
                <a:ea typeface="ＭＳ Ｐゴシック"/>
              </a:rPr>
              <a:t>）</a:t>
            </a:r>
            <a:endParaRPr lang="en-US" altLang="ja-JP" dirty="0">
              <a:ea typeface="ＭＳ Ｐゴシック"/>
            </a:endParaRPr>
          </a:p>
          <a:p>
            <a:pPr marL="0" indent="0">
              <a:buNone/>
            </a:pPr>
            <a:r>
              <a:rPr kumimoji="1" lang="ja-JP" altLang="en-US" dirty="0"/>
              <a:t>姫路城（ひめじじょう）は、日本で最も美しいお城の一つとして知られている。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東京は、日本の首都（しゅと）</a:t>
            </a:r>
            <a:r>
              <a:rPr lang="en-US" altLang="ja-JP" dirty="0"/>
              <a:t>{</a:t>
            </a:r>
            <a:r>
              <a:rPr lang="ja-JP" altLang="en-US" strike="sngStrike" dirty="0"/>
              <a:t>で</a:t>
            </a:r>
            <a:r>
              <a:rPr lang="en-US" altLang="ja-JP" dirty="0"/>
              <a:t>/</a:t>
            </a:r>
            <a:r>
              <a:rPr lang="ja-JP" altLang="en-US" dirty="0"/>
              <a:t>として</a:t>
            </a:r>
            <a:r>
              <a:rPr lang="en-US" altLang="ja-JP" dirty="0"/>
              <a:t>}</a:t>
            </a:r>
            <a:r>
              <a:rPr lang="ja-JP" altLang="en-US" dirty="0"/>
              <a:t>知られている。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7581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9462" cy="1143000"/>
          </a:xfrm>
        </p:spPr>
        <p:txBody>
          <a:bodyPr/>
          <a:lstStyle/>
          <a:p>
            <a:r>
              <a:rPr kumimoji="1" lang="en-US" altLang="ja-JP" dirty="0"/>
              <a:t>7. Verb-non-past</a:t>
            </a:r>
            <a:r>
              <a:rPr kumimoji="1" lang="ja-JP" altLang="en-US" dirty="0"/>
              <a:t>ことになっている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07" y="1600200"/>
            <a:ext cx="8656819" cy="49831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en-US" altLang="ja-JP" dirty="0"/>
              <a:t>“something has been decided and the result of that decision is still in effect”; often used to introduce rules and customs;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[ rule/custom/schedule/etc. ] </a:t>
            </a:r>
            <a:r>
              <a:rPr lang="ja-JP" altLang="en-US" dirty="0"/>
              <a:t>ことになっている。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The decision has been made by someone else!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私の寮では、</a:t>
            </a:r>
            <a:r>
              <a:rPr lang="ja-JP" altLang="en-US" u="sng" dirty="0"/>
              <a:t>ペットをかってはいけない</a:t>
            </a:r>
            <a:r>
              <a:rPr lang="ja-JP" altLang="en-US" dirty="0"/>
              <a:t>ことになっている。</a:t>
            </a:r>
            <a:endParaRPr lang="en-US" altLang="ja-JP" dirty="0"/>
          </a:p>
          <a:p>
            <a:r>
              <a:rPr kumimoji="1" lang="ja-JP" altLang="en-US" dirty="0"/>
              <a:t>授業を休む時には、</a:t>
            </a:r>
            <a:r>
              <a:rPr kumimoji="1" lang="ja-JP" altLang="en-US" u="sng" dirty="0"/>
              <a:t>先生に連絡しなければならない</a:t>
            </a:r>
            <a:r>
              <a:rPr kumimoji="1" lang="ja-JP" altLang="en-US" dirty="0"/>
              <a:t>ことになっている。</a:t>
            </a:r>
            <a:endParaRPr kumimoji="1" lang="en-US" altLang="ja-JP" dirty="0"/>
          </a:p>
          <a:p>
            <a:r>
              <a:rPr lang="ja-JP" altLang="en-US"/>
              <a:t>日本の</a:t>
            </a:r>
            <a:r>
              <a:rPr lang="ja-JP" altLang="en-US" dirty="0"/>
              <a:t>家では、</a:t>
            </a:r>
            <a:r>
              <a:rPr lang="en-US" altLang="ja-JP" dirty="0"/>
              <a:t>_______________</a:t>
            </a:r>
            <a:r>
              <a:rPr lang="ja-JP" altLang="en-US" dirty="0"/>
              <a:t>ことになっている。</a:t>
            </a:r>
            <a:endParaRPr lang="en-US" altLang="ja-JP" dirty="0"/>
          </a:p>
          <a:p>
            <a:r>
              <a:rPr kumimoji="1" lang="ja-JP" altLang="en-US" dirty="0"/>
              <a:t>日本語のクラスでは、</a:t>
            </a:r>
            <a:r>
              <a:rPr kumimoji="1" lang="en-US" altLang="ja-JP" dirty="0"/>
              <a:t>________________</a:t>
            </a:r>
            <a:r>
              <a:rPr kumimoji="1" lang="ja-JP" altLang="en-US" dirty="0"/>
              <a:t>ことになっている。</a:t>
            </a:r>
            <a:endParaRPr kumimoji="1" lang="en-US" altLang="ja-JP" dirty="0"/>
          </a:p>
          <a:p>
            <a:r>
              <a:rPr lang="en-US" altLang="ja-JP" dirty="0"/>
              <a:t>MIT</a:t>
            </a:r>
            <a:r>
              <a:rPr lang="ja-JP" altLang="en-US"/>
              <a:t>の寮では、＿＿＿＿＿＿＿＿＿＿＿ことになっている。</a:t>
            </a:r>
            <a:endParaRPr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7153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Cf. ~</a:t>
            </a:r>
            <a:r>
              <a:rPr lang="ja-JP" altLang="en-US" dirty="0"/>
              <a:t>ことにしている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The subject of the sentence makes it a rule to do something; the subject of the sentence is the decision maker.</a:t>
            </a:r>
          </a:p>
          <a:p>
            <a:endParaRPr lang="en-US" altLang="ja-JP" dirty="0"/>
          </a:p>
          <a:p>
            <a:r>
              <a:rPr kumimoji="1" lang="ja-JP" altLang="en-US" dirty="0"/>
              <a:t>毎日、８時間寝ることにしている。</a:t>
            </a:r>
            <a:endParaRPr kumimoji="1" lang="en-US" altLang="ja-JP" dirty="0"/>
          </a:p>
          <a:p>
            <a:r>
              <a:rPr kumimoji="1" lang="ja-JP" altLang="en-US"/>
              <a:t>健康</a:t>
            </a:r>
            <a:r>
              <a:rPr kumimoji="1" lang="ja-JP" altLang="en-US" dirty="0"/>
              <a:t>（けんこう）のために、どんなことをすることにしていますか。</a:t>
            </a:r>
            <a:endParaRPr kumimoji="1" lang="en-US" altLang="ja-JP" dirty="0"/>
          </a:p>
          <a:p>
            <a:r>
              <a:rPr lang="ja-JP" altLang="en-US"/>
              <a:t>日本語のクラスの</a:t>
            </a:r>
            <a:r>
              <a:rPr lang="ja-JP" altLang="en-US" dirty="0"/>
              <a:t>ために、</a:t>
            </a:r>
            <a:r>
              <a:rPr lang="en-US" altLang="ja-JP" dirty="0"/>
              <a:t>________</a:t>
            </a:r>
          </a:p>
          <a:p>
            <a:r>
              <a:rPr lang="ja-JP" altLang="en-US" dirty="0"/>
              <a:t>日本語が早く話せるようになりたいので、</a:t>
            </a:r>
            <a:r>
              <a:rPr lang="en-US" altLang="ja-JP" dirty="0"/>
              <a:t>_____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424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8. ~</a:t>
            </a:r>
            <a:r>
              <a:rPr kumimoji="1" lang="ja-JP" altLang="en-US" dirty="0"/>
              <a:t>をしている；</a:t>
            </a:r>
            <a:r>
              <a:rPr kumimoji="1" lang="en-US" altLang="ja-JP" dirty="0"/>
              <a:t>~</a:t>
            </a:r>
            <a:r>
              <a:rPr kumimoji="1" lang="ja-JP" altLang="en-US" dirty="0"/>
              <a:t>をした</a:t>
            </a:r>
            <a:r>
              <a:rPr kumimoji="1" lang="en-US" altLang="ja-JP" dirty="0"/>
              <a:t>Noun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7932"/>
            <a:ext cx="8589363" cy="547196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kumimoji="1" lang="en-US" altLang="ja-JP" dirty="0">
                <a:ea typeface="ＭＳ Ｐゴシック"/>
              </a:rPr>
              <a:t>N</a:t>
            </a:r>
            <a:r>
              <a:rPr lang="ja-JP" altLang="en-US">
                <a:ea typeface="ＭＳ Ｐゴシック"/>
              </a:rPr>
              <a:t>１は、</a:t>
            </a:r>
            <a:r>
              <a:rPr lang="en-US" altLang="ja-JP" dirty="0">
                <a:ea typeface="ＭＳ Ｐゴシック"/>
              </a:rPr>
              <a:t>Adj + N2</a:t>
            </a:r>
            <a:r>
              <a:rPr lang="ja-JP" altLang="en-US">
                <a:ea typeface="ＭＳ Ｐゴシック"/>
              </a:rPr>
              <a:t>をしている。</a:t>
            </a:r>
            <a:endParaRPr lang="en-US" altLang="ja-JP" dirty="0">
              <a:ea typeface="ＭＳ Ｐゴシック"/>
            </a:endParaRPr>
          </a:p>
          <a:p>
            <a:r>
              <a:rPr lang="en-US" altLang="ja-JP" dirty="0"/>
              <a:t>Used to describe a feature of someone or something; N2 refers to a certain party or attribute of the person or thing.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ぞうは鼻（はな）が長い。</a:t>
            </a:r>
            <a:r>
              <a:rPr lang="en-US" altLang="ja-JP" dirty="0"/>
              <a:t>(</a:t>
            </a:r>
            <a:r>
              <a:rPr lang="ja-JP" altLang="en-US" dirty="0"/>
              <a:t>ぞうの鼻は長い）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			</a:t>
            </a:r>
            <a:r>
              <a:rPr lang="ja-JP" altLang="en-US" dirty="0"/>
              <a:t>ー＞ぞうは、長い鼻をしている。</a:t>
            </a:r>
            <a:endParaRPr lang="en-US" altLang="ja-JP" dirty="0"/>
          </a:p>
          <a:p>
            <a:r>
              <a:rPr lang="ja-JP" altLang="en-US">
                <a:ea typeface="ＭＳ Ｐゴシック"/>
              </a:rPr>
              <a:t>ローラは、目が大きい。（ローラの目は、大きい。）</a:t>
            </a:r>
            <a:endParaRPr lang="en-US" altLang="ja-JP" dirty="0">
              <a:ea typeface="ＭＳ Ｐゴシック"/>
            </a:endParaRPr>
          </a:p>
          <a:p>
            <a:pPr marL="0" indent="0">
              <a:buNone/>
            </a:pPr>
            <a:r>
              <a:rPr lang="ja-JP" altLang="en-US">
                <a:ea typeface="ＭＳ Ｐゴシック"/>
              </a:rPr>
              <a:t>　　　　　　　　　　ー＞</a:t>
            </a:r>
            <a:endParaRPr lang="en-US" altLang="ja-JP" dirty="0">
              <a:ea typeface="ＭＳ Ｐゴシック"/>
              <a:cs typeface="Calibri"/>
            </a:endParaRPr>
          </a:p>
          <a:p>
            <a:r>
              <a:rPr lang="ja-JP" altLang="en-US">
                <a:ea typeface="ＭＳ Ｐゴシック"/>
              </a:rPr>
              <a:t>よしこは、手がきれいだ。（よしこの手は、きれいだ。）　　　　　　ー＞</a:t>
            </a:r>
            <a:endParaRPr lang="en-US" altLang="ja-JP" dirty="0">
              <a:ea typeface="ＭＳ Ｐゴシック"/>
            </a:endParaRPr>
          </a:p>
          <a:p>
            <a:r>
              <a:rPr lang="ja-JP" altLang="en-US">
                <a:ea typeface="ＭＳ Ｐゴシック"/>
              </a:rPr>
              <a:t>太郎は、足が長い。（太郎の足は、長い。）</a:t>
            </a:r>
            <a:endParaRPr lang="en-US" altLang="ja-JP" dirty="0">
              <a:ea typeface="ＭＳ Ｐゴシック"/>
            </a:endParaRPr>
          </a:p>
          <a:p>
            <a:r>
              <a:rPr lang="ja-JP" altLang="en-US">
                <a:ea typeface="ＭＳ Ｐゴシック"/>
              </a:rPr>
              <a:t>　　　　　　　　　ー＞</a:t>
            </a:r>
            <a:endParaRPr lang="en-US" altLang="ja-JP" dirty="0">
              <a:ea typeface="ＭＳ Ｐゴシック"/>
              <a:cs typeface="Calibri"/>
            </a:endParaRPr>
          </a:p>
          <a:p>
            <a:r>
              <a:rPr lang="ja-JP" altLang="en-US">
                <a:ea typeface="ＭＳ Ｐゴシック"/>
              </a:rPr>
              <a:t>このロボットの形（かたち）は、犬のようだ。</a:t>
            </a:r>
            <a:endParaRPr lang="en-US" altLang="ja-JP" dirty="0">
              <a:ea typeface="ＭＳ Ｐゴシック"/>
            </a:endParaRPr>
          </a:p>
          <a:p>
            <a:r>
              <a:rPr lang="ja-JP" altLang="en-US">
                <a:ea typeface="ＭＳ Ｐゴシック"/>
              </a:rPr>
              <a:t>　　　　　　　　　ー＞</a:t>
            </a:r>
            <a:endParaRPr lang="en-US" altLang="ja-JP" dirty="0">
              <a:ea typeface="ＭＳ Ｐゴシック"/>
              <a:cs typeface="Calibri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4598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500"/>
            <a:ext cx="8229600" cy="51736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ja-JP" altLang="en-US" dirty="0"/>
              <a:t>ローラの目は、大きい。ー＞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ja-JP" altLang="en-US" dirty="0"/>
              <a:t>ローラは、大きい目をしている。</a:t>
            </a:r>
            <a:endParaRPr lang="en-US" altLang="ja-JP" dirty="0"/>
          </a:p>
          <a:p>
            <a:r>
              <a:rPr lang="ja-JP" altLang="en-US" dirty="0"/>
              <a:t>よしこの手は、きれいだ。ー＞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ja-JP" altLang="en-US" dirty="0"/>
              <a:t>よしこは、きれいな手をしている。</a:t>
            </a:r>
            <a:endParaRPr lang="en-US" altLang="ja-JP" dirty="0"/>
          </a:p>
          <a:p>
            <a:r>
              <a:rPr lang="ja-JP" altLang="en-US" dirty="0"/>
              <a:t>彼の声は、きれいだ。ー＞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ja-JP" altLang="en-US" dirty="0"/>
              <a:t>彼は、きれいな声をしている。</a:t>
            </a:r>
            <a:endParaRPr lang="en-US" altLang="ja-JP" dirty="0"/>
          </a:p>
          <a:p>
            <a:r>
              <a:rPr lang="ja-JP" altLang="en-US">
                <a:ea typeface="ＭＳ Ｐゴシック"/>
              </a:rPr>
              <a:t>太郎の足は、長い。ー＞</a:t>
            </a:r>
            <a:endParaRPr lang="en-US" altLang="ja-JP">
              <a:ea typeface="ＭＳ Ｐゴシック"/>
            </a:endParaRPr>
          </a:p>
          <a:p>
            <a:pPr marL="0" indent="0">
              <a:buNone/>
            </a:pPr>
            <a:r>
              <a:rPr lang="en-US" altLang="ja-JP" dirty="0">
                <a:ea typeface="ＭＳ Ｐゴシック"/>
              </a:rPr>
              <a:t>		</a:t>
            </a:r>
            <a:r>
              <a:rPr lang="ja-JP" altLang="en-US">
                <a:ea typeface="ＭＳ Ｐゴシック"/>
              </a:rPr>
              <a:t>太郎は、長い足をしている。</a:t>
            </a:r>
            <a:endParaRPr lang="en-US" altLang="ja-JP">
              <a:ea typeface="ＭＳ Ｐゴシック"/>
            </a:endParaRPr>
          </a:p>
          <a:p>
            <a:r>
              <a:rPr lang="ja-JP" altLang="en-US" dirty="0"/>
              <a:t>このロボットの形（かたち）は、犬のようだ。ー＞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ja-JP" altLang="en-US" dirty="0"/>
              <a:t>このロボットは、犬のような形をしている。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4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4F6C50-7920-A043-AE56-A940253EC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3226" y="4239453"/>
            <a:ext cx="2336800" cy="18923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2EEAE8-5BAA-5540-9C20-40A7DA9E3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810" y="2917031"/>
            <a:ext cx="2249773" cy="1690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5A2033-3E28-DB46-87CE-7964E2AD3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192812"/>
            <a:ext cx="2336800" cy="187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BDD02-7A87-AA4D-BF3C-75BE96BF8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0626" y="1028700"/>
            <a:ext cx="1549400" cy="1460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60FE29-8525-8F47-B726-E2523CAE4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25" y="846931"/>
            <a:ext cx="2882900" cy="2070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0DE59A4-835A-6247-B518-9A718099E0D5}"/>
              </a:ext>
            </a:extLst>
          </p:cNvPr>
          <p:cNvSpPr/>
          <p:nvPr/>
        </p:nvSpPr>
        <p:spPr>
          <a:xfrm>
            <a:off x="696036" y="3098042"/>
            <a:ext cx="1487606" cy="491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ぞう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13042D-23C0-E44C-A9A1-3092692CA79D}"/>
              </a:ext>
            </a:extLst>
          </p:cNvPr>
          <p:cNvSpPr/>
          <p:nvPr/>
        </p:nvSpPr>
        <p:spPr>
          <a:xfrm>
            <a:off x="6690626" y="2671371"/>
            <a:ext cx="1487606" cy="491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まり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03B9F2-76A9-FC49-9C42-EA22C630C92A}"/>
              </a:ext>
            </a:extLst>
          </p:cNvPr>
          <p:cNvSpPr/>
          <p:nvPr/>
        </p:nvSpPr>
        <p:spPr>
          <a:xfrm>
            <a:off x="1080448" y="6039276"/>
            <a:ext cx="1487606" cy="491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山田先生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EA68C4-FE48-F648-A38B-227B85C0AF09}"/>
              </a:ext>
            </a:extLst>
          </p:cNvPr>
          <p:cNvSpPr/>
          <p:nvPr/>
        </p:nvSpPr>
        <p:spPr>
          <a:xfrm>
            <a:off x="3555893" y="4694284"/>
            <a:ext cx="1487606" cy="491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よしこ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49C6F7-A962-354C-8CAE-19F614ED1902}"/>
              </a:ext>
            </a:extLst>
          </p:cNvPr>
          <p:cNvSpPr/>
          <p:nvPr/>
        </p:nvSpPr>
        <p:spPr>
          <a:xfrm>
            <a:off x="6551257" y="5888226"/>
            <a:ext cx="1487606" cy="491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ジム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0213E-DF65-C1AA-B959-D74AAAA6B30E}"/>
              </a:ext>
            </a:extLst>
          </p:cNvPr>
          <p:cNvSpPr txBox="1"/>
          <p:nvPr/>
        </p:nvSpPr>
        <p:spPr>
          <a:xfrm>
            <a:off x="581025" y="262156"/>
            <a:ext cx="288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© source unknown. All rights reserved. This content is excluded from our Creative Commons license. For more information, see 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7"/>
              </a:rPr>
              <a:t>https://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7"/>
              </a:rPr>
              <a:t>ocw.mit.edu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7"/>
              </a:rPr>
              <a:t>/help/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7"/>
              </a:rPr>
              <a:t>faq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7"/>
              </a:rPr>
              <a:t>-fair-use/</a:t>
            </a:r>
            <a:endParaRPr lang="en-US" sz="80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3E8FCE-98AF-93FE-AE60-5C0D557BDFAE}"/>
              </a:ext>
            </a:extLst>
          </p:cNvPr>
          <p:cNvSpPr txBox="1"/>
          <p:nvPr/>
        </p:nvSpPr>
        <p:spPr>
          <a:xfrm>
            <a:off x="6258145" y="433859"/>
            <a:ext cx="2882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Image by author on 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iStockphoto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. All rights reserved. This content is excluded from our Creative Commons license. For more information, see 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7"/>
              </a:rPr>
              <a:t>https://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7"/>
              </a:rPr>
              <a:t>ocw.mit.edu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7"/>
              </a:rPr>
              <a:t>/help/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7"/>
              </a:rPr>
              <a:t>faq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7"/>
              </a:rPr>
              <a:t>-fair-use/</a:t>
            </a:r>
            <a:endParaRPr lang="en-US" sz="80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8EFE0-BAD1-B4AE-EAA3-1360D8B9AA7D}"/>
              </a:ext>
            </a:extLst>
          </p:cNvPr>
          <p:cNvSpPr txBox="1"/>
          <p:nvPr/>
        </p:nvSpPr>
        <p:spPr>
          <a:xfrm>
            <a:off x="199698" y="3734629"/>
            <a:ext cx="288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© Adobe. All rights reserved. This content is excluded from our Creative Commons license. For more information, see 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7"/>
              </a:rPr>
              <a:t>https://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7"/>
              </a:rPr>
              <a:t>ocw.mit.edu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7"/>
              </a:rPr>
              <a:t>/help/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7"/>
              </a:rPr>
              <a:t>faq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7"/>
              </a:rPr>
              <a:t>-fair-use/</a:t>
            </a:r>
            <a:endParaRPr lang="en-US" sz="80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75EB9-9085-A65B-B05E-8BC88EAE7829}"/>
              </a:ext>
            </a:extLst>
          </p:cNvPr>
          <p:cNvSpPr txBox="1"/>
          <p:nvPr/>
        </p:nvSpPr>
        <p:spPr>
          <a:xfrm>
            <a:off x="5805393" y="3817565"/>
            <a:ext cx="288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© source unknown. All rights reserved. This content is excluded from our Creative Commons license. For more information, see 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7"/>
              </a:rPr>
              <a:t>https://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7"/>
              </a:rPr>
              <a:t>ocw.mit.edu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7"/>
              </a:rPr>
              <a:t>/help/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7"/>
              </a:rPr>
              <a:t>faq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7"/>
              </a:rPr>
              <a:t>-fair-use/</a:t>
            </a:r>
            <a:endParaRPr lang="en-US" sz="80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D3365F-6D36-35E4-3087-BDEE500AA497}"/>
              </a:ext>
            </a:extLst>
          </p:cNvPr>
          <p:cNvSpPr txBox="1"/>
          <p:nvPr/>
        </p:nvSpPr>
        <p:spPr>
          <a:xfrm>
            <a:off x="3375245" y="2375426"/>
            <a:ext cx="288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© source unknown. All rights reserved. This content is excluded from our Creative Commons license. For more information, see 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7"/>
              </a:rPr>
              <a:t>https://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7"/>
              </a:rPr>
              <a:t>ocw.mit.edu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7"/>
              </a:rPr>
              <a:t>/help/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7"/>
              </a:rPr>
              <a:t>faq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7"/>
              </a:rPr>
              <a:t>-fair-use/</a:t>
            </a:r>
            <a:endParaRPr lang="en-US" sz="80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90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9. V−</a:t>
            </a:r>
            <a:r>
              <a:rPr kumimoji="1" lang="ja-JP" altLang="en-US" dirty="0"/>
              <a:t>てくる；</a:t>
            </a:r>
            <a:r>
              <a:rPr lang="en-US" altLang="ja-JP" dirty="0"/>
              <a:t>V−</a:t>
            </a:r>
            <a:r>
              <a:rPr kumimoji="1" lang="ja-JP" altLang="en-US" dirty="0"/>
              <a:t>ていく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Basic distinction between </a:t>
            </a:r>
            <a:r>
              <a:rPr lang="ja-JP" altLang="en-US" dirty="0"/>
              <a:t>くる</a:t>
            </a:r>
            <a:r>
              <a:rPr lang="en-US" altLang="ja-JP" dirty="0"/>
              <a:t> vs. </a:t>
            </a:r>
            <a:r>
              <a:rPr lang="ja-JP" altLang="en-US" dirty="0"/>
              <a:t>いく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Picture 3" descr="Screen Shot 2015-10-11 at 5.59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17" y="2834216"/>
            <a:ext cx="1612900" cy="22479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846667" y="3746500"/>
            <a:ext cx="1778000" cy="952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ight Arrow 5"/>
          <p:cNvSpPr/>
          <p:nvPr/>
        </p:nvSpPr>
        <p:spPr>
          <a:xfrm>
            <a:off x="5545666" y="3503084"/>
            <a:ext cx="1841500" cy="9101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2857500" y="5524500"/>
            <a:ext cx="3153833" cy="101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The location of a speaker at the time of the utterance</a:t>
            </a:r>
            <a:endParaRPr kumimoji="1" lang="ja-JP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698500" y="2834216"/>
            <a:ext cx="1926167" cy="9122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くる</a:t>
            </a:r>
          </a:p>
        </p:txBody>
      </p:sp>
      <p:sp>
        <p:nvSpPr>
          <p:cNvPr id="9" name="Rectangle 8"/>
          <p:cNvSpPr/>
          <p:nvPr/>
        </p:nvSpPr>
        <p:spPr>
          <a:xfrm>
            <a:off x="5460999" y="2590800"/>
            <a:ext cx="1926167" cy="9122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いく</a:t>
            </a:r>
            <a:endParaRPr kumimoji="1" lang="ja-JP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B6526B-967B-AA2E-2E82-19C6AD84D3C7}"/>
              </a:ext>
            </a:extLst>
          </p:cNvPr>
          <p:cNvSpPr txBox="1"/>
          <p:nvPr/>
        </p:nvSpPr>
        <p:spPr>
          <a:xfrm>
            <a:off x="3130550" y="2292851"/>
            <a:ext cx="288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© source unknown. All rights reserved. This content is excluded from our Creative Commons license. For more information, see 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https://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ocw.mit.edu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/help/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faq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-fair-use/</a:t>
            </a:r>
            <a:endParaRPr lang="en-US" sz="80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11633" cy="1325562"/>
          </a:xfrm>
        </p:spPr>
        <p:txBody>
          <a:bodyPr>
            <a:normAutofit/>
          </a:bodyPr>
          <a:lstStyle/>
          <a:p>
            <a:r>
              <a:rPr kumimoji="1" lang="en-US" altLang="ja-JP" sz="2800" dirty="0"/>
              <a:t> V−</a:t>
            </a:r>
            <a:r>
              <a:rPr kumimoji="1" lang="ja-JP" altLang="en-US" sz="2800" dirty="0"/>
              <a:t>てくる</a:t>
            </a:r>
            <a:r>
              <a:rPr kumimoji="1" lang="en-US" altLang="ja-JP" sz="2800" dirty="0"/>
              <a:t>=&gt;</a:t>
            </a:r>
            <a:r>
              <a:rPr lang="ja-JP" altLang="en-US" sz="2800" dirty="0"/>
              <a:t>　</a:t>
            </a:r>
            <a:r>
              <a:rPr lang="en-US" altLang="ja-JP" sz="2800" dirty="0"/>
              <a:t>(the present time point) =&gt;V−</a:t>
            </a:r>
            <a:r>
              <a:rPr kumimoji="1" lang="ja-JP" altLang="en-US" sz="2800" dirty="0"/>
              <a:t>ていく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8633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Picture 3" descr="Screen Shot 2015-10-11 at 5.59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17" y="2834216"/>
            <a:ext cx="1612900" cy="22479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846667" y="3746500"/>
            <a:ext cx="1778000" cy="952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ight Arrow 5"/>
          <p:cNvSpPr/>
          <p:nvPr/>
        </p:nvSpPr>
        <p:spPr>
          <a:xfrm>
            <a:off x="5545666" y="3503084"/>
            <a:ext cx="1841500" cy="9101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2857500" y="5110163"/>
            <a:ext cx="3153833" cy="101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The time of the utterance</a:t>
            </a:r>
            <a:endParaRPr kumimoji="1" lang="ja-JP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698500" y="2243667"/>
            <a:ext cx="1926167" cy="15028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V-</a:t>
            </a:r>
            <a:r>
              <a:rPr kumimoji="1" lang="en-US" altLang="ja-JP" dirty="0" err="1"/>
              <a:t>te</a:t>
            </a:r>
            <a:r>
              <a:rPr kumimoji="1" lang="en-US" altLang="ja-JP" dirty="0"/>
              <a:t> + </a:t>
            </a:r>
            <a:r>
              <a:rPr kumimoji="1" lang="ja-JP" altLang="en-US" dirty="0"/>
              <a:t>くる</a:t>
            </a:r>
            <a:endParaRPr lang="en-US" altLang="ja-JP" dirty="0"/>
          </a:p>
          <a:p>
            <a:pPr algn="ctr"/>
            <a:r>
              <a:rPr kumimoji="1" lang="en-US" altLang="ja-JP" dirty="0"/>
              <a:t>Action is directed toward the speaker</a:t>
            </a:r>
            <a:endParaRPr kumimoji="1" lang="ja-JP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5460999" y="2243667"/>
            <a:ext cx="1926167" cy="12594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V-</a:t>
            </a:r>
            <a:r>
              <a:rPr lang="en-US" altLang="ja-JP" dirty="0" err="1"/>
              <a:t>te</a:t>
            </a:r>
            <a:r>
              <a:rPr lang="en-US" altLang="ja-JP" dirty="0"/>
              <a:t> + </a:t>
            </a:r>
            <a:r>
              <a:rPr lang="ja-JP" altLang="en-US" dirty="0"/>
              <a:t>いく</a:t>
            </a:r>
            <a:endParaRPr lang="en-US" altLang="ja-JP" dirty="0"/>
          </a:p>
          <a:p>
            <a:pPr algn="ctr"/>
            <a:r>
              <a:rPr kumimoji="1" lang="en-US" altLang="ja-JP" dirty="0"/>
              <a:t>Action is directed away from the speaker</a:t>
            </a:r>
            <a:endParaRPr kumimoji="1" lang="ja-JP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C168C4-1E7B-D42F-4A09-348B6BB258D9}"/>
              </a:ext>
            </a:extLst>
          </p:cNvPr>
          <p:cNvSpPr txBox="1"/>
          <p:nvPr/>
        </p:nvSpPr>
        <p:spPr>
          <a:xfrm>
            <a:off x="2908738" y="2339158"/>
            <a:ext cx="2552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© source unknown. All rights reserved. This content is excluded from our Creative Commons license. For more information, see 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https://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ocw.mit.edu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/help/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faq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-fair-use/</a:t>
            </a:r>
            <a:endParaRPr lang="en-US" sz="80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4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1. </a:t>
            </a:r>
            <a:r>
              <a:rPr lang="en-US" altLang="ja-JP" dirty="0"/>
              <a:t>~</a:t>
            </a:r>
            <a:r>
              <a:rPr lang="ja-JP" altLang="en-US" dirty="0"/>
              <a:t>他には、</a:t>
            </a:r>
            <a:r>
              <a:rPr lang="en-US" altLang="ja-JP" dirty="0"/>
              <a:t>~</a:t>
            </a:r>
            <a:r>
              <a:rPr lang="ja-JP" altLang="en-US" dirty="0"/>
              <a:t>他にも、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144" y="1281224"/>
            <a:ext cx="8434656" cy="484493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kumimoji="1" lang="en-US" altLang="ja-JP" dirty="0">
                <a:ea typeface="ＭＳ Ｐゴシック"/>
              </a:rPr>
              <a:t>Noun(</a:t>
            </a:r>
            <a:r>
              <a:rPr kumimoji="1" lang="ja-JP" altLang="en-US">
                <a:ea typeface="ＭＳ Ｐゴシック"/>
              </a:rPr>
              <a:t>名詞）</a:t>
            </a:r>
            <a:r>
              <a:rPr kumimoji="1" lang="ja-JP" altLang="en-US" u="sng">
                <a:ea typeface="ＭＳ Ｐゴシック"/>
              </a:rPr>
              <a:t>の</a:t>
            </a:r>
            <a:r>
              <a:rPr kumimoji="1" lang="ja-JP" altLang="en-US">
                <a:ea typeface="ＭＳ Ｐゴシック"/>
              </a:rPr>
              <a:t>他には</a:t>
            </a:r>
            <a:r>
              <a:rPr lang="ja-JP" altLang="en-US">
                <a:ea typeface="ＭＳ Ｐゴシック"/>
              </a:rPr>
              <a:t>　　（Noun以外（は）)</a:t>
            </a:r>
            <a:endParaRPr kumimoji="1" lang="en-US" altLang="ja-JP" dirty="0">
              <a:ea typeface="ＭＳ Ｐゴシック"/>
            </a:endParaRPr>
          </a:p>
          <a:p>
            <a:r>
              <a:rPr kumimoji="1" lang="en-US" altLang="ja-JP" u="sng" dirty="0">
                <a:ea typeface="ＭＳ Ｐゴシック"/>
              </a:rPr>
              <a:t>Verb phrase(plain) </a:t>
            </a:r>
            <a:r>
              <a:rPr kumimoji="1" lang="ja-JP" altLang="en-US" dirty="0">
                <a:ea typeface="ＭＳ Ｐゴシック"/>
              </a:rPr>
              <a:t>他には、</a:t>
            </a:r>
            <a:endParaRPr kumimoji="1" lang="en-US" altLang="ja-JP" dirty="0">
              <a:ea typeface="ＭＳ Ｐゴシック"/>
            </a:endParaRPr>
          </a:p>
          <a:p>
            <a:r>
              <a:rPr lang="en-US" altLang="ja-JP" dirty="0">
                <a:ea typeface="ＭＳ Ｐゴシック"/>
              </a:rPr>
              <a:t>Often co-occur with WH-</a:t>
            </a:r>
            <a:r>
              <a:rPr lang="ja-JP" altLang="en-US" dirty="0">
                <a:ea typeface="ＭＳ Ｐゴシック"/>
              </a:rPr>
              <a:t>も</a:t>
            </a:r>
            <a:r>
              <a:rPr lang="en-US" altLang="ja-JP" dirty="0">
                <a:ea typeface="ＭＳ Ｐゴシック"/>
              </a:rPr>
              <a:t>+ Neg.</a:t>
            </a:r>
            <a:endParaRPr lang="en-US" altLang="ja-JP" dirty="0">
              <a:ea typeface="ＭＳ Ｐゴシック"/>
              <a:cs typeface="Calibri"/>
            </a:endParaRPr>
          </a:p>
          <a:p>
            <a:r>
              <a:rPr lang="ja-JP" altLang="en-US" dirty="0"/>
              <a:t>他に</a:t>
            </a:r>
            <a:r>
              <a:rPr lang="en-US" altLang="ja-JP" dirty="0"/>
              <a:t> can be used independently.</a:t>
            </a:r>
          </a:p>
          <a:p>
            <a:endParaRPr lang="en-US" altLang="ja-JP" dirty="0"/>
          </a:p>
          <a:p>
            <a:pPr lvl="1"/>
            <a:r>
              <a:rPr lang="ja-JP" altLang="en-US" dirty="0"/>
              <a:t>キムさんの他には、誰も韓国語が分かりません。</a:t>
            </a:r>
            <a:endParaRPr lang="en-US" altLang="ja-JP" dirty="0"/>
          </a:p>
          <a:p>
            <a:pPr lvl="1"/>
            <a:r>
              <a:rPr kumimoji="1" lang="ja-JP" altLang="en-US" dirty="0"/>
              <a:t>日本語の他には、何も勉強しなかった。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すしの他に、食べたい物がない！</a:t>
            </a:r>
            <a:endParaRPr kumimoji="1" lang="en-US" altLang="ja-JP" dirty="0"/>
          </a:p>
          <a:p>
            <a:pPr lvl="1"/>
            <a:r>
              <a:rPr lang="ja-JP" altLang="en-US" dirty="0"/>
              <a:t>他に、何か質問（しつもん）がありますか。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8886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3" y="825500"/>
            <a:ext cx="8390467" cy="53006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/>
              <a:t>Action began in the past and is continuing in the present</a:t>
            </a:r>
          </a:p>
          <a:p>
            <a:r>
              <a:rPr kumimoji="1" lang="ja-JP" altLang="en-US" dirty="0"/>
              <a:t>４年間日本語を勉強してきました。</a:t>
            </a:r>
            <a:endParaRPr kumimoji="1" lang="en-US" altLang="ja-JP" dirty="0"/>
          </a:p>
          <a:p>
            <a:r>
              <a:rPr lang="ja-JP" altLang="en-US" dirty="0"/>
              <a:t>日本語の勉強が面白くなってきました。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Action that will continue from the present into the future</a:t>
            </a:r>
          </a:p>
          <a:p>
            <a:r>
              <a:rPr kumimoji="1" lang="ja-JP" altLang="en-US" dirty="0"/>
              <a:t>今学期は、毎日５つ新しい漢字を勉強していきます。</a:t>
            </a:r>
            <a:endParaRPr kumimoji="1" lang="en-US" altLang="ja-JP" dirty="0"/>
          </a:p>
          <a:p>
            <a:r>
              <a:rPr lang="ja-JP" altLang="en-US" dirty="0"/>
              <a:t>これからすずしくなっていくでしょう。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3947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2667"/>
            <a:ext cx="8229600" cy="5533497"/>
          </a:xfrm>
        </p:spPr>
        <p:txBody>
          <a:bodyPr>
            <a:normAutofit/>
          </a:bodyPr>
          <a:lstStyle/>
          <a:p>
            <a:r>
              <a:rPr lang="ja-JP" altLang="en-US" dirty="0"/>
              <a:t>最近、暖かくなってきました。</a:t>
            </a:r>
            <a:endParaRPr lang="en-US" altLang="ja-JP" dirty="0"/>
          </a:p>
          <a:p>
            <a:r>
              <a:rPr kumimoji="1" lang="ja-JP" altLang="en-US" dirty="0"/>
              <a:t>「とびら」という新しい教科書（きょうかしょ）に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     </a:t>
            </a:r>
            <a:r>
              <a:rPr kumimoji="1" lang="ja-JP" altLang="en-US" dirty="0"/>
              <a:t>慣れてきました。</a:t>
            </a:r>
            <a:endParaRPr kumimoji="1" lang="en-US" altLang="ja-JP" dirty="0"/>
          </a:p>
          <a:p>
            <a:r>
              <a:rPr kumimoji="1" lang="ja-JP" altLang="en-US" dirty="0"/>
              <a:t>日本語の文法が面白くなって</a:t>
            </a:r>
            <a:r>
              <a:rPr kumimoji="1" lang="ja-JP" altLang="en-US"/>
              <a:t>きました。</a:t>
            </a:r>
            <a:endParaRPr kumimoji="1" lang="en-US" altLang="ja-JP" dirty="0"/>
          </a:p>
          <a:p>
            <a:r>
              <a:rPr lang="ja-JP" altLang="en-US"/>
              <a:t>日本語で話すのが楽しくなってきました。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7115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E90F8-9433-254F-83AB-D4763AD4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3206"/>
            <a:ext cx="8229600" cy="5552957"/>
          </a:xfrm>
        </p:spPr>
        <p:txBody>
          <a:bodyPr>
            <a:normAutofit/>
          </a:bodyPr>
          <a:lstStyle/>
          <a:p>
            <a:r>
              <a:rPr lang="ja-JP" altLang="en-US"/>
              <a:t>これから、だんだん＿＿＿＿＿でしょう。</a:t>
            </a:r>
            <a:endParaRPr lang="en-US" altLang="ja-JP" dirty="0"/>
          </a:p>
          <a:p>
            <a:r>
              <a:rPr lang="ja-JP" altLang="en-US"/>
              <a:t>（</a:t>
            </a:r>
            <a:r>
              <a:rPr lang="en-US" altLang="ja-JP" dirty="0"/>
              <a:t>colder)</a:t>
            </a:r>
          </a:p>
          <a:p>
            <a:endParaRPr lang="en-US" altLang="ja-JP" dirty="0"/>
          </a:p>
          <a:p>
            <a:r>
              <a:rPr lang="ja-JP" altLang="en-US"/>
              <a:t>練習すれば、</a:t>
            </a:r>
            <a:r>
              <a:rPr lang="en-US" altLang="ja-JP" dirty="0"/>
              <a:t>_____</a:t>
            </a:r>
            <a:r>
              <a:rPr lang="ja-JP" altLang="en-US"/>
              <a:t>になっていくでしょう。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これから物価が＿＿＿＿かもしれません。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COVID</a:t>
            </a:r>
            <a:r>
              <a:rPr lang="ja-JP" altLang="en-US"/>
              <a:t>の感染者（かんせんしゃ）の数（かず）は、これから＿＿＿＿＿＿＿かもしれません。</a:t>
            </a:r>
            <a:endParaRPr lang="en-US" altLang="ja-JP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46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10. Verb-non-past</a:t>
            </a:r>
            <a:r>
              <a:rPr kumimoji="1" lang="ja-JP" altLang="en-US" dirty="0"/>
              <a:t>ことに</a:t>
            </a:r>
            <a:r>
              <a:rPr kumimoji="1" lang="ja-JP" altLang="en-US" u="sng" dirty="0"/>
              <a:t>なった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（</a:t>
            </a:r>
            <a:r>
              <a:rPr kumimoji="1" lang="en-US" altLang="ja-JP" dirty="0"/>
              <a:t>cf. </a:t>
            </a:r>
            <a:r>
              <a:rPr lang="en-US" altLang="ja-JP" dirty="0"/>
              <a:t>Verb-non-past</a:t>
            </a:r>
            <a:r>
              <a:rPr lang="ja-JP" altLang="en-US" dirty="0"/>
              <a:t>ことに</a:t>
            </a:r>
            <a:r>
              <a:rPr lang="ja-JP" altLang="en-US" u="sng" dirty="0"/>
              <a:t>なっている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r>
              <a:rPr lang="en-US" altLang="ja-JP" dirty="0"/>
              <a:t>“a situation has changed due to some external force (a decision made by someone other than the speaker).  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来年から奨学金（しょうがくきん）がもらえることになった。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日本にある支社（ししゃ）で働くことになった。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0015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Cf. Verb-non-past</a:t>
            </a:r>
            <a:r>
              <a:rPr lang="ja-JP" altLang="en-US" dirty="0"/>
              <a:t>ことに</a:t>
            </a:r>
            <a:r>
              <a:rPr lang="ja-JP" altLang="en-US" u="sng" dirty="0"/>
              <a:t>した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The decision was made by the subject/the speaker.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来年日本に留学することにした。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日本の会社に就職（しゅうしょく）することにした。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4633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11. V-non-past </a:t>
            </a:r>
            <a:r>
              <a:rPr kumimoji="1" lang="ja-JP" altLang="en-US"/>
              <a:t>ように｛頼む</a:t>
            </a:r>
            <a:r>
              <a:rPr kumimoji="1" lang="en-US" altLang="ja-JP" dirty="0"/>
              <a:t>/</a:t>
            </a:r>
            <a:r>
              <a:rPr kumimoji="1" lang="ja-JP" altLang="en-US"/>
              <a:t>言う</a:t>
            </a:r>
            <a:r>
              <a:rPr kumimoji="1" lang="en-US" altLang="ja-JP" dirty="0"/>
              <a:t>/</a:t>
            </a:r>
            <a:r>
              <a:rPr kumimoji="1" lang="ja-JP" altLang="en-US"/>
              <a:t>お願いする</a:t>
            </a:r>
            <a:r>
              <a:rPr kumimoji="1" lang="en-US" altLang="ja-JP" dirty="0"/>
              <a:t>…..}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Indirect request or command:</a:t>
            </a:r>
          </a:p>
          <a:p>
            <a:pPr lvl="1"/>
            <a:r>
              <a:rPr lang="en-US" altLang="ja-JP" dirty="0"/>
              <a:t>Ask X to do such-and-such</a:t>
            </a:r>
          </a:p>
          <a:p>
            <a:pPr lvl="1"/>
            <a:r>
              <a:rPr kumimoji="1" lang="en-US" altLang="ja-JP" dirty="0"/>
              <a:t>Tell X to do su</a:t>
            </a:r>
            <a:r>
              <a:rPr lang="en-US" altLang="ja-JP" dirty="0"/>
              <a:t>ch-and-such</a:t>
            </a:r>
          </a:p>
          <a:p>
            <a:pPr marL="457200" lvl="1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Direct :</a:t>
            </a:r>
          </a:p>
          <a:p>
            <a:pPr marL="457200" lvl="1" indent="0">
              <a:buNone/>
            </a:pPr>
            <a:r>
              <a:rPr lang="ja-JP" altLang="en-US" dirty="0"/>
              <a:t>先生は、学生に「漢字を覚えなさい」と言いました。</a:t>
            </a:r>
            <a:endParaRPr lang="en-US" altLang="ja-JP" dirty="0"/>
          </a:p>
          <a:p>
            <a:pPr marL="57150" lvl="1" indent="0">
              <a:buNone/>
            </a:pPr>
            <a:r>
              <a:rPr lang="en-US" altLang="ja-JP" dirty="0"/>
              <a:t>Indirect:</a:t>
            </a:r>
          </a:p>
          <a:p>
            <a:pPr marL="57150" lvl="1" indent="0">
              <a:buNone/>
            </a:pPr>
            <a:r>
              <a:rPr lang="en-US" altLang="ja-JP" dirty="0"/>
              <a:t>     </a:t>
            </a:r>
            <a:r>
              <a:rPr lang="ja-JP" altLang="en-US" dirty="0"/>
              <a:t>先生は、学生に</a:t>
            </a:r>
            <a:r>
              <a:rPr lang="ja-JP" altLang="en-US" u="sng" dirty="0"/>
              <a:t>漢字を覚えるように</a:t>
            </a:r>
            <a:r>
              <a:rPr lang="ja-JP" altLang="en-US" dirty="0"/>
              <a:t>言いました。</a:t>
            </a:r>
            <a:endParaRPr lang="en-US" altLang="ja-JP" dirty="0"/>
          </a:p>
          <a:p>
            <a:pPr marL="5715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44720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en-US" altLang="ja-JP" dirty="0"/>
              <a:t>Direct</a:t>
            </a:r>
          </a:p>
          <a:p>
            <a:pPr marL="0" indent="0">
              <a:buNone/>
            </a:pPr>
            <a:r>
              <a:rPr lang="ja-JP" altLang="en-US" sz="2800" dirty="0"/>
              <a:t>私は、友達に「お金をかしてください」と頼みました。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en-US" altLang="ja-JP" dirty="0"/>
              <a:t>Indirect:</a:t>
            </a:r>
          </a:p>
          <a:p>
            <a:pPr marL="0" indent="0">
              <a:buNone/>
            </a:pPr>
            <a:r>
              <a:rPr lang="ja-JP" altLang="en-US" sz="2800" dirty="0"/>
              <a:t>私は、友達にお金をかしてくれるように頼みました。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Direct:</a:t>
            </a:r>
          </a:p>
          <a:p>
            <a:pPr marL="0" indent="0">
              <a:buNone/>
            </a:pPr>
            <a:r>
              <a:rPr lang="ja-JP" altLang="en-US" sz="2800" dirty="0"/>
              <a:t>両親は、私に「あまい物を食べすぎてはいけません」と言っています。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Indirect:</a:t>
            </a:r>
          </a:p>
          <a:p>
            <a:pPr marL="0" indent="0">
              <a:buNone/>
            </a:pPr>
            <a:r>
              <a:rPr lang="ja-JP" altLang="en-US" sz="2800" dirty="0"/>
              <a:t>両親は、私にあまい物を食べすぎないように言っています。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0939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67" y="677334"/>
            <a:ext cx="8538633" cy="584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/>
              <a:t>Often, ~ </a:t>
            </a:r>
            <a:r>
              <a:rPr kumimoji="1" lang="ja-JP" altLang="en-US" dirty="0"/>
              <a:t>ように</a:t>
            </a:r>
            <a:r>
              <a:rPr kumimoji="1" lang="en-US" altLang="ja-JP" dirty="0"/>
              <a:t> pattern is used together with Passive</a:t>
            </a:r>
          </a:p>
          <a:p>
            <a:pPr marL="0" indent="0">
              <a:buNone/>
            </a:pPr>
            <a:r>
              <a:rPr lang="en-US" altLang="ja-JP" dirty="0"/>
              <a:t>(</a:t>
            </a:r>
            <a:r>
              <a:rPr lang="ja-JP" altLang="en-US" dirty="0"/>
              <a:t>例）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800" dirty="0"/>
              <a:t>よしこさんが「宿題を手伝ってください」と頼みました（たのみました）。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ー＞私は、よしこさん</a:t>
            </a:r>
            <a:r>
              <a:rPr lang="ja-JP" altLang="en-US" sz="2800" dirty="0">
                <a:solidFill>
                  <a:srgbClr val="FF0000"/>
                </a:solidFill>
              </a:rPr>
              <a:t>に</a:t>
            </a:r>
            <a:r>
              <a:rPr lang="ja-JP" altLang="en-US" sz="2800" dirty="0"/>
              <a:t>宿題を手伝うように頼まれました。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先生</a:t>
            </a:r>
            <a:r>
              <a:rPr lang="ja-JP" altLang="en-US" dirty="0">
                <a:solidFill>
                  <a:srgbClr val="FF0000"/>
                </a:solidFill>
              </a:rPr>
              <a:t>に</a:t>
            </a:r>
            <a:r>
              <a:rPr lang="ja-JP" altLang="en-US" dirty="0"/>
              <a:t>もっと勉強するように言われました。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先生</a:t>
            </a:r>
            <a:r>
              <a:rPr lang="ja-JP" altLang="en-US" dirty="0">
                <a:solidFill>
                  <a:srgbClr val="FF0000"/>
                </a:solidFill>
              </a:rPr>
              <a:t>に</a:t>
            </a:r>
            <a:r>
              <a:rPr lang="ja-JP" altLang="en-US" dirty="0"/>
              <a:t>うるさくしないように言われました。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子供の時、両親</a:t>
            </a:r>
            <a:r>
              <a:rPr lang="ja-JP" altLang="en-US" dirty="0">
                <a:solidFill>
                  <a:srgbClr val="FF0000"/>
                </a:solidFill>
              </a:rPr>
              <a:t>に</a:t>
            </a:r>
            <a:r>
              <a:rPr lang="en-US" altLang="ja-JP" dirty="0"/>
              <a:t>_________________________</a:t>
            </a:r>
          </a:p>
          <a:p>
            <a:pPr marL="0" indent="0">
              <a:buNone/>
            </a:pPr>
            <a:r>
              <a:rPr lang="ja-JP" altLang="en-US" dirty="0"/>
              <a:t>高校の時、先生</a:t>
            </a:r>
            <a:r>
              <a:rPr lang="ja-JP" altLang="en-US" dirty="0">
                <a:solidFill>
                  <a:srgbClr val="FF0000"/>
                </a:solidFill>
              </a:rPr>
              <a:t>に</a:t>
            </a:r>
            <a:r>
              <a:rPr lang="en-US" altLang="ja-JP" dirty="0"/>
              <a:t>_________________________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8033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12. V-</a:t>
            </a:r>
            <a:r>
              <a:rPr kumimoji="1" lang="en-US" altLang="ja-JP" dirty="0" err="1"/>
              <a:t>te</a:t>
            </a:r>
            <a:r>
              <a:rPr kumimoji="1" lang="en-US" altLang="ja-JP" dirty="0"/>
              <a:t> + Giving &amp; Receiving Verbs</a:t>
            </a:r>
            <a:br>
              <a:rPr kumimoji="1" lang="en-US" altLang="ja-JP" dirty="0"/>
            </a:br>
            <a:r>
              <a:rPr lang="en-US" altLang="ja-JP" dirty="0"/>
              <a:t>(‘would you do me a favor?’)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04909" cy="36368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800" dirty="0"/>
              <a:t>復習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辞書を見せていただけませんか。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					 </a:t>
            </a:r>
            <a:r>
              <a:rPr lang="ja-JP" altLang="en-US" sz="2800" dirty="0"/>
              <a:t>くださいませんか。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en-US" altLang="ja-JP" sz="2800" dirty="0"/>
              <a:t>					 </a:t>
            </a:r>
            <a:r>
              <a:rPr kumimoji="1" lang="ja-JP" altLang="en-US" sz="2800" dirty="0"/>
              <a:t>もらえませんか。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					 </a:t>
            </a:r>
            <a:r>
              <a:rPr lang="ja-JP" altLang="en-US" sz="2800" dirty="0"/>
              <a:t>くれませんか。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en-US" altLang="ja-JP" sz="2800" dirty="0"/>
              <a:t>					 </a:t>
            </a:r>
            <a:r>
              <a:rPr kumimoji="1" lang="ja-JP" altLang="en-US" sz="2800" dirty="0"/>
              <a:t>もらえない？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					 </a:t>
            </a:r>
            <a:r>
              <a:rPr lang="ja-JP" altLang="en-US" sz="2800" dirty="0"/>
              <a:t>くれない？</a:t>
            </a:r>
            <a:r>
              <a:rPr lang="en-US" altLang="ja-JP" sz="2800" dirty="0"/>
              <a:t> etc.</a:t>
            </a:r>
          </a:p>
          <a:p>
            <a:pPr marL="0" indent="0">
              <a:buNone/>
            </a:pP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075159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E46333-10B9-A44D-BA82-97A2E52801CD}"/>
              </a:ext>
            </a:extLst>
          </p:cNvPr>
          <p:cNvSpPr/>
          <p:nvPr/>
        </p:nvSpPr>
        <p:spPr>
          <a:xfrm>
            <a:off x="346364" y="1537855"/>
            <a:ext cx="8520545" cy="15199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相川先生がMISTIの推薦状（すいせんじょう）を書いた</a:t>
            </a:r>
            <a:r>
              <a:rPr lang="en-US" sz="2000" dirty="0"/>
              <a:t>。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err="1"/>
              <a:t>相川先生がMISTIの推薦状（すいせんじょう）を書いてくださった</a:t>
            </a:r>
            <a:r>
              <a:rPr lang="en-US" sz="2000" dirty="0"/>
              <a:t>。</a:t>
            </a:r>
          </a:p>
          <a:p>
            <a:pPr algn="ctr"/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DDD731-5B7A-3A40-A282-7074A5573DB1}"/>
              </a:ext>
            </a:extLst>
          </p:cNvPr>
          <p:cNvSpPr/>
          <p:nvPr/>
        </p:nvSpPr>
        <p:spPr>
          <a:xfrm>
            <a:off x="346364" y="3650672"/>
            <a:ext cx="8146473" cy="2362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相川先生、MISTIの推薦状（すいせんじょう）を書いて</a:t>
            </a:r>
            <a:r>
              <a:rPr lang="en-US" sz="2000" dirty="0"/>
              <a:t>、</a:t>
            </a:r>
          </a:p>
          <a:p>
            <a:pPr algn="ctr"/>
            <a:r>
              <a:rPr lang="en-US" sz="2000" dirty="0" err="1"/>
              <a:t>ありがとうございました</a:t>
            </a:r>
            <a:r>
              <a:rPr lang="en-US" sz="2000" dirty="0"/>
              <a:t>。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err="1"/>
              <a:t>相川先生、MISTIの推薦状（すいせんじょう）を書いてくださって</a:t>
            </a:r>
            <a:r>
              <a:rPr lang="en-US" sz="2000" dirty="0"/>
              <a:t>、</a:t>
            </a:r>
          </a:p>
          <a:p>
            <a:pPr algn="ctr"/>
            <a:r>
              <a:rPr lang="en-US" sz="2000" dirty="0" err="1"/>
              <a:t>ありがとうございました</a:t>
            </a:r>
            <a:r>
              <a:rPr lang="en-US" sz="2000" dirty="0"/>
              <a:t>。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653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8838"/>
            <a:ext cx="8229600" cy="5788162"/>
          </a:xfrm>
        </p:spPr>
        <p:txBody>
          <a:bodyPr>
            <a:normAutofit/>
          </a:bodyPr>
          <a:lstStyle/>
          <a:p>
            <a:r>
              <a:rPr lang="ja-JP" altLang="en-US" dirty="0"/>
              <a:t>日本では、</a:t>
            </a:r>
            <a:r>
              <a:rPr lang="ja-JP" altLang="en-US" u="sng" dirty="0"/>
              <a:t>日本語を勉強する</a:t>
            </a:r>
            <a:r>
              <a:rPr lang="ja-JP" altLang="en-US" dirty="0"/>
              <a:t>他に、色々な名所に行きたいと思っている。</a:t>
            </a:r>
            <a:endParaRPr lang="en-US" altLang="ja-JP" dirty="0"/>
          </a:p>
          <a:p>
            <a:r>
              <a:rPr kumimoji="1" lang="ja-JP" altLang="en-US" dirty="0"/>
              <a:t>今日は、</a:t>
            </a:r>
            <a:r>
              <a:rPr kumimoji="1" lang="ja-JP" altLang="en-US" u="sng" dirty="0"/>
              <a:t>授業に出る</a:t>
            </a:r>
            <a:r>
              <a:rPr kumimoji="1" lang="ja-JP" altLang="en-US" dirty="0"/>
              <a:t>他は、何も予定がない。</a:t>
            </a:r>
            <a:endParaRPr kumimoji="1" lang="en-US" altLang="ja-JP" dirty="0"/>
          </a:p>
          <a:p>
            <a:r>
              <a:rPr kumimoji="1" lang="ja-JP" altLang="en-US" dirty="0"/>
              <a:t>日本語には、くだけた話し方の他に、</a:t>
            </a:r>
            <a:r>
              <a:rPr kumimoji="1" lang="en-US" altLang="ja-JP" dirty="0"/>
              <a:t>……</a:t>
            </a:r>
          </a:p>
          <a:p>
            <a:r>
              <a:rPr lang="ja-JP" altLang="en-US" dirty="0"/>
              <a:t>日本語の書き言葉には、「です・ます体」の他に、</a:t>
            </a:r>
            <a:r>
              <a:rPr lang="en-US" altLang="ja-JP" dirty="0"/>
              <a:t>….</a:t>
            </a:r>
          </a:p>
          <a:p>
            <a:r>
              <a:rPr lang="ja-JP" altLang="en-US" dirty="0"/>
              <a:t>明日は、試験があるので、今晩は</a:t>
            </a:r>
            <a:r>
              <a:rPr lang="en-US" altLang="ja-JP" dirty="0"/>
              <a:t>_______</a:t>
            </a:r>
            <a:r>
              <a:rPr lang="ja-JP" altLang="en-US" dirty="0"/>
              <a:t>他（に）は何もしないつもりです。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4900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13. Verb-non-past </a:t>
            </a:r>
            <a:r>
              <a:rPr kumimoji="1" lang="ja-JP" altLang="en-US" dirty="0"/>
              <a:t>ようにする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V-non-past </a:t>
            </a:r>
            <a:r>
              <a:rPr kumimoji="1" lang="ja-JP" altLang="en-US" dirty="0"/>
              <a:t>ようにする</a:t>
            </a:r>
            <a:r>
              <a:rPr kumimoji="1" lang="en-US" altLang="ja-JP" dirty="0"/>
              <a:t>:</a:t>
            </a:r>
          </a:p>
          <a:p>
            <a:r>
              <a:rPr lang="en-US" altLang="ja-JP" dirty="0"/>
              <a:t>One’s conscious effort to do something for some purpose.</a:t>
            </a:r>
          </a:p>
          <a:p>
            <a:r>
              <a:rPr lang="en-US" altLang="ja-JP" dirty="0"/>
              <a:t>Differences among: </a:t>
            </a:r>
          </a:p>
          <a:p>
            <a:pPr marL="400050" lvl="1" indent="0">
              <a:buNone/>
            </a:pPr>
            <a:r>
              <a:rPr lang="en-US" altLang="ja-JP" dirty="0"/>
              <a:t>〜</a:t>
            </a:r>
            <a:r>
              <a:rPr kumimoji="1" lang="ja-JP" altLang="en-US" dirty="0"/>
              <a:t>ようにしている。</a:t>
            </a:r>
            <a:r>
              <a:rPr kumimoji="1" lang="en-US" altLang="ja-JP" dirty="0"/>
              <a:t>(efforts) (~</a:t>
            </a:r>
            <a:r>
              <a:rPr kumimoji="1" lang="ja-JP" altLang="en-US" dirty="0"/>
              <a:t>ように</a:t>
            </a:r>
            <a:r>
              <a:rPr kumimoji="1" lang="ja-JP" altLang="en-US" b="1" dirty="0">
                <a:solidFill>
                  <a:srgbClr val="FF0000"/>
                </a:solidFill>
              </a:rPr>
              <a:t>努力（どりょく）</a:t>
            </a:r>
            <a:r>
              <a:rPr kumimoji="1" lang="ja-JP" altLang="en-US" dirty="0"/>
              <a:t>している）</a:t>
            </a:r>
            <a:endParaRPr kumimoji="1" lang="en-US" altLang="ja-JP" dirty="0"/>
          </a:p>
          <a:p>
            <a:pPr marL="400050" lvl="1" indent="0">
              <a:buNone/>
            </a:pPr>
            <a:r>
              <a:rPr lang="en-US" altLang="ja-JP" dirty="0"/>
              <a:t>〜</a:t>
            </a:r>
            <a:r>
              <a:rPr lang="ja-JP" altLang="en-US" dirty="0"/>
              <a:t>ことにしている</a:t>
            </a:r>
            <a:r>
              <a:rPr lang="ja-JP" altLang="en-US"/>
              <a:t>。</a:t>
            </a:r>
            <a:r>
              <a:rPr lang="en-US" altLang="ja-JP" dirty="0"/>
              <a:t>(habitual/rule)</a:t>
            </a:r>
          </a:p>
        </p:txBody>
      </p:sp>
    </p:spTree>
    <p:extLst>
      <p:ext uri="{BB962C8B-B14F-4D97-AF65-F5344CB8AC3E}">
        <p14:creationId xmlns:p14="http://schemas.microsoft.com/office/powerpoint/2010/main" val="861104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9668"/>
            <a:ext cx="8229600" cy="5406496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寝る前に、アイスクリームを食べないようにしている。</a:t>
            </a:r>
            <a:endParaRPr lang="en-US" altLang="ja-JP" dirty="0"/>
          </a:p>
          <a:p>
            <a:r>
              <a:rPr lang="ja-JP" altLang="en-US" dirty="0"/>
              <a:t>寝る前に、アイスクリームを食べないことにしている。</a:t>
            </a:r>
            <a:endParaRPr lang="en-US" altLang="ja-JP" dirty="0"/>
          </a:p>
          <a:p>
            <a:r>
              <a:rPr lang="ja-JP" altLang="en-US" dirty="0"/>
              <a:t>寝る前に、アイスクリームを食べないことにした。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なるべく</a:t>
            </a:r>
            <a:r>
              <a:rPr lang="en-US" altLang="ja-JP" dirty="0"/>
              <a:t> (“as much as possible”)</a:t>
            </a:r>
          </a:p>
          <a:p>
            <a:r>
              <a:rPr lang="ja-JP" altLang="en-US" dirty="0"/>
              <a:t>（アイスクリームは大好きだが）</a:t>
            </a:r>
            <a:r>
              <a:rPr lang="ja-JP" altLang="en-US" u="sng" dirty="0"/>
              <a:t>なるべく</a:t>
            </a:r>
            <a:r>
              <a:rPr lang="ja-JP" altLang="en-US" dirty="0"/>
              <a:t>寝る前は、食べないようにしている。</a:t>
            </a:r>
            <a:endParaRPr lang="en-US" altLang="ja-JP" dirty="0"/>
          </a:p>
          <a:p>
            <a:r>
              <a:rPr lang="ja-JP" altLang="en-US" dirty="0"/>
              <a:t>（アイスクリームは大好きだが）</a:t>
            </a:r>
            <a:r>
              <a:rPr lang="ja-JP" altLang="en-US" u="sng" dirty="0"/>
              <a:t>なるべく</a:t>
            </a:r>
            <a:r>
              <a:rPr lang="ja-JP" altLang="en-US" dirty="0"/>
              <a:t>寝る前は、食べないことにしている。</a:t>
            </a:r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56923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14. ~</a:t>
            </a:r>
            <a:r>
              <a:rPr kumimoji="1" lang="ja-JP" altLang="en-US" dirty="0"/>
              <a:t>かな（あ）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/>
              <a:t>Sentence-final particle;</a:t>
            </a:r>
          </a:p>
          <a:p>
            <a:r>
              <a:rPr kumimoji="1" lang="en-US" altLang="ja-JP" dirty="0"/>
              <a:t>Self-addressed question or a question addressed to the speaker’s in-group members</a:t>
            </a:r>
          </a:p>
          <a:p>
            <a:r>
              <a:rPr lang="en-US" altLang="ja-JP" dirty="0"/>
              <a:t>Casual speech only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クリスマスの休みは、何をしようかな？</a:t>
            </a:r>
            <a:endParaRPr kumimoji="1" lang="en-US" altLang="ja-JP" dirty="0"/>
          </a:p>
          <a:p>
            <a:r>
              <a:rPr lang="en-US" altLang="ja-JP" dirty="0"/>
              <a:t>MIT</a:t>
            </a:r>
            <a:r>
              <a:rPr lang="ja-JP" altLang="en-US" dirty="0"/>
              <a:t>卒業したら、どうしようかな？</a:t>
            </a:r>
            <a:endParaRPr lang="en-US" altLang="ja-JP" dirty="0"/>
          </a:p>
          <a:p>
            <a:r>
              <a:rPr kumimoji="1" lang="ja-JP" altLang="en-US" dirty="0"/>
              <a:t>今晩のごはん、どうしようかな？コンビニのおべんとうでも食べようかな？</a:t>
            </a:r>
            <a:endParaRPr kumimoji="1" lang="en-US" altLang="ja-JP" dirty="0"/>
          </a:p>
          <a:p>
            <a:r>
              <a:rPr lang="ja-JP" altLang="en-US" dirty="0"/>
              <a:t>今晩、何しようかな？映画でも見に行こうかな？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8304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15 </a:t>
            </a:r>
            <a:r>
              <a:rPr lang="ja-JP" altLang="en-US" dirty="0"/>
              <a:t>なるべく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日本語のクラスでは、なるべく日本語で話してください。</a:t>
            </a:r>
            <a:endParaRPr kumimoji="1" lang="en-US" altLang="ja-JP" dirty="0"/>
          </a:p>
          <a:p>
            <a:r>
              <a:rPr kumimoji="1" lang="ja-JP" altLang="en-US" dirty="0"/>
              <a:t>敬語（けいご）をなるべく使った方がいい。</a:t>
            </a:r>
            <a:endParaRPr kumimoji="1" lang="en-US" altLang="ja-JP" dirty="0"/>
          </a:p>
          <a:p>
            <a:r>
              <a:rPr lang="ja-JP" altLang="en-US" dirty="0"/>
              <a:t>ダイエットしているから、なるべく</a:t>
            </a:r>
            <a:r>
              <a:rPr lang="en-US" altLang="ja-JP" dirty="0"/>
              <a:t>________</a:t>
            </a:r>
          </a:p>
          <a:p>
            <a:r>
              <a:rPr lang="ja-JP" altLang="en-US" dirty="0"/>
              <a:t>健康（けんこう）のために、なるべく</a:t>
            </a:r>
            <a:r>
              <a:rPr lang="en-US" altLang="ja-JP" dirty="0"/>
              <a:t>________</a:t>
            </a:r>
          </a:p>
          <a:p>
            <a:r>
              <a:rPr lang="ja-JP" altLang="en-US" dirty="0"/>
              <a:t>日本語が早く上手になりたいので、なるべく＿＿＿＿＿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1223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16 ~</a:t>
            </a:r>
            <a:r>
              <a:rPr kumimoji="1" lang="ja-JP" altLang="en-US" dirty="0"/>
              <a:t>ようとした</a:t>
            </a:r>
            <a:r>
              <a:rPr kumimoji="1" lang="en-US" altLang="ja-JP" dirty="0"/>
              <a:t>{</a:t>
            </a:r>
            <a:r>
              <a:rPr kumimoji="1" lang="ja-JP" altLang="en-US" dirty="0"/>
              <a:t>が、けど、ら、</a:t>
            </a:r>
            <a:r>
              <a:rPr kumimoji="1" lang="en-US" altLang="ja-JP" dirty="0"/>
              <a:t>etc.}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V-volitional </a:t>
            </a:r>
            <a:r>
              <a:rPr kumimoji="1" lang="ja-JP" altLang="en-US" dirty="0"/>
              <a:t>とした</a:t>
            </a:r>
            <a:r>
              <a:rPr kumimoji="1" lang="en-US" altLang="ja-JP" dirty="0"/>
              <a:t>{</a:t>
            </a:r>
            <a:r>
              <a:rPr kumimoji="1" lang="ja-JP" altLang="en-US" dirty="0"/>
              <a:t>が・けど・けれど</a:t>
            </a:r>
            <a:r>
              <a:rPr kumimoji="1" lang="en-US" altLang="ja-JP" dirty="0"/>
              <a:t>} </a:t>
            </a:r>
          </a:p>
          <a:p>
            <a:pPr marL="0" indent="0">
              <a:buNone/>
            </a:pPr>
            <a:r>
              <a:rPr lang="en-US" altLang="ja-JP" dirty="0"/>
              <a:t>			‘tried to ~ but; was going to ~ but’</a:t>
            </a:r>
            <a:r>
              <a:rPr lang="ja-JP" altLang="en-US" dirty="0"/>
              <a:t>　</a:t>
            </a:r>
            <a:endParaRPr lang="en-US" altLang="ja-JP" dirty="0"/>
          </a:p>
          <a:p>
            <a:r>
              <a:rPr kumimoji="1" lang="en-US" altLang="ja-JP" dirty="0"/>
              <a:t>V-volitional </a:t>
            </a:r>
            <a:r>
              <a:rPr kumimoji="1" lang="ja-JP" altLang="en-US" dirty="0"/>
              <a:t>としたら；とした時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		‘when ~ was going to ~’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宿題をしようとしたが、友達が来たので、できなかった。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家を出ようとしたら、雨が降ってきた。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家を出ようとした時、雨が降ってきた。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2459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16 ~</a:t>
            </a:r>
            <a:r>
              <a:rPr kumimoji="1" lang="ja-JP" altLang="en-US" dirty="0"/>
              <a:t>ようとした</a:t>
            </a:r>
            <a:r>
              <a:rPr kumimoji="1" lang="en-US" altLang="ja-JP" dirty="0"/>
              <a:t>{</a:t>
            </a:r>
            <a:r>
              <a:rPr kumimoji="1" lang="ja-JP" altLang="en-US" dirty="0"/>
              <a:t>が、けど、ら、</a:t>
            </a:r>
            <a:r>
              <a:rPr kumimoji="1" lang="en-US" altLang="ja-JP" dirty="0"/>
              <a:t>etc.}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V-volitional </a:t>
            </a:r>
            <a:r>
              <a:rPr kumimoji="1" lang="ja-JP" altLang="en-US" dirty="0"/>
              <a:t>とした</a:t>
            </a:r>
            <a:r>
              <a:rPr kumimoji="1" lang="en-US" altLang="ja-JP" dirty="0"/>
              <a:t>{</a:t>
            </a:r>
            <a:r>
              <a:rPr kumimoji="1" lang="ja-JP" altLang="en-US" dirty="0"/>
              <a:t>が・けど・けれど</a:t>
            </a:r>
            <a:r>
              <a:rPr kumimoji="1" lang="en-US" altLang="ja-JP" dirty="0"/>
              <a:t>} </a:t>
            </a:r>
          </a:p>
          <a:p>
            <a:pPr marL="0" indent="0">
              <a:buNone/>
            </a:pPr>
            <a:r>
              <a:rPr lang="en-US" altLang="ja-JP" dirty="0"/>
              <a:t>			‘tried to ~ but; was going to ~ but’</a:t>
            </a:r>
            <a:r>
              <a:rPr lang="ja-JP" altLang="en-US" dirty="0"/>
              <a:t>　</a:t>
            </a:r>
            <a:endParaRPr lang="en-US" altLang="ja-JP" dirty="0"/>
          </a:p>
          <a:p>
            <a:r>
              <a:rPr kumimoji="1" lang="en-US" altLang="ja-JP" dirty="0"/>
              <a:t>V-volitional </a:t>
            </a:r>
            <a:r>
              <a:rPr kumimoji="1" lang="ja-JP" altLang="en-US" dirty="0"/>
              <a:t>としたら；とした時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		‘when ~ was going to ~’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宿題をしようとしたが、友達が来たので、できなかった。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家を出ようとしたら、雨が降ってきた。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家を出ようとした時、雨が降ってきた。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6083755" y="2593181"/>
            <a:ext cx="2455333" cy="12700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ダメでした！</a:t>
            </a:r>
          </a:p>
        </p:txBody>
      </p:sp>
    </p:spTree>
    <p:extLst>
      <p:ext uri="{BB962C8B-B14F-4D97-AF65-F5344CB8AC3E}">
        <p14:creationId xmlns:p14="http://schemas.microsoft.com/office/powerpoint/2010/main" val="185060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F01ED0E-D61F-9CF7-5489-152738616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44361"/>
            <a:ext cx="8229600" cy="3637640"/>
          </a:xfrm>
        </p:spPr>
      </p:pic>
    </p:spTree>
    <p:extLst>
      <p:ext uri="{BB962C8B-B14F-4D97-AF65-F5344CB8AC3E}">
        <p14:creationId xmlns:p14="http://schemas.microsoft.com/office/powerpoint/2010/main" val="585785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Cf. V-</a:t>
            </a:r>
            <a:r>
              <a:rPr kumimoji="1" lang="ja-JP" altLang="en-US" dirty="0"/>
              <a:t>てみる</a:t>
            </a:r>
            <a:r>
              <a:rPr kumimoji="1" lang="en-US" altLang="ja-JP" dirty="0"/>
              <a:t> vs. V−</a:t>
            </a:r>
            <a:r>
              <a:rPr kumimoji="1" lang="ja-JP" altLang="en-US" dirty="0"/>
              <a:t>ようとする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あまりおいしくなさそうだったけど、食べてみました。</a:t>
            </a:r>
            <a:endParaRPr kumimoji="1" lang="en-US" altLang="ja-JP" dirty="0"/>
          </a:p>
          <a:p>
            <a:r>
              <a:rPr lang="ja-JP" altLang="en-US" dirty="0"/>
              <a:t>すしの作り方があまりよくわからなかったが、本を見ながら、作ってみた。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すしを</a:t>
            </a:r>
            <a:r>
              <a:rPr lang="ja-JP" altLang="en-US" u="sng" dirty="0"/>
              <a:t>作ろうとしたが</a:t>
            </a:r>
            <a:r>
              <a:rPr lang="ja-JP" altLang="en-US" dirty="0"/>
              <a:t>、酢（す）がなかったので、代わりにてんぷらを作った。</a:t>
            </a:r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218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 (~</a:t>
            </a:r>
            <a:r>
              <a:rPr kumimoji="1" lang="ja-JP" altLang="en-US" dirty="0"/>
              <a:t>と）同じぐらい・くらい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1537856"/>
            <a:ext cx="8714509" cy="458830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ja-JP" sz="2800" dirty="0"/>
              <a:t>Noun</a:t>
            </a:r>
            <a:r>
              <a:rPr kumimoji="1" lang="ja-JP" altLang="en-US" sz="2800" dirty="0">
                <a:solidFill>
                  <a:srgbClr val="FF0000"/>
                </a:solidFill>
              </a:rPr>
              <a:t>と</a:t>
            </a:r>
            <a:r>
              <a:rPr lang="ja-JP" altLang="en-US" sz="2800" dirty="0"/>
              <a:t>同じぐらい</a:t>
            </a:r>
            <a:r>
              <a:rPr lang="en-US" altLang="ja-JP" sz="2800" dirty="0"/>
              <a:t> (about the same)</a:t>
            </a:r>
          </a:p>
          <a:p>
            <a:pPr marL="0" indent="0">
              <a:buNone/>
            </a:pPr>
            <a:r>
              <a:rPr kumimoji="1" lang="en-US" altLang="ja-JP" sz="2800" dirty="0"/>
              <a:t>Cf. </a:t>
            </a:r>
            <a:r>
              <a:rPr kumimoji="1" lang="ja-JP" altLang="en-US" sz="2800" dirty="0"/>
              <a:t>ぐらい</a:t>
            </a:r>
            <a:r>
              <a:rPr kumimoji="1" lang="en-US" altLang="ja-JP" sz="2800" dirty="0"/>
              <a:t> vs. </a:t>
            </a:r>
            <a:r>
              <a:rPr kumimoji="1" lang="ja-JP" altLang="en-US" sz="2800" dirty="0"/>
              <a:t>ごろ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(</a:t>
            </a:r>
            <a:r>
              <a:rPr lang="ja-JP" altLang="en-US" sz="2800"/>
              <a:t>何時間ぐらい勉強しましたか。</a:t>
            </a:r>
            <a:r>
              <a:rPr lang="en-US" altLang="ja-JP" sz="2800" dirty="0"/>
              <a:t>vs. </a:t>
            </a:r>
            <a:r>
              <a:rPr lang="ja-JP" altLang="en-US" sz="2800"/>
              <a:t>何時ごろ寝ましたか。）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日本の大きさは、どのぐらいです。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>
                <a:ea typeface="ＭＳ Ｐゴシック"/>
              </a:rPr>
              <a:t>カリフォルニア州</a:t>
            </a:r>
            <a:r>
              <a:rPr lang="ja-JP" altLang="en-US" sz="2800" u="sng" dirty="0">
                <a:ea typeface="ＭＳ Ｐゴシック"/>
              </a:rPr>
              <a:t>と</a:t>
            </a:r>
            <a:r>
              <a:rPr lang="ja-JP" altLang="en-US" sz="2800" dirty="0">
                <a:ea typeface="ＭＳ Ｐゴシック"/>
              </a:rPr>
              <a:t>同じぐらいです。</a:t>
            </a:r>
            <a:endParaRPr lang="en-US" altLang="ja-JP" sz="2800" dirty="0">
              <a:ea typeface="ＭＳ Ｐゴシック"/>
            </a:endParaRPr>
          </a:p>
          <a:p>
            <a:pPr marL="0" indent="0">
              <a:buNone/>
            </a:pP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>
                <a:ea typeface="ＭＳ Ｐゴシック"/>
              </a:rPr>
              <a:t>東京の物価(ぶっか)は、ニューヨーク</a:t>
            </a:r>
            <a:r>
              <a:rPr lang="ja-JP" altLang="en-US" sz="2800" u="sng">
                <a:ea typeface="ＭＳ Ｐゴシック"/>
              </a:rPr>
              <a:t>と</a:t>
            </a:r>
            <a:r>
              <a:rPr lang="ja-JP" altLang="en-US" sz="2800">
                <a:ea typeface="ＭＳ Ｐゴシック"/>
              </a:rPr>
              <a:t>同じぐらいだ。</a:t>
            </a:r>
            <a:endParaRPr lang="ja-JP" altLang="en-US" sz="2800">
              <a:ea typeface="ＭＳ Ｐゴシック"/>
              <a:cs typeface="Calibri"/>
            </a:endParaRPr>
          </a:p>
          <a:p>
            <a:pPr marL="0" indent="0">
              <a:buNone/>
            </a:pPr>
            <a:r>
              <a:rPr kumimoji="1" lang="ja-JP" altLang="en-US" sz="2800" dirty="0">
                <a:ea typeface="ＭＳ Ｐゴシック"/>
              </a:rPr>
              <a:t>私のアパートの広さは、この教室</a:t>
            </a:r>
            <a:r>
              <a:rPr kumimoji="1" lang="ja-JP" altLang="en-US" sz="2800" u="sng" dirty="0">
                <a:ea typeface="ＭＳ Ｐゴシック"/>
              </a:rPr>
              <a:t>と</a:t>
            </a:r>
            <a:r>
              <a:rPr kumimoji="1" lang="ja-JP" altLang="en-US" sz="2800" dirty="0">
                <a:ea typeface="ＭＳ Ｐゴシック"/>
              </a:rPr>
              <a:t>同じぐらい</a:t>
            </a:r>
            <a:r>
              <a:rPr kumimoji="1" lang="ja-JP" altLang="en-US" sz="2800">
                <a:ea typeface="ＭＳ Ｐゴシック"/>
              </a:rPr>
              <a:t>だ。</a:t>
            </a:r>
            <a:endParaRPr kumimoji="1" lang="en-US" altLang="ja-JP" sz="2800" dirty="0">
              <a:ea typeface="ＭＳ Ｐゴシック"/>
            </a:endParaRPr>
          </a:p>
          <a:p>
            <a:pPr marL="0" indent="0">
              <a:buNone/>
            </a:pPr>
            <a:endParaRPr lang="en-US" altLang="ja-JP" sz="2800" dirty="0">
              <a:ea typeface="ＭＳ Ｐゴシック"/>
            </a:endParaRPr>
          </a:p>
          <a:p>
            <a:pPr marL="0" indent="0">
              <a:buNone/>
            </a:pPr>
            <a:r>
              <a:rPr kumimoji="1" lang="en-US" altLang="ja-JP" sz="2800" dirty="0">
                <a:ea typeface="ＭＳ Ｐゴシック"/>
              </a:rPr>
              <a:t>(cf. ~</a:t>
            </a:r>
            <a:r>
              <a:rPr kumimoji="1" lang="ja-JP" altLang="en-US" sz="2800">
                <a:ea typeface="ＭＳ Ｐゴシック"/>
              </a:rPr>
              <a:t>と違う</a:t>
            </a:r>
            <a:r>
              <a:rPr kumimoji="1" lang="en-US" altLang="ja-JP" sz="2800" dirty="0">
                <a:ea typeface="ＭＳ Ｐゴシック"/>
              </a:rPr>
              <a:t>)</a:t>
            </a:r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89635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44" y="274638"/>
            <a:ext cx="8619344" cy="1143000"/>
          </a:xfrm>
        </p:spPr>
        <p:txBody>
          <a:bodyPr/>
          <a:lstStyle/>
          <a:p>
            <a:r>
              <a:rPr kumimoji="1" lang="en-US" altLang="ja-JP" dirty="0">
                <a:ea typeface="ＭＳ Ｐゴシック"/>
              </a:rPr>
              <a:t>3. Noun + </a:t>
            </a:r>
            <a:r>
              <a:rPr kumimoji="1" lang="ja-JP" altLang="en-US">
                <a:ea typeface="ＭＳ Ｐゴシック"/>
              </a:rPr>
              <a:t>型</a:t>
            </a:r>
            <a:r>
              <a:rPr lang="ja-JP" altLang="en-US">
                <a:ea typeface="ＭＳ Ｐゴシック"/>
              </a:rPr>
              <a:t>（がた） '~ style; type'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Noun+</a:t>
            </a:r>
            <a:r>
              <a:rPr kumimoji="1" lang="ja-JP" altLang="en-US" dirty="0"/>
              <a:t>型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血液（けつえき）型は、何ですか。</a:t>
            </a:r>
            <a:endParaRPr lang="en-US" altLang="ja-JP" dirty="0"/>
          </a:p>
          <a:p>
            <a:r>
              <a:rPr kumimoji="1" lang="en-US" altLang="ja-JP" dirty="0"/>
              <a:t>A</a:t>
            </a:r>
            <a:r>
              <a:rPr kumimoji="1" lang="ja-JP" altLang="en-US" dirty="0"/>
              <a:t>型、</a:t>
            </a:r>
            <a:r>
              <a:rPr kumimoji="1" lang="en-US" altLang="ja-JP" dirty="0"/>
              <a:t>B</a:t>
            </a:r>
            <a:r>
              <a:rPr kumimoji="1" lang="ja-JP" altLang="en-US" dirty="0"/>
              <a:t>型、</a:t>
            </a:r>
            <a:r>
              <a:rPr lang="en-US" altLang="ja-JP" dirty="0"/>
              <a:t>AB</a:t>
            </a:r>
            <a:r>
              <a:rPr lang="ja-JP" altLang="en-US" dirty="0"/>
              <a:t>型、</a:t>
            </a:r>
            <a:r>
              <a:rPr lang="en-US" altLang="ja-JP" dirty="0"/>
              <a:t>O</a:t>
            </a:r>
            <a:r>
              <a:rPr lang="ja-JP" altLang="en-US" dirty="0"/>
              <a:t>型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新型（しんがた）、旧型（きゅうがた）、大型（おおがた）、小型（こがた）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dirty="0"/>
              <a:t>２０１３年型のトヨタカローラに乗っている。</a:t>
            </a:r>
          </a:p>
        </p:txBody>
      </p:sp>
    </p:spTree>
    <p:extLst>
      <p:ext uri="{BB962C8B-B14F-4D97-AF65-F5344CB8AC3E}">
        <p14:creationId xmlns:p14="http://schemas.microsoft.com/office/powerpoint/2010/main" val="4204448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1 at 5.15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5386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674B70-D8D9-DD4D-5037-7F6633F5D3BD}"/>
              </a:ext>
            </a:extLst>
          </p:cNvPr>
          <p:cNvSpPr txBox="1"/>
          <p:nvPr/>
        </p:nvSpPr>
        <p:spPr>
          <a:xfrm>
            <a:off x="100361" y="6396335"/>
            <a:ext cx="5597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© source unknown. All rights reserved. This content is excluded from our Creative Commons license. For more information, see </a:t>
            </a:r>
            <a:r>
              <a:rPr lang="en-US" sz="800" u="sng" dirty="0">
                <a:solidFill>
                  <a:srgbClr val="0070C0"/>
                </a:solidFill>
                <a:effectLst/>
                <a:latin typeface="Verdana" panose="020B0604030504040204" pitchFamily="34" charset="0"/>
                <a:hlinkClick r:id="rId4"/>
              </a:rPr>
              <a:t>https://</a:t>
            </a:r>
            <a:r>
              <a:rPr lang="en-US" sz="800" u="sng" dirty="0" err="1">
                <a:solidFill>
                  <a:srgbClr val="0070C0"/>
                </a:solidFill>
                <a:effectLst/>
                <a:latin typeface="Verdana" panose="020B0604030504040204" pitchFamily="34" charset="0"/>
                <a:hlinkClick r:id="rId4"/>
              </a:rPr>
              <a:t>ocw.mit.edu</a:t>
            </a:r>
            <a:r>
              <a:rPr lang="en-US" sz="800" u="sng" dirty="0">
                <a:solidFill>
                  <a:srgbClr val="0070C0"/>
                </a:solidFill>
                <a:effectLst/>
                <a:latin typeface="Verdana" panose="020B0604030504040204" pitchFamily="34" charset="0"/>
                <a:hlinkClick r:id="rId4"/>
              </a:rPr>
              <a:t>/help/</a:t>
            </a:r>
            <a:r>
              <a:rPr lang="en-US" sz="800" u="sng" dirty="0" err="1">
                <a:solidFill>
                  <a:srgbClr val="0070C0"/>
                </a:solidFill>
                <a:effectLst/>
                <a:latin typeface="Verdana" panose="020B0604030504040204" pitchFamily="34" charset="0"/>
                <a:hlinkClick r:id="rId4"/>
              </a:rPr>
              <a:t>faq</a:t>
            </a:r>
            <a:r>
              <a:rPr lang="en-US" sz="800" u="sng" dirty="0">
                <a:solidFill>
                  <a:srgbClr val="0070C0"/>
                </a:solidFill>
                <a:effectLst/>
                <a:latin typeface="Verdana" panose="020B0604030504040204" pitchFamily="34" charset="0"/>
                <a:hlinkClick r:id="rId4"/>
              </a:rPr>
              <a:t>-fair-use/</a:t>
            </a:r>
            <a:endParaRPr lang="en-US" sz="800" u="sng" dirty="0">
              <a:solidFill>
                <a:srgbClr val="0070C0"/>
              </a:solidFill>
              <a:effectLst/>
              <a:latin typeface="Verdana" panose="020B0604030504040204" pitchFamily="34" charset="0"/>
            </a:endParaRP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6907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>
                <a:ea typeface="ＭＳ Ｐゴシック"/>
              </a:rPr>
              <a:t>4. </a:t>
            </a:r>
            <a:r>
              <a:rPr kumimoji="1" lang="ja-JP" altLang="en-US">
                <a:ea typeface="ＭＳ Ｐゴシック"/>
              </a:rPr>
              <a:t>それに</a:t>
            </a:r>
            <a:r>
              <a:rPr lang="ja-JP" altLang="en-US">
                <a:ea typeface="ＭＳ Ｐゴシック"/>
              </a:rPr>
              <a:t> (in addition)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9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ja-JP" altLang="en-US" dirty="0"/>
              <a:t>それに　</a:t>
            </a:r>
            <a:r>
              <a:rPr lang="en-US" altLang="ja-JP" dirty="0"/>
              <a:t>is to add a noun or a description/explanation; when adding a request/order/etc., use </a:t>
            </a:r>
            <a:r>
              <a:rPr lang="ja-JP" altLang="en-US" dirty="0"/>
              <a:t>それから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早く宿題を出しなさい。</a:t>
            </a:r>
            <a:r>
              <a:rPr lang="en-US" altLang="ja-JP" dirty="0"/>
              <a:t>{</a:t>
            </a:r>
            <a:r>
              <a:rPr lang="ja-JP" altLang="en-US" dirty="0"/>
              <a:t>それから</a:t>
            </a:r>
            <a:r>
              <a:rPr lang="en-US" altLang="ja-JP" dirty="0"/>
              <a:t> / </a:t>
            </a:r>
            <a:r>
              <a:rPr lang="ja-JP" altLang="en-US" strike="sngStrike" dirty="0"/>
              <a:t>それに</a:t>
            </a:r>
            <a:r>
              <a:rPr lang="en-US" altLang="ja-JP" dirty="0"/>
              <a:t>} </a:t>
            </a:r>
            <a:r>
              <a:rPr lang="ja-JP" altLang="en-US" dirty="0"/>
              <a:t>部屋</a:t>
            </a:r>
            <a:r>
              <a:rPr lang="ja-JP" altLang="en-US" b="1" dirty="0">
                <a:solidFill>
                  <a:srgbClr val="FF0000"/>
                </a:solidFill>
              </a:rPr>
              <a:t>も</a:t>
            </a:r>
            <a:r>
              <a:rPr lang="ja-JP" altLang="en-US" dirty="0"/>
              <a:t>そうじしなさい。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メールをだしてください。</a:t>
            </a:r>
            <a:r>
              <a:rPr lang="en-US" altLang="ja-JP" dirty="0"/>
              <a:t>{</a:t>
            </a:r>
            <a:r>
              <a:rPr lang="ja-JP" altLang="en-US" dirty="0"/>
              <a:t>それから</a:t>
            </a:r>
            <a:r>
              <a:rPr lang="en-US" altLang="ja-JP" dirty="0"/>
              <a:t> / </a:t>
            </a:r>
            <a:r>
              <a:rPr lang="ja-JP" altLang="en-US" strike="sngStrike" dirty="0"/>
              <a:t>それに</a:t>
            </a:r>
            <a:r>
              <a:rPr lang="en-US" altLang="ja-JP" dirty="0"/>
              <a:t>} </a:t>
            </a:r>
            <a:r>
              <a:rPr lang="ja-JP" altLang="en-US" dirty="0"/>
              <a:t>電話</a:t>
            </a:r>
            <a:r>
              <a:rPr lang="ja-JP" altLang="en-US" b="1" dirty="0">
                <a:solidFill>
                  <a:srgbClr val="FF0000"/>
                </a:solidFill>
              </a:rPr>
              <a:t>も</a:t>
            </a:r>
            <a:r>
              <a:rPr lang="ja-JP" altLang="en-US" dirty="0"/>
              <a:t>かけてください。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てんぷら、お願いします。</a:t>
            </a:r>
            <a:r>
              <a:rPr lang="en-US" altLang="ja-JP" dirty="0"/>
              <a:t>{</a:t>
            </a:r>
            <a:r>
              <a:rPr lang="ja-JP" altLang="en-US" dirty="0"/>
              <a:t>それから</a:t>
            </a:r>
            <a:r>
              <a:rPr lang="en-US" altLang="ja-JP" dirty="0"/>
              <a:t> / </a:t>
            </a:r>
            <a:r>
              <a:rPr lang="ja-JP" altLang="en-US" dirty="0"/>
              <a:t>それに</a:t>
            </a:r>
            <a:r>
              <a:rPr lang="en-US" altLang="ja-JP" dirty="0"/>
              <a:t>} </a:t>
            </a:r>
            <a:r>
              <a:rPr lang="ja-JP" altLang="en-US" dirty="0"/>
              <a:t>とんかつ</a:t>
            </a:r>
            <a:r>
              <a:rPr lang="ja-JP" altLang="en-US" b="1" dirty="0">
                <a:solidFill>
                  <a:srgbClr val="FF0000"/>
                </a:solidFill>
              </a:rPr>
              <a:t>も</a:t>
            </a:r>
            <a:r>
              <a:rPr lang="ja-JP" altLang="en-US" dirty="0"/>
              <a:t>お願いします。</a:t>
            </a:r>
            <a:r>
              <a:rPr lang="en-US" altLang="ja-JP" dirty="0"/>
              <a:t>(Both OK but </a:t>
            </a:r>
            <a:r>
              <a:rPr lang="ja-JP" altLang="en-US" dirty="0"/>
              <a:t>それから</a:t>
            </a:r>
            <a:r>
              <a:rPr lang="en-US" altLang="ja-JP" dirty="0"/>
              <a:t> is preferred)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そのクラスは、大変だ。</a:t>
            </a:r>
            <a:r>
              <a:rPr lang="en-US" altLang="ja-JP" dirty="0"/>
              <a:t>{</a:t>
            </a:r>
            <a:r>
              <a:rPr lang="ja-JP" altLang="en-US" dirty="0"/>
              <a:t>それから</a:t>
            </a:r>
            <a:r>
              <a:rPr lang="en-US" altLang="ja-JP" dirty="0"/>
              <a:t> / </a:t>
            </a:r>
            <a:r>
              <a:rPr lang="ja-JP" altLang="en-US" dirty="0"/>
              <a:t>それに</a:t>
            </a:r>
            <a:r>
              <a:rPr lang="en-US" altLang="ja-JP" dirty="0"/>
              <a:t>} </a:t>
            </a:r>
            <a:r>
              <a:rPr lang="ja-JP" altLang="en-US" dirty="0"/>
              <a:t>宿題</a:t>
            </a:r>
            <a:r>
              <a:rPr lang="ja-JP" altLang="en-US" b="1" dirty="0">
                <a:solidFill>
                  <a:srgbClr val="FF0000"/>
                </a:solidFill>
              </a:rPr>
              <a:t>も</a:t>
            </a:r>
            <a:r>
              <a:rPr lang="ja-JP" altLang="en-US" dirty="0"/>
              <a:t>多い。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699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5. (~</a:t>
            </a:r>
            <a:r>
              <a:rPr kumimoji="1" lang="ja-JP" altLang="en-US" dirty="0"/>
              <a:t>の</a:t>
            </a:r>
            <a:r>
              <a:rPr kumimoji="1" lang="en-US" altLang="ja-JP" dirty="0"/>
              <a:t>)</a:t>
            </a:r>
            <a:r>
              <a:rPr kumimoji="1" lang="ja-JP" altLang="en-US" dirty="0"/>
              <a:t>なら　</a:t>
            </a:r>
            <a:r>
              <a:rPr kumimoji="1" lang="en-US" altLang="ja-JP" dirty="0"/>
              <a:t>(if~ &lt;hypothetical conditions&gt;)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kumimoji="1" lang="en-US" altLang="ja-JP" dirty="0">
                <a:ea typeface="ＭＳ Ｐゴシック"/>
              </a:rPr>
              <a:t>Noun (</a:t>
            </a:r>
            <a:r>
              <a:rPr lang="en-US" altLang="ja-JP" dirty="0" err="1">
                <a:ea typeface="ＭＳ Ｐゴシック"/>
              </a:rPr>
              <a:t>MITの学生</a:t>
            </a:r>
            <a:r>
              <a:rPr kumimoji="1" lang="ja-JP" altLang="en-US">
                <a:ea typeface="ＭＳ Ｐゴシック"/>
              </a:rPr>
              <a:t>なら）</a:t>
            </a:r>
            <a:endParaRPr kumimoji="1" lang="en-US" altLang="ja-JP">
              <a:ea typeface="ＭＳ Ｐゴシック"/>
            </a:endParaRPr>
          </a:p>
          <a:p>
            <a:r>
              <a:rPr lang="ja-JP" altLang="en-US" dirty="0"/>
              <a:t>い</a:t>
            </a:r>
            <a:r>
              <a:rPr lang="en-US" altLang="ja-JP" dirty="0"/>
              <a:t>-Adjective</a:t>
            </a:r>
            <a:r>
              <a:rPr lang="ja-JP" altLang="en-US" dirty="0"/>
              <a:t>　（忙しい（の）なら）</a:t>
            </a:r>
            <a:endParaRPr lang="en-US" altLang="ja-JP" dirty="0"/>
          </a:p>
          <a:p>
            <a:r>
              <a:rPr kumimoji="1" lang="ja-JP" altLang="en-US" dirty="0"/>
              <a:t>な</a:t>
            </a:r>
            <a:r>
              <a:rPr kumimoji="1" lang="en-US" altLang="ja-JP" dirty="0"/>
              <a:t>-Adjective (</a:t>
            </a:r>
            <a:r>
              <a:rPr kumimoji="1" lang="ja-JP" altLang="en-US" dirty="0"/>
              <a:t>大変なら）</a:t>
            </a:r>
            <a:endParaRPr kumimoji="1" lang="en-US" altLang="ja-JP" dirty="0"/>
          </a:p>
          <a:p>
            <a:r>
              <a:rPr lang="en-US" altLang="ja-JP" dirty="0"/>
              <a:t>Verb</a:t>
            </a:r>
            <a:r>
              <a:rPr lang="ja-JP" altLang="en-US" dirty="0"/>
              <a:t>　（日本に行く</a:t>
            </a:r>
            <a:r>
              <a:rPr lang="en-US" altLang="ja-JP" dirty="0"/>
              <a:t>(</a:t>
            </a:r>
            <a:r>
              <a:rPr lang="ja-JP" altLang="en-US" dirty="0"/>
              <a:t>の</a:t>
            </a:r>
            <a:r>
              <a:rPr lang="en-US" altLang="ja-JP" dirty="0"/>
              <a:t>)</a:t>
            </a:r>
            <a:r>
              <a:rPr lang="ja-JP" altLang="en-US" dirty="0"/>
              <a:t>なら）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>
                <a:ea typeface="ＭＳ Ｐゴシック"/>
              </a:rPr>
              <a:t>MIT</a:t>
            </a:r>
            <a:r>
              <a:rPr kumimoji="1" lang="ja-JP" altLang="en-US" dirty="0">
                <a:ea typeface="ＭＳ Ｐゴシック"/>
              </a:rPr>
              <a:t>の学生なら、</a:t>
            </a:r>
            <a:r>
              <a:rPr kumimoji="1" lang="en-US" altLang="ja-JP" dirty="0">
                <a:ea typeface="ＭＳ Ｐゴシック"/>
              </a:rPr>
              <a:t>…..</a:t>
            </a:r>
            <a:r>
              <a:rPr kumimoji="1" lang="ja-JP" altLang="en-US" dirty="0">
                <a:ea typeface="ＭＳ Ｐゴシック"/>
              </a:rPr>
              <a:t>が、</a:t>
            </a:r>
            <a:r>
              <a:rPr lang="ja-JP" altLang="en-US" dirty="0">
                <a:ea typeface="ＭＳ Ｐゴシック"/>
              </a:rPr>
              <a:t>ハーバードの学生には、</a:t>
            </a:r>
            <a:r>
              <a:rPr lang="en-US" altLang="ja-JP" dirty="0">
                <a:ea typeface="ＭＳ Ｐゴシック"/>
              </a:rPr>
              <a:t>…….</a:t>
            </a:r>
            <a:endParaRPr lang="en-US" altLang="ja-JP" dirty="0">
              <a:ea typeface="ＭＳ Ｐゴシック"/>
              <a:cs typeface="Calibri"/>
            </a:endParaRPr>
          </a:p>
          <a:p>
            <a:r>
              <a:rPr lang="ja-JP" altLang="en-US" dirty="0">
                <a:ea typeface="ＭＳ Ｐゴシック"/>
              </a:rPr>
              <a:t>明日なら、大丈夫ですが、今日は、ちょっと</a:t>
            </a:r>
            <a:r>
              <a:rPr lang="en-US" altLang="ja-JP" dirty="0">
                <a:ea typeface="ＭＳ Ｐゴシック"/>
              </a:rPr>
              <a:t>…..</a:t>
            </a:r>
            <a:endParaRPr lang="en-US" altLang="ja-JP" dirty="0">
              <a:ea typeface="ＭＳ Ｐゴシック"/>
              <a:cs typeface="Calibri"/>
            </a:endParaRPr>
          </a:p>
          <a:p>
            <a:r>
              <a:rPr lang="ja-JP" altLang="en-US" dirty="0">
                <a:ea typeface="ＭＳ Ｐゴシック"/>
              </a:rPr>
              <a:t>日本語なら、読めます。</a:t>
            </a:r>
            <a:endParaRPr lang="en-US" altLang="ja-JP" dirty="0">
              <a:ea typeface="ＭＳ Ｐゴシック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2786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p. 69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0615" cy="4525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kumimoji="1" lang="ja-JP" altLang="en-US" dirty="0"/>
              <a:t>トム</a:t>
            </a:r>
            <a:r>
              <a:rPr lang="ja-JP" altLang="en-US" dirty="0"/>
              <a:t>が行く</a:t>
            </a:r>
            <a:r>
              <a:rPr lang="en-US" altLang="ja-JP" dirty="0"/>
              <a:t>(</a:t>
            </a:r>
            <a:r>
              <a:rPr lang="ja-JP" altLang="en-US" dirty="0"/>
              <a:t>の</a:t>
            </a:r>
            <a:r>
              <a:rPr lang="en-US" altLang="ja-JP" dirty="0"/>
              <a:t>)</a:t>
            </a:r>
            <a:r>
              <a:rPr lang="ja-JP" altLang="en-US" dirty="0"/>
              <a:t>なら、私も行きます。</a:t>
            </a:r>
            <a:endParaRPr lang="en-US" altLang="ja-JP" dirty="0"/>
          </a:p>
          <a:p>
            <a:r>
              <a:rPr lang="ja-JP" altLang="en-US" dirty="0"/>
              <a:t>明日なら大丈夫です。</a:t>
            </a:r>
            <a:endParaRPr lang="en-US" altLang="ja-JP" dirty="0"/>
          </a:p>
          <a:p>
            <a:r>
              <a:rPr lang="ja-JP" altLang="en-US" dirty="0"/>
              <a:t>日本語なら読めます。</a:t>
            </a:r>
            <a:endParaRPr lang="en-US" altLang="ja-JP" dirty="0"/>
          </a:p>
          <a:p>
            <a:r>
              <a:rPr kumimoji="1" lang="ja-JP" altLang="en-US" dirty="0"/>
              <a:t>あの人が来る</a:t>
            </a:r>
            <a:r>
              <a:rPr kumimoji="1" lang="en-US" altLang="ja-JP" dirty="0"/>
              <a:t>(</a:t>
            </a:r>
            <a:r>
              <a:rPr kumimoji="1" lang="ja-JP" altLang="en-US" dirty="0"/>
              <a:t>の</a:t>
            </a:r>
            <a:r>
              <a:rPr kumimoji="1" lang="en-US" altLang="ja-JP" dirty="0"/>
              <a:t>)</a:t>
            </a:r>
            <a:r>
              <a:rPr kumimoji="1" lang="ja-JP" altLang="en-US" dirty="0"/>
              <a:t>なら、私は帰ります。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(cf.)</a:t>
            </a:r>
            <a:endParaRPr kumimoji="1" lang="en-US" altLang="ja-JP" dirty="0"/>
          </a:p>
          <a:p>
            <a:r>
              <a:rPr kumimoji="1" lang="ja-JP" altLang="en-US" dirty="0"/>
              <a:t>友達が迎えに</a:t>
            </a:r>
            <a:r>
              <a:rPr kumimoji="1" lang="ja-JP" altLang="en-US" u="sng" dirty="0"/>
              <a:t>来たら</a:t>
            </a:r>
            <a:r>
              <a:rPr kumimoji="1" lang="ja-JP" altLang="en-US" dirty="0"/>
              <a:t>、私は帰ります。</a:t>
            </a:r>
            <a:endParaRPr kumimoji="1" lang="en-US" altLang="ja-JP" dirty="0"/>
          </a:p>
          <a:p>
            <a:r>
              <a:rPr lang="ja-JP" altLang="en-US">
                <a:ea typeface="ＭＳ Ｐゴシック"/>
              </a:rPr>
              <a:t>本を</a:t>
            </a:r>
            <a:r>
              <a:rPr lang="en-US" altLang="ja-JP" dirty="0">
                <a:ea typeface="ＭＳ Ｐゴシック"/>
              </a:rPr>
              <a:t>{</a:t>
            </a:r>
            <a:r>
              <a:rPr lang="ja-JP" altLang="en-US" u="sng">
                <a:ea typeface="ＭＳ Ｐゴシック"/>
              </a:rPr>
              <a:t>読むなら</a:t>
            </a:r>
            <a:r>
              <a:rPr lang="en-US" altLang="ja-JP" dirty="0">
                <a:ea typeface="ＭＳ Ｐゴシック"/>
              </a:rPr>
              <a:t>/(*) </a:t>
            </a:r>
            <a:r>
              <a:rPr lang="ja-JP" altLang="en-US" u="sng">
                <a:ea typeface="ＭＳ Ｐゴシック"/>
              </a:rPr>
              <a:t>読んだら</a:t>
            </a:r>
            <a:r>
              <a:rPr lang="en-US" altLang="ja-JP" u="sng" dirty="0">
                <a:ea typeface="ＭＳ Ｐゴシック"/>
              </a:rPr>
              <a:t>}</a:t>
            </a:r>
            <a:r>
              <a:rPr lang="ja-JP" altLang="en-US">
                <a:ea typeface="ＭＳ Ｐゴシック"/>
              </a:rPr>
              <a:t>、電気をつけなさい。</a:t>
            </a:r>
            <a:endParaRPr kumimoji="1" lang="en-US" altLang="ja-JP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81126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2699</Words>
  <Application>Microsoft Macintosh PowerPoint</Application>
  <PresentationFormat>On-screen Show (4:3)</PresentationFormat>
  <Paragraphs>286</Paragraphs>
  <Slides>37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Verdana</vt:lpstr>
      <vt:lpstr>Office Theme</vt:lpstr>
      <vt:lpstr>第３課文法ノート</vt:lpstr>
      <vt:lpstr>1. ~他には、~他にも、</vt:lpstr>
      <vt:lpstr>PowerPoint Presentation</vt:lpstr>
      <vt:lpstr>2 (~と）同じぐらい・くらい</vt:lpstr>
      <vt:lpstr>3. Noun + 型（がた） '~ style; type'</vt:lpstr>
      <vt:lpstr>PowerPoint Presentation</vt:lpstr>
      <vt:lpstr>4. それに (in addition)</vt:lpstr>
      <vt:lpstr>5. (~の)なら　(if~ &lt;hypothetical conditions&gt;)</vt:lpstr>
      <vt:lpstr>p. 69</vt:lpstr>
      <vt:lpstr>たら vs. なら　(復習)</vt:lpstr>
      <vt:lpstr>PowerPoint Presentation</vt:lpstr>
      <vt:lpstr>6. ~として</vt:lpstr>
      <vt:lpstr>7. Verb-non-pastことになっている</vt:lpstr>
      <vt:lpstr>Cf. ~ことにしている</vt:lpstr>
      <vt:lpstr>8. ~をしている；~をしたNoun</vt:lpstr>
      <vt:lpstr>PowerPoint Presentation</vt:lpstr>
      <vt:lpstr>PowerPoint Presentation</vt:lpstr>
      <vt:lpstr>9. V−てくる；V−ていく</vt:lpstr>
      <vt:lpstr> V−てくる=&gt;　(the present time point) =&gt;V−ていく</vt:lpstr>
      <vt:lpstr>PowerPoint Presentation</vt:lpstr>
      <vt:lpstr>PowerPoint Presentation</vt:lpstr>
      <vt:lpstr>PowerPoint Presentation</vt:lpstr>
      <vt:lpstr>10. Verb-non-pastことになった</vt:lpstr>
      <vt:lpstr>Cf. Verb-non-pastことにした</vt:lpstr>
      <vt:lpstr>11. V-non-past ように｛頼む/言う/お願いする…..}</vt:lpstr>
      <vt:lpstr>PowerPoint Presentation</vt:lpstr>
      <vt:lpstr>PowerPoint Presentation</vt:lpstr>
      <vt:lpstr>12. V-te + Giving &amp; Receiving Verbs (‘would you do me a favor?’)</vt:lpstr>
      <vt:lpstr>PowerPoint Presentation</vt:lpstr>
      <vt:lpstr>13. Verb-non-past ようにする</vt:lpstr>
      <vt:lpstr>PowerPoint Presentation</vt:lpstr>
      <vt:lpstr>14. ~かな（あ）</vt:lpstr>
      <vt:lpstr>15 なるべく</vt:lpstr>
      <vt:lpstr>16 ~ようとした{が、けど、ら、etc.}</vt:lpstr>
      <vt:lpstr>16 ~ようとした{が、けど、ら、etc.}</vt:lpstr>
      <vt:lpstr>PowerPoint Presentation</vt:lpstr>
      <vt:lpstr>Cf. V-てみる vs. V−ようとする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 V Grammar 03</dc:title>
  <dc:subject/>
  <dc:creator>Takako Aikawa</dc:creator>
  <cp:keywords/>
  <dc:description/>
  <cp:lastModifiedBy>H. Sharon Lin</cp:lastModifiedBy>
  <cp:revision>129</cp:revision>
  <cp:lastPrinted>2018-10-09T17:36:24Z</cp:lastPrinted>
  <dcterms:created xsi:type="dcterms:W3CDTF">2015-10-06T21:02:33Z</dcterms:created>
  <dcterms:modified xsi:type="dcterms:W3CDTF">2023-10-18T11:39:37Z</dcterms:modified>
  <cp:category/>
</cp:coreProperties>
</file>