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2" r:id="rId9"/>
    <p:sldId id="275" r:id="rId10"/>
    <p:sldId id="263" r:id="rId11"/>
    <p:sldId id="781" r:id="rId12"/>
    <p:sldId id="264" r:id="rId13"/>
    <p:sldId id="265" r:id="rId14"/>
    <p:sldId id="266" r:id="rId15"/>
    <p:sldId id="277" r:id="rId16"/>
    <p:sldId id="268" r:id="rId17"/>
    <p:sldId id="269" r:id="rId18"/>
    <p:sldId id="283" r:id="rId19"/>
    <p:sldId id="270" r:id="rId20"/>
    <p:sldId id="284" r:id="rId21"/>
    <p:sldId id="271" r:id="rId22"/>
    <p:sldId id="278" r:id="rId23"/>
    <p:sldId id="272" r:id="rId24"/>
    <p:sldId id="788" r:id="rId25"/>
    <p:sldId id="790" r:id="rId26"/>
    <p:sldId id="791" r:id="rId27"/>
    <p:sldId id="792" r:id="rId28"/>
    <p:sldId id="273" r:id="rId29"/>
    <p:sldId id="274" r:id="rId30"/>
    <p:sldId id="279" r:id="rId31"/>
    <p:sldId id="280" r:id="rId32"/>
    <p:sldId id="281" r:id="rId33"/>
    <p:sldId id="793" r:id="rId3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3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4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43E26-D4F6-DF4F-B54B-0797F3C4EA9D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208A3-2633-7542-A5E2-39EDA0A6E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8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778ED-433B-D644-AA79-E0F3BD41178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858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44-52(8min)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778ED-433B-D644-AA79-E0F3BD41178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6356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ECE2-6C2B-C148-9A7B-062E3D8CCFC8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E5A4-1EED-1842-81BF-01FA60348F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4312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ECE2-6C2B-C148-9A7B-062E3D8CCFC8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E5A4-1EED-1842-81BF-01FA60348F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476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ECE2-6C2B-C148-9A7B-062E3D8CCFC8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E5A4-1EED-1842-81BF-01FA60348F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979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ECE2-6C2B-C148-9A7B-062E3D8CCFC8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E5A4-1EED-1842-81BF-01FA60348F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407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ECE2-6C2B-C148-9A7B-062E3D8CCFC8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E5A4-1EED-1842-81BF-01FA60348F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31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ECE2-6C2B-C148-9A7B-062E3D8CCFC8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E5A4-1EED-1842-81BF-01FA60348F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30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ECE2-6C2B-C148-9A7B-062E3D8CCFC8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E5A4-1EED-1842-81BF-01FA60348F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523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ECE2-6C2B-C148-9A7B-062E3D8CCFC8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E5A4-1EED-1842-81BF-01FA60348F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97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ECE2-6C2B-C148-9A7B-062E3D8CCFC8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E5A4-1EED-1842-81BF-01FA60348F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06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ECE2-6C2B-C148-9A7B-062E3D8CCFC8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E5A4-1EED-1842-81BF-01FA60348F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993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ECE2-6C2B-C148-9A7B-062E3D8CCFC8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E5A4-1EED-1842-81BF-01FA60348F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745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CECE2-6C2B-C148-9A7B-062E3D8CCFC8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9E5A4-1EED-1842-81BF-01FA60348F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80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cw.mit.edu/help/faq-fair-use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cw.mit.edu/help/faq-fair-use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help/faq-fair-use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help/faq-fair-use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help/faq-fair-use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L.4</a:t>
            </a:r>
            <a:r>
              <a:rPr kumimoji="1" lang="ja-JP" altLang="en-US" dirty="0"/>
              <a:t>の文法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>
                <a:ea typeface="ＭＳ Ｐゴシック"/>
                <a:cs typeface="Calibri"/>
              </a:rPr>
              <a:t>21G.</a:t>
            </a:r>
            <a:r>
              <a:rPr lang="en-US" altLang="ja-JP" dirty="0">
                <a:ea typeface="ＭＳ Ｐゴシック"/>
                <a:cs typeface="Calibri"/>
              </a:rPr>
              <a:t>S.5</a:t>
            </a:r>
            <a:r>
              <a:rPr lang="ja-JP" altLang="en-US">
                <a:ea typeface="ＭＳ Ｐゴシック"/>
                <a:cs typeface="Calibri"/>
              </a:rPr>
              <a:t>5, Fall 202</a:t>
            </a:r>
            <a:r>
              <a:rPr lang="en-US" altLang="ja-JP" dirty="0">
                <a:ea typeface="ＭＳ Ｐゴシック"/>
                <a:cs typeface="Calibri"/>
              </a:rPr>
              <a:t>2</a:t>
            </a:r>
            <a:endParaRPr lang="ja-JP" altLang="en-US">
              <a:ea typeface="ＭＳ Ｐゴシック"/>
              <a:cs typeface="Calibri"/>
            </a:endParaRPr>
          </a:p>
          <a:p>
            <a:r>
              <a:rPr lang="ja-JP" altLang="en-US">
                <a:ea typeface="ＭＳ Ｐゴシック"/>
                <a:cs typeface="Calibri"/>
              </a:rPr>
              <a:t>相川</a:t>
            </a:r>
            <a:endParaRPr lang="ja-JP" altLang="en-US" dirty="0"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4913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7F7F7F"/>
                </a:solidFill>
              </a:rPr>
              <a:t>7. </a:t>
            </a:r>
            <a:r>
              <a:rPr kumimoji="1" lang="ja-JP" altLang="en-US" dirty="0">
                <a:solidFill>
                  <a:srgbClr val="7F7F7F"/>
                </a:solidFill>
              </a:rPr>
              <a:t>ある</a:t>
            </a:r>
            <a:r>
              <a:rPr kumimoji="1" lang="en-US" altLang="ja-JP" dirty="0">
                <a:solidFill>
                  <a:srgbClr val="7F7F7F"/>
                </a:solidFill>
              </a:rPr>
              <a:t>Noun</a:t>
            </a:r>
            <a:endParaRPr kumimoji="1" lang="ja-JP" altLang="en-US" dirty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“a certain X; some X”</a:t>
            </a:r>
          </a:p>
          <a:p>
            <a:pPr marL="0" indent="0">
              <a:buNone/>
            </a:pPr>
            <a:r>
              <a:rPr lang="ja-JP" altLang="en-US" dirty="0"/>
              <a:t>ある日</a:t>
            </a:r>
            <a:r>
              <a:rPr lang="en-US" altLang="ja-JP" dirty="0"/>
              <a:t> (one day)</a:t>
            </a:r>
          </a:p>
          <a:p>
            <a:pPr marL="0" indent="0">
              <a:buNone/>
            </a:pPr>
            <a:r>
              <a:rPr lang="ja-JP" altLang="en-US" dirty="0"/>
              <a:t>昔、昔、ある所に</a:t>
            </a:r>
            <a:r>
              <a:rPr lang="en-US" altLang="ja-JP" dirty="0"/>
              <a:t>….</a:t>
            </a:r>
          </a:p>
          <a:p>
            <a:pPr marL="0" indent="0">
              <a:buNone/>
            </a:pPr>
            <a:r>
              <a:rPr lang="ja-JP" altLang="en-US" dirty="0"/>
              <a:t>ある作家</a:t>
            </a:r>
            <a:r>
              <a:rPr lang="en-US" altLang="ja-JP" dirty="0"/>
              <a:t>, </a:t>
            </a:r>
            <a:r>
              <a:rPr lang="ja-JP" altLang="en-US" dirty="0"/>
              <a:t>ある選手（せんしゅ）</a:t>
            </a:r>
            <a:r>
              <a:rPr lang="en-US" altLang="ja-JP" dirty="0"/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1952835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66709-9303-124D-9CED-6CF7CF370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39433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FF9300"/>
                </a:solidFill>
              </a:rPr>
              <a:t>“a certain X; some X; someone/ something”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Used when there’s no need to/ no desire to specify the name.</a:t>
            </a:r>
          </a:p>
          <a:p>
            <a:pPr marL="0" indent="0">
              <a:buNone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ja-JP" altLang="en-US"/>
              <a:t>ある所</a:t>
            </a:r>
            <a:endParaRPr lang="en-US" altLang="ja-JP" dirty="0"/>
          </a:p>
          <a:p>
            <a:pPr marL="385763" indent="-385763">
              <a:buFont typeface="+mj-lt"/>
              <a:buAutoNum type="arabicPeriod"/>
            </a:pPr>
            <a:r>
              <a:rPr lang="ja-JP" altLang="en-US"/>
              <a:t>ある日</a:t>
            </a:r>
            <a:endParaRPr lang="en-US" altLang="ja-JP" dirty="0"/>
          </a:p>
          <a:p>
            <a:pPr marL="385763" indent="-385763">
              <a:buFont typeface="+mj-lt"/>
              <a:buAutoNum type="arabicPeriod"/>
            </a:pPr>
            <a:r>
              <a:rPr lang="ja-JP" altLang="en-US"/>
              <a:t>ある選手</a:t>
            </a:r>
            <a:endParaRPr lang="en-US" altLang="ja-JP" dirty="0"/>
          </a:p>
          <a:p>
            <a:pPr marL="385763" indent="-385763">
              <a:buFont typeface="+mj-lt"/>
              <a:buAutoNum type="arabicPeriod"/>
            </a:pPr>
            <a:r>
              <a:rPr lang="ja-JP" altLang="en-US"/>
              <a:t>ある学生</a:t>
            </a:r>
            <a:endParaRPr lang="en-US" altLang="ja-JP" dirty="0"/>
          </a:p>
          <a:p>
            <a:pPr marL="385763" indent="-385763">
              <a:buFont typeface="+mj-lt"/>
              <a:buAutoNum type="arabicPeriod"/>
            </a:pPr>
            <a:r>
              <a:rPr lang="ja-JP" altLang="en-US"/>
              <a:t>ある先生</a:t>
            </a:r>
            <a:endParaRPr lang="en-US" altLang="ja-JP" dirty="0"/>
          </a:p>
          <a:p>
            <a:pPr marL="385763" indent="-385763">
              <a:buFont typeface="+mj-lt"/>
              <a:buAutoNum type="arabicPeriod"/>
            </a:pPr>
            <a:r>
              <a:rPr lang="ja-JP" altLang="en-US"/>
              <a:t>ある大学</a:t>
            </a:r>
            <a:endParaRPr lang="en-US" altLang="ja-JP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08F4FF-49CB-3446-8714-45FC8241D8AE}"/>
              </a:ext>
            </a:extLst>
          </p:cNvPr>
          <p:cNvSpPr/>
          <p:nvPr/>
        </p:nvSpPr>
        <p:spPr>
          <a:xfrm>
            <a:off x="0" y="1183822"/>
            <a:ext cx="45397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100"/>
              <a:t>◯</a:t>
            </a:r>
            <a:endParaRPr lang="en-US" sz="2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542CF4-DB18-9742-A0AF-14071287A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4850" y="2628900"/>
            <a:ext cx="4400550" cy="32316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BB2045-314A-6006-CAEF-C0E55C131181}"/>
              </a:ext>
            </a:extLst>
          </p:cNvPr>
          <p:cNvSpPr txBox="1"/>
          <p:nvPr/>
        </p:nvSpPr>
        <p:spPr>
          <a:xfrm>
            <a:off x="3924747" y="5857447"/>
            <a:ext cx="5070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© source unknown. All rights reserved. This content is excluded from our Creative Commons license. For more information, see 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4"/>
              </a:rPr>
              <a:t>https://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4"/>
              </a:rPr>
              <a:t>ocw.mit.edu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4"/>
              </a:rPr>
              <a:t>/help/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4"/>
              </a:rPr>
              <a:t>faq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4"/>
              </a:rPr>
              <a:t>-fair-use/</a:t>
            </a:r>
            <a:endParaRPr lang="en-US" sz="80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55726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>
                <a:solidFill>
                  <a:srgbClr val="7F7F7F"/>
                </a:solidFill>
              </a:rPr>
              <a:t>8. Sentence{</a:t>
            </a:r>
            <a:r>
              <a:rPr kumimoji="1" lang="ja-JP" altLang="en-US" sz="3600" dirty="0">
                <a:solidFill>
                  <a:srgbClr val="7F7F7F"/>
                </a:solidFill>
              </a:rPr>
              <a:t>の</a:t>
            </a:r>
            <a:r>
              <a:rPr kumimoji="1" lang="en-US" altLang="ja-JP" sz="3600" dirty="0">
                <a:solidFill>
                  <a:srgbClr val="7F7F7F"/>
                </a:solidFill>
              </a:rPr>
              <a:t>/</a:t>
            </a:r>
            <a:r>
              <a:rPr kumimoji="1" lang="ja-JP" altLang="en-US" sz="3600" dirty="0">
                <a:solidFill>
                  <a:srgbClr val="7F7F7F"/>
                </a:solidFill>
              </a:rPr>
              <a:t>ん</a:t>
            </a:r>
            <a:r>
              <a:rPr kumimoji="1" lang="en-US" altLang="ja-JP" sz="3600" dirty="0">
                <a:solidFill>
                  <a:srgbClr val="7F7F7F"/>
                </a:solidFill>
              </a:rPr>
              <a:t>}</a:t>
            </a:r>
            <a:r>
              <a:rPr kumimoji="1" lang="ja-JP" altLang="en-US" sz="3600" dirty="0">
                <a:solidFill>
                  <a:srgbClr val="7F7F7F"/>
                </a:solidFill>
              </a:rPr>
              <a:t>ではないだろうか</a:t>
            </a:r>
            <a:r>
              <a:rPr kumimoji="1" lang="en-US" altLang="ja-JP" sz="3600" dirty="0">
                <a:solidFill>
                  <a:srgbClr val="7F7F7F"/>
                </a:solidFill>
              </a:rPr>
              <a:t>….</a:t>
            </a:r>
            <a:endParaRPr kumimoji="1" lang="ja-JP" altLang="en-US" sz="3600" dirty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24" y="1536479"/>
            <a:ext cx="86868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[proposition]{</a:t>
            </a:r>
            <a:r>
              <a:rPr lang="ja-JP" altLang="en-US" dirty="0"/>
              <a:t>の</a:t>
            </a:r>
            <a:r>
              <a:rPr lang="en-US" altLang="ja-JP" dirty="0"/>
              <a:t>/</a:t>
            </a:r>
            <a:r>
              <a:rPr lang="ja-JP" altLang="en-US" dirty="0"/>
              <a:t>ん</a:t>
            </a:r>
            <a:r>
              <a:rPr lang="en-US" altLang="ja-JP" dirty="0"/>
              <a:t>}</a:t>
            </a:r>
            <a:r>
              <a:rPr lang="ja-JP" altLang="en-US" dirty="0"/>
              <a:t>ではないだろうか</a:t>
            </a:r>
            <a:r>
              <a:rPr lang="en-US" altLang="ja-JP" dirty="0"/>
              <a:t>….</a:t>
            </a:r>
          </a:p>
          <a:p>
            <a:pPr marL="0" indent="0">
              <a:buNone/>
            </a:pPr>
            <a:r>
              <a:rPr kumimoji="1" lang="en-US" altLang="ja-JP" dirty="0"/>
              <a:t>To express an opinion in an indecisive fashion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>
                <a:ea typeface="ＭＳ Ｐゴシック"/>
              </a:rPr>
              <a:t>地球温暖化（ちきゅうおんだんか）の問題は、これから</a:t>
            </a:r>
            <a:r>
              <a:rPr lang="ja-JP" altLang="en-US" u="sng">
                <a:ea typeface="ＭＳ Ｐゴシック"/>
              </a:rPr>
              <a:t>もっと大きくなっていく</a:t>
            </a:r>
            <a:r>
              <a:rPr lang="ja-JP" altLang="en-US">
                <a:ea typeface="ＭＳ Ｐゴシック"/>
              </a:rPr>
              <a:t>のではないでしょうか。</a:t>
            </a:r>
            <a:endParaRPr lang="en-US" altLang="ja-JP">
              <a:ea typeface="ＭＳ Ｐゴシック"/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>
                <a:ea typeface="ＭＳ Ｐゴシック"/>
              </a:rPr>
              <a:t>あのクラスは、宿題がたくさんあるし、毎日のようにクイズがあるし、</a:t>
            </a:r>
            <a:r>
              <a:rPr lang="en-US" altLang="ja-JP" u="sng" dirty="0" err="1">
                <a:ea typeface="ＭＳ Ｐゴシック"/>
              </a:rPr>
              <a:t>大変なん</a:t>
            </a:r>
            <a:r>
              <a:rPr lang="ja-JP" altLang="en-US">
                <a:ea typeface="ＭＳ Ｐゴシック"/>
              </a:rPr>
              <a:t>じゃないかな。</a:t>
            </a:r>
            <a:endParaRPr lang="ja-JP" altLang="en-US"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345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9. </a:t>
            </a:r>
            <a:r>
              <a:rPr lang="en-US" altLang="ja-JP" dirty="0"/>
              <a:t>V-</a:t>
            </a:r>
            <a:r>
              <a:rPr kumimoji="1" lang="ja-JP" altLang="en-US" dirty="0"/>
              <a:t>ず（に）</a:t>
            </a:r>
            <a:r>
              <a:rPr kumimoji="1" lang="en-US" altLang="ja-JP" dirty="0"/>
              <a:t> </a:t>
            </a:r>
            <a:r>
              <a:rPr kumimoji="1" lang="en-US" altLang="ja-JP" sz="3100" dirty="0"/>
              <a:t>(without doing such and such)</a:t>
            </a:r>
            <a:endParaRPr kumimoji="1" lang="ja-JP" alt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dirty="0"/>
              <a:t>るー</a:t>
            </a:r>
            <a:r>
              <a:rPr lang="en-US" altLang="ja-JP" dirty="0"/>
              <a:t>Verb: </a:t>
            </a:r>
            <a:r>
              <a:rPr lang="ja-JP" altLang="en-US" dirty="0"/>
              <a:t>食べずに</a:t>
            </a:r>
            <a:r>
              <a:rPr lang="en-US" altLang="ja-JP" dirty="0"/>
              <a:t>, </a:t>
            </a:r>
            <a:r>
              <a:rPr lang="ja-JP" altLang="en-US" dirty="0"/>
              <a:t>見ずに</a:t>
            </a:r>
            <a:endParaRPr lang="en-US" altLang="ja-JP" dirty="0"/>
          </a:p>
          <a:p>
            <a:r>
              <a:rPr lang="ja-JP" altLang="en-US" dirty="0"/>
              <a:t>うー</a:t>
            </a:r>
            <a:r>
              <a:rPr lang="en-US" altLang="ja-JP" dirty="0"/>
              <a:t>Verb: </a:t>
            </a:r>
            <a:r>
              <a:rPr lang="ja-JP" altLang="en-US" dirty="0"/>
              <a:t>買わずに、話さずに、飲まずに、</a:t>
            </a:r>
            <a:endParaRPr lang="en-US" altLang="ja-JP" dirty="0"/>
          </a:p>
          <a:p>
            <a:r>
              <a:rPr kumimoji="1" lang="ja-JP" altLang="en-US" dirty="0">
                <a:solidFill>
                  <a:srgbClr val="FF0000"/>
                </a:solidFill>
              </a:rPr>
              <a:t>する＝＞せずに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来る＝＞（</a:t>
            </a:r>
            <a:r>
              <a:rPr lang="ja-JP" altLang="en-US">
                <a:solidFill>
                  <a:srgbClr val="FF0000"/>
                </a:solidFill>
              </a:rPr>
              <a:t>来ずに　</a:t>
            </a:r>
            <a:r>
              <a:rPr lang="ja-JP" altLang="en-US" sz="2200">
                <a:solidFill>
                  <a:srgbClr val="FF0000"/>
                </a:solidFill>
              </a:rPr>
              <a:t>＜こずに＞</a:t>
            </a:r>
            <a:r>
              <a:rPr lang="ja-JP" altLang="en-US">
                <a:solidFill>
                  <a:srgbClr val="FF0000"/>
                </a:solidFill>
              </a:rPr>
              <a:t>）</a:t>
            </a:r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/>
              <a:t>朝ごはんを食べずに（＝食べないで）、クラスに来た。</a:t>
            </a:r>
            <a:endParaRPr lang="en-US" altLang="ja-JP" dirty="0"/>
          </a:p>
          <a:p>
            <a:r>
              <a:rPr lang="ja-JP" altLang="en-US" dirty="0"/>
              <a:t>宿題をせずに（＝しないで）、クラスに行ったので、先生に叱られて（しかられて）しまった。</a:t>
            </a:r>
            <a:endParaRPr lang="en-US" altLang="ja-JP" dirty="0"/>
          </a:p>
          <a:p>
            <a:endParaRPr kumimoji="1" lang="en-US" altLang="ja-JP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07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>
                <a:solidFill>
                  <a:srgbClr val="7F7F7F"/>
                </a:solidFill>
              </a:rPr>
              <a:t>10. {</a:t>
            </a:r>
            <a:r>
              <a:rPr kumimoji="1" lang="ja-JP" altLang="en-US" dirty="0">
                <a:solidFill>
                  <a:srgbClr val="7F7F7F"/>
                </a:solidFill>
              </a:rPr>
              <a:t>そう</a:t>
            </a:r>
            <a:r>
              <a:rPr kumimoji="1" lang="en-US" altLang="ja-JP" dirty="0">
                <a:solidFill>
                  <a:srgbClr val="7F7F7F"/>
                </a:solidFill>
              </a:rPr>
              <a:t>/</a:t>
            </a:r>
            <a:r>
              <a:rPr kumimoji="1" lang="ja-JP" altLang="en-US" dirty="0">
                <a:solidFill>
                  <a:srgbClr val="7F7F7F"/>
                </a:solidFill>
              </a:rPr>
              <a:t>こう</a:t>
            </a:r>
            <a:r>
              <a:rPr kumimoji="1" lang="en-US" altLang="ja-JP" dirty="0">
                <a:solidFill>
                  <a:srgbClr val="7F7F7F"/>
                </a:solidFill>
              </a:rPr>
              <a:t>/</a:t>
            </a:r>
            <a:r>
              <a:rPr kumimoji="1" lang="ja-JP" altLang="en-US" dirty="0">
                <a:solidFill>
                  <a:srgbClr val="7F7F7F"/>
                </a:solidFill>
              </a:rPr>
              <a:t>ああ</a:t>
            </a:r>
            <a:r>
              <a:rPr kumimoji="1" lang="en-US" altLang="ja-JP" dirty="0">
                <a:solidFill>
                  <a:srgbClr val="7F7F7F"/>
                </a:solidFill>
              </a:rPr>
              <a:t>}</a:t>
            </a:r>
            <a:r>
              <a:rPr lang="ja-JP" altLang="en-US">
                <a:solidFill>
                  <a:srgbClr val="7F7F7F"/>
                </a:solidFill>
              </a:rPr>
              <a:t>いう</a:t>
            </a:r>
            <a:r>
              <a:rPr lang="en-US" altLang="ja-JP" dirty="0">
                <a:solidFill>
                  <a:srgbClr val="7F7F7F"/>
                </a:solidFill>
              </a:rPr>
              <a:t>Noun</a:t>
            </a:r>
            <a:br>
              <a:rPr lang="en-US" altLang="ja-JP" dirty="0">
                <a:solidFill>
                  <a:srgbClr val="7F7F7F"/>
                </a:solidFill>
              </a:rPr>
            </a:br>
            <a:r>
              <a:rPr lang="ja-JP" altLang="en-US">
                <a:solidFill>
                  <a:srgbClr val="7F7F7F"/>
                </a:solidFill>
              </a:rPr>
              <a:t>（</a:t>
            </a:r>
            <a:r>
              <a:rPr lang="en-US" altLang="ja-JP" dirty="0">
                <a:solidFill>
                  <a:srgbClr val="7F7F7F"/>
                </a:solidFill>
              </a:rPr>
              <a:t>that/this kind of)</a:t>
            </a:r>
            <a:endParaRPr kumimoji="1" lang="ja-JP" altLang="en-US" dirty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dirty="0"/>
              <a:t>日本語の「こそあど」言葉の復習</a:t>
            </a:r>
            <a:endParaRPr lang="en-US" altLang="ja-JP" dirty="0"/>
          </a:p>
          <a:p>
            <a:pPr lvl="1"/>
            <a:r>
              <a:rPr kumimoji="1" lang="ja-JP" altLang="en-US" dirty="0"/>
              <a:t>これ、それ、あれ、どれ</a:t>
            </a:r>
            <a:endParaRPr kumimoji="1" lang="en-US" altLang="ja-JP" dirty="0"/>
          </a:p>
          <a:p>
            <a:pPr lvl="1"/>
            <a:r>
              <a:rPr lang="ja-JP" altLang="en-US" dirty="0"/>
              <a:t>この、その、あの、どの</a:t>
            </a:r>
            <a:endParaRPr lang="en-US" altLang="ja-JP" dirty="0"/>
          </a:p>
          <a:p>
            <a:pPr lvl="1"/>
            <a:r>
              <a:rPr kumimoji="1" lang="ja-JP" altLang="en-US" dirty="0"/>
              <a:t>こんな、そんな、あんな、どんな</a:t>
            </a:r>
            <a:endParaRPr kumimoji="1" lang="en-US" altLang="ja-JP" dirty="0"/>
          </a:p>
          <a:p>
            <a:pPr lvl="1"/>
            <a:r>
              <a:rPr lang="ja-JP" altLang="en-US" dirty="0"/>
              <a:t>ここ、そこ、あそこ、どこ</a:t>
            </a:r>
            <a:endParaRPr lang="en-US" altLang="ja-JP" dirty="0"/>
          </a:p>
          <a:p>
            <a:pPr lvl="1"/>
            <a:r>
              <a:rPr kumimoji="1" lang="ja-JP" altLang="en-US" b="1" dirty="0">
                <a:solidFill>
                  <a:srgbClr val="FF0000"/>
                </a:solidFill>
                <a:ea typeface="ＭＳ Ｐゴシック"/>
              </a:rPr>
              <a:t>こういう、そういう、ああいう、どういう</a:t>
            </a:r>
            <a:endParaRPr lang="en-US" altLang="ja-JP" b="1">
              <a:solidFill>
                <a:srgbClr val="FF0000"/>
              </a:solidFill>
              <a:ea typeface="ＭＳ Ｐゴシック"/>
              <a:cs typeface="Calibri"/>
            </a:endParaRPr>
          </a:p>
          <a:p>
            <a:pPr lvl="1"/>
            <a:r>
              <a:rPr lang="ja-JP" altLang="en-US" dirty="0"/>
              <a:t>こちら、そちら、あちら、どちら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5829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Conceptual differences among </a:t>
            </a:r>
            <a:r>
              <a:rPr kumimoji="1" lang="ja-JP" altLang="en-US" dirty="0"/>
              <a:t>こ、そ、あ</a:t>
            </a:r>
          </a:p>
        </p:txBody>
      </p:sp>
      <p:pic>
        <p:nvPicPr>
          <p:cNvPr id="4" name="Picture 3" descr="Screen Shot 2015-10-27 at 9.59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10" y="1416665"/>
            <a:ext cx="5372100" cy="4597400"/>
          </a:xfrm>
          <a:prstGeom prst="rect">
            <a:avLst/>
          </a:prstGeom>
        </p:spPr>
      </p:pic>
      <p:sp>
        <p:nvSpPr>
          <p:cNvPr id="3" name="Line Callout 1 2"/>
          <p:cNvSpPr/>
          <p:nvPr/>
        </p:nvSpPr>
        <p:spPr>
          <a:xfrm>
            <a:off x="1185333" y="1502305"/>
            <a:ext cx="2032000" cy="1354667"/>
          </a:xfrm>
          <a:prstGeom prst="borderCallout1">
            <a:avLst>
              <a:gd name="adj1" fmla="val 18750"/>
              <a:gd name="adj2" fmla="val -8333"/>
              <a:gd name="adj3" fmla="val 189062"/>
              <a:gd name="adj4" fmla="val 491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/>
              <a:t>こ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6057899" y="1502305"/>
            <a:ext cx="2032000" cy="1354667"/>
          </a:xfrm>
          <a:prstGeom prst="borderCallout1">
            <a:avLst>
              <a:gd name="adj1" fmla="val 18750"/>
              <a:gd name="adj2" fmla="val -8333"/>
              <a:gd name="adj3" fmla="val 192187"/>
              <a:gd name="adj4" fmla="val 20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/>
              <a:t>そ</a:t>
            </a:r>
            <a:endParaRPr kumimoji="1" lang="ja-JP" alt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725333" y="1417638"/>
            <a:ext cx="1566334" cy="14393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/>
              <a:t>あ</a:t>
            </a:r>
          </a:p>
        </p:txBody>
      </p:sp>
    </p:spTree>
    <p:extLst>
      <p:ext uri="{BB962C8B-B14F-4D97-AF65-F5344CB8AC3E}">
        <p14:creationId xmlns:p14="http://schemas.microsoft.com/office/powerpoint/2010/main" val="3346086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>
                <a:solidFill>
                  <a:schemeClr val="bg1">
                    <a:lumMod val="65000"/>
                  </a:schemeClr>
                </a:solidFill>
              </a:rPr>
              <a:t>11. Sentence</a:t>
            </a:r>
            <a:r>
              <a:rPr kumimoji="1" lang="ja-JP" altLang="en-US" dirty="0">
                <a:solidFill>
                  <a:schemeClr val="bg1">
                    <a:lumMod val="65000"/>
                  </a:schemeClr>
                </a:solidFill>
              </a:rPr>
              <a:t>と言える</a:t>
            </a:r>
            <a:r>
              <a:rPr kumimoji="1" lang="en-US" altLang="ja-JP" dirty="0">
                <a:solidFill>
                  <a:schemeClr val="bg1">
                    <a:lumMod val="65000"/>
                  </a:schemeClr>
                </a:solidFill>
              </a:rPr>
              <a:t>{</a:t>
            </a:r>
            <a:r>
              <a:rPr kumimoji="1" lang="ja-JP" altLang="en-US" dirty="0">
                <a:solidFill>
                  <a:schemeClr val="bg1">
                    <a:lumMod val="65000"/>
                  </a:schemeClr>
                </a:solidFill>
              </a:rPr>
              <a:t>だろう</a:t>
            </a:r>
            <a:r>
              <a:rPr kumimoji="1" lang="en-US" altLang="ja-JP" dirty="0">
                <a:solidFill>
                  <a:schemeClr val="bg1">
                    <a:lumMod val="65000"/>
                  </a:schemeClr>
                </a:solidFill>
              </a:rPr>
              <a:t>/  </a:t>
            </a:r>
            <a:r>
              <a:rPr kumimoji="1" lang="ja-JP" altLang="en-US" dirty="0">
                <a:solidFill>
                  <a:schemeClr val="bg1">
                    <a:lumMod val="65000"/>
                  </a:schemeClr>
                </a:solidFill>
              </a:rPr>
              <a:t>でしょう</a:t>
            </a:r>
            <a:r>
              <a:rPr kumimoji="1" lang="en-US" altLang="ja-JP" dirty="0">
                <a:solidFill>
                  <a:schemeClr val="bg1">
                    <a:lumMod val="65000"/>
                  </a:schemeClr>
                </a:solidFill>
              </a:rPr>
              <a:t>}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“it can be said that ~”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京都は、お寺がたくさんあることで有名だ。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京都は、日本で一番古いお寺がたくさんある所だと言えるだろう。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奈良は、日本で一番歴史の古い町の一つと言えるだろう。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MIT</a:t>
            </a:r>
            <a:r>
              <a:rPr lang="ja-JP" altLang="en-US" dirty="0"/>
              <a:t>は、</a:t>
            </a:r>
            <a:r>
              <a:rPr lang="en-US" altLang="ja-JP" dirty="0"/>
              <a:t>__________________</a:t>
            </a:r>
            <a:r>
              <a:rPr lang="ja-JP" altLang="en-US" dirty="0"/>
              <a:t>と言えるでしょう。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9062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12. X(sentence)</a:t>
            </a:r>
            <a:r>
              <a:rPr kumimoji="1" lang="ja-JP" altLang="en-US" dirty="0"/>
              <a:t>（という）ことは、</a:t>
            </a:r>
            <a:r>
              <a:rPr kumimoji="1" lang="en-US" altLang="ja-JP" dirty="0"/>
              <a:t>Y(sentence)(</a:t>
            </a:r>
            <a:r>
              <a:rPr kumimoji="1" lang="ja-JP" altLang="en-US" dirty="0"/>
              <a:t>という</a:t>
            </a:r>
            <a:r>
              <a:rPr kumimoji="1" lang="en-US" altLang="ja-JP" dirty="0"/>
              <a:t>)</a:t>
            </a:r>
            <a:r>
              <a:rPr kumimoji="1" lang="ja-JP" altLang="en-US" dirty="0"/>
              <a:t>ことなのである</a:t>
            </a:r>
            <a:r>
              <a:rPr kumimoji="1" lang="en-US" altLang="ja-JP" dirty="0"/>
              <a:t>/</a:t>
            </a:r>
            <a:r>
              <a:rPr kumimoji="1" lang="ja-JP" altLang="en-US" dirty="0"/>
              <a:t>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X is Y/X means Y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u="sng" dirty="0"/>
              <a:t>外国語を勉強する</a:t>
            </a:r>
            <a:r>
              <a:rPr lang="ja-JP" altLang="en-US" dirty="0"/>
              <a:t>（という）ことは、</a:t>
            </a:r>
            <a:r>
              <a:rPr lang="ja-JP" altLang="en-US" u="sng" dirty="0"/>
              <a:t>他の国の文化を勉強する</a:t>
            </a:r>
            <a:r>
              <a:rPr lang="ja-JP" altLang="en-US" dirty="0"/>
              <a:t>ということなのだ。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u="sng" dirty="0"/>
              <a:t>お金持ちになる</a:t>
            </a:r>
            <a:r>
              <a:rPr lang="ja-JP" altLang="en-US" dirty="0"/>
              <a:t>（という）ことは、</a:t>
            </a:r>
            <a:r>
              <a:rPr lang="ja-JP" altLang="en-US" u="sng" dirty="0"/>
              <a:t>幸せになれる</a:t>
            </a:r>
            <a:r>
              <a:rPr lang="ja-JP" altLang="en-US" dirty="0"/>
              <a:t>ということなのだろうか。</a:t>
            </a:r>
          </a:p>
        </p:txBody>
      </p:sp>
    </p:spTree>
    <p:extLst>
      <p:ext uri="{BB962C8B-B14F-4D97-AF65-F5344CB8AC3E}">
        <p14:creationId xmlns:p14="http://schemas.microsoft.com/office/powerpoint/2010/main" val="2301158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6A0D5-217B-4C14-BD6C-9751EA99C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u="sng" dirty="0">
                <a:cs typeface="Calibri"/>
              </a:rPr>
              <a:t>MIT</a:t>
            </a:r>
            <a:r>
              <a:rPr lang="ja-JP" altLang="en-US" u="sng">
                <a:ea typeface="ＭＳ Ｐゴシック"/>
                <a:cs typeface="Calibri"/>
              </a:rPr>
              <a:t>を卒業（そつぎょう）した</a:t>
            </a:r>
            <a:r>
              <a:rPr lang="ja-JP" altLang="en-US">
                <a:ea typeface="ＭＳ Ｐゴシック"/>
                <a:cs typeface="Calibri"/>
              </a:rPr>
              <a:t>ということは、</a:t>
            </a:r>
            <a:endParaRPr lang="en-US" altLang="ja-JP" dirty="0">
              <a:ea typeface="ＭＳ Ｐゴシック"/>
              <a:cs typeface="Calibri"/>
            </a:endParaRPr>
          </a:p>
          <a:p>
            <a:pPr marL="0" indent="0">
              <a:buNone/>
            </a:pPr>
            <a:r>
              <a:rPr lang="ja-JP" altLang="en-US" u="sng">
                <a:ea typeface="ＭＳ Ｐゴシック"/>
                <a:cs typeface="Calibri"/>
              </a:rPr>
              <a:t>彼は将来お金持ちになれる</a:t>
            </a:r>
            <a:r>
              <a:rPr lang="ja-JP" altLang="en-US">
                <a:ea typeface="ＭＳ Ｐゴシック"/>
                <a:cs typeface="Calibri"/>
              </a:rPr>
              <a:t>ということだろうか。</a:t>
            </a:r>
          </a:p>
          <a:p>
            <a:endParaRPr lang="ja-JP" altLang="en-US" dirty="0">
              <a:ea typeface="ＭＳ Ｐゴシック"/>
              <a:cs typeface="Calibri"/>
            </a:endParaRPr>
          </a:p>
          <a:p>
            <a:r>
              <a:rPr lang="ja-JP" altLang="en-US" u="sng">
                <a:ea typeface="ＭＳ Ｐゴシック"/>
                <a:cs typeface="Calibri"/>
              </a:rPr>
              <a:t>彼女がバレンタインデーにチョコレートをくれた</a:t>
            </a:r>
            <a:r>
              <a:rPr lang="ja-JP" altLang="en-US">
                <a:ea typeface="ＭＳ Ｐゴシック"/>
                <a:cs typeface="Calibri"/>
              </a:rPr>
              <a:t>というのは、＿＿＿＿＿＿＿＿ということだろうか。</a:t>
            </a:r>
            <a:endParaRPr lang="ja-JP" altLang="en-US" dirty="0"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5561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13. ~</a:t>
            </a:r>
            <a:r>
              <a:rPr kumimoji="1" lang="ja-JP" altLang="en-US" dirty="0"/>
              <a:t>ん</a:t>
            </a:r>
            <a:r>
              <a:rPr kumimoji="1" lang="en-US" altLang="ja-JP" dirty="0"/>
              <a:t>{</a:t>
            </a:r>
            <a:r>
              <a:rPr kumimoji="1" lang="ja-JP" altLang="en-US" dirty="0"/>
              <a:t>だけど</a:t>
            </a:r>
            <a:r>
              <a:rPr kumimoji="1" lang="en-US" altLang="ja-JP" dirty="0"/>
              <a:t>/</a:t>
            </a:r>
            <a:r>
              <a:rPr kumimoji="1" lang="ja-JP" altLang="en-US" dirty="0"/>
              <a:t>ですが</a:t>
            </a:r>
            <a:r>
              <a:rPr kumimoji="1" lang="en-US" altLang="ja-JP" dirty="0"/>
              <a:t>}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A preliminary remark by the speaker to inform the hearer of the speaker’s desire, the current situation, </a:t>
            </a:r>
            <a:r>
              <a:rPr lang="en-US" altLang="ja-JP" dirty="0" err="1"/>
              <a:t>etc</a:t>
            </a:r>
            <a:r>
              <a:rPr lang="en-US" altLang="ja-JP" dirty="0"/>
              <a:t>;</a:t>
            </a:r>
          </a:p>
          <a:p>
            <a:r>
              <a:rPr kumimoji="1" lang="en-US" altLang="ja-JP" dirty="0"/>
              <a:t>Used BEFORE the speaker is about to ask a question related to that desire/situation</a:t>
            </a:r>
          </a:p>
          <a:p>
            <a:endParaRPr lang="en-US" altLang="ja-JP" dirty="0"/>
          </a:p>
          <a:p>
            <a:r>
              <a:rPr lang="en-US" altLang="ja-JP" dirty="0"/>
              <a:t>There is no</a:t>
            </a:r>
            <a:r>
              <a:rPr kumimoji="1" lang="en-US" altLang="ja-JP" dirty="0"/>
              <a:t> “but” meaning </a:t>
            </a:r>
            <a:r>
              <a:rPr lang="en-US" altLang="ja-JP" dirty="0"/>
              <a:t>in </a:t>
            </a:r>
            <a:r>
              <a:rPr lang="ja-JP" altLang="en-US" dirty="0"/>
              <a:t>が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365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1. </a:t>
            </a:r>
            <a:r>
              <a:rPr lang="ja-JP" altLang="en-US" dirty="0"/>
              <a:t>毎</a:t>
            </a:r>
            <a:r>
              <a:rPr lang="en-US" altLang="ja-JP" dirty="0"/>
              <a:t>~</a:t>
            </a:r>
            <a:r>
              <a:rPr lang="ja-JP" altLang="en-US" dirty="0"/>
              <a:t>のように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65" y="1600200"/>
            <a:ext cx="8221635" cy="500387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ja-JP" altLang="en-US" dirty="0"/>
              <a:t>毎</a:t>
            </a:r>
            <a:r>
              <a:rPr lang="en-US" altLang="ja-JP" dirty="0"/>
              <a:t>+{</a:t>
            </a:r>
            <a:r>
              <a:rPr lang="ja-JP" altLang="en-US" dirty="0"/>
              <a:t>日、月、年、回</a:t>
            </a:r>
            <a:r>
              <a:rPr lang="en-US" altLang="ja-JP" dirty="0"/>
              <a:t>}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>
                <a:ea typeface="ＭＳ Ｐゴシック"/>
              </a:rPr>
              <a:t>映画が大好きなので、</a:t>
            </a:r>
            <a:r>
              <a:rPr lang="ja-JP" altLang="en-US" b="1" dirty="0">
                <a:ea typeface="ＭＳ Ｐゴシック"/>
              </a:rPr>
              <a:t>毎週</a:t>
            </a:r>
            <a:r>
              <a:rPr lang="ja-JP" altLang="en-US" dirty="0">
                <a:ea typeface="ＭＳ Ｐゴシック"/>
              </a:rPr>
              <a:t>のように見ている。</a:t>
            </a:r>
            <a:endParaRPr lang="en-US" altLang="ja-JP" dirty="0">
              <a:ea typeface="ＭＳ Ｐゴシック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*</a:t>
            </a:r>
            <a:r>
              <a:rPr lang="ja-JP" altLang="en-US" dirty="0"/>
              <a:t>毎日のように昼ご飯を食べている。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*</a:t>
            </a:r>
            <a:r>
              <a:rPr kumimoji="1" lang="ja-JP" altLang="en-US" dirty="0"/>
              <a:t>毎日のように勉強している。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「</a:t>
            </a:r>
            <a:r>
              <a:rPr kumimoji="1" lang="ja-JP" altLang="en-US" dirty="0"/>
              <a:t>一週間に５</a:t>
            </a:r>
            <a:r>
              <a:rPr kumimoji="1" lang="en-US" altLang="ja-JP" dirty="0"/>
              <a:t>〜</a:t>
            </a:r>
            <a:r>
              <a:rPr kumimoji="1" lang="ja-JP" altLang="en-US" dirty="0"/>
              <a:t>６回ジムに行く」＝＞</a:t>
            </a:r>
            <a:endParaRPr kumimoji="1" lang="en-US" altLang="ja-JP" dirty="0"/>
          </a:p>
          <a:p>
            <a:pPr marL="400050" lvl="1" indent="0">
              <a:buNone/>
            </a:pPr>
            <a:r>
              <a:rPr lang="ja-JP" altLang="en-US" dirty="0"/>
              <a:t>毎週のようにジムに行く</a:t>
            </a:r>
            <a:endParaRPr lang="en-US" altLang="ja-JP" dirty="0"/>
          </a:p>
          <a:p>
            <a:pPr marL="400050" lvl="1" indent="0">
              <a:buNone/>
            </a:pPr>
            <a:r>
              <a:rPr kumimoji="1" lang="ja-JP" altLang="en-US" dirty="0"/>
              <a:t>毎日のようにジムに行く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89589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8D2D6-2DE7-44C8-8C16-3E6F563F3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6CE8D-3F8B-4562-B7EF-3389EFFB7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>
                <a:ea typeface="ＭＳ Ｐゴシック"/>
                <a:cs typeface="Calibri"/>
              </a:rPr>
              <a:t>先生、ちょっと相談したいことがあるんですが....</a:t>
            </a:r>
            <a:endParaRPr lang="en-US" dirty="0">
              <a:ea typeface="ＭＳ Ｐゴシック"/>
              <a:cs typeface="Calibri"/>
            </a:endParaRPr>
          </a:p>
          <a:p>
            <a:endParaRPr lang="ja-JP" altLang="en-US" dirty="0">
              <a:ea typeface="ＭＳ Ｐゴシック"/>
              <a:cs typeface="Calibri"/>
            </a:endParaRPr>
          </a:p>
          <a:p>
            <a:r>
              <a:rPr lang="ja-JP" altLang="en-US">
                <a:ea typeface="ＭＳ Ｐゴシック"/>
                <a:cs typeface="Calibri"/>
              </a:rPr>
              <a:t>先生、この文法が分からないんですが...</a:t>
            </a:r>
          </a:p>
          <a:p>
            <a:endParaRPr lang="ja-JP" altLang="en-US" dirty="0">
              <a:ea typeface="ＭＳ Ｐゴシック"/>
              <a:cs typeface="Calibri"/>
            </a:endParaRPr>
          </a:p>
          <a:p>
            <a:r>
              <a:rPr lang="ja-JP" altLang="en-US">
                <a:ea typeface="ＭＳ Ｐゴシック"/>
                <a:cs typeface="Calibri"/>
              </a:rPr>
              <a:t>この映画面白そうなんだけど</a:t>
            </a:r>
            <a:r>
              <a:rPr lang="en-US" altLang="ja-JP" dirty="0">
                <a:ea typeface="ＭＳ Ｐゴシック"/>
                <a:cs typeface="Calibri"/>
              </a:rPr>
              <a:t>…..</a:t>
            </a:r>
            <a:endParaRPr lang="ja-JP" altLang="en-US" dirty="0"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1476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14. </a:t>
            </a:r>
            <a:r>
              <a:rPr kumimoji="1" lang="ja-JP" altLang="en-US" dirty="0"/>
              <a:t>それで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/>
              <a:t>Sentence-initial</a:t>
            </a:r>
          </a:p>
          <a:p>
            <a:r>
              <a:rPr lang="en-US" altLang="ja-JP" dirty="0"/>
              <a:t>S1</a:t>
            </a:r>
            <a:r>
              <a:rPr lang="ja-JP" altLang="en-US" dirty="0"/>
              <a:t>。それで、</a:t>
            </a:r>
            <a:r>
              <a:rPr lang="en-US" altLang="ja-JP" dirty="0"/>
              <a:t>S2</a:t>
            </a:r>
            <a:r>
              <a:rPr lang="ja-JP" altLang="en-US" dirty="0"/>
              <a:t>。（</a:t>
            </a:r>
            <a:r>
              <a:rPr lang="en-US" altLang="ja-JP" dirty="0"/>
              <a:t>S2 cannot be the speaker’s judgment, request, or command.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トムは、明日試験がある。</a:t>
            </a:r>
            <a:r>
              <a:rPr kumimoji="1" lang="en-US" altLang="ja-JP" dirty="0"/>
              <a:t>{</a:t>
            </a:r>
            <a:r>
              <a:rPr kumimoji="1" lang="ja-JP" altLang="en-US" dirty="0"/>
              <a:t>だから</a:t>
            </a:r>
            <a:r>
              <a:rPr kumimoji="1" lang="en-US" altLang="ja-JP" dirty="0"/>
              <a:t>/</a:t>
            </a:r>
            <a:r>
              <a:rPr kumimoji="1" lang="ja-JP" altLang="en-US" dirty="0"/>
              <a:t>それで</a:t>
            </a:r>
            <a:r>
              <a:rPr kumimoji="1" lang="en-US" altLang="ja-JP" dirty="0"/>
              <a:t>}</a:t>
            </a:r>
            <a:r>
              <a:rPr kumimoji="1" lang="ja-JP" altLang="en-US" dirty="0"/>
              <a:t>今日のパーティーには来ない</a:t>
            </a:r>
            <a:r>
              <a:rPr kumimoji="1" lang="ja-JP" altLang="en-US" dirty="0">
                <a:solidFill>
                  <a:srgbClr val="FF0000"/>
                </a:solidFill>
              </a:rPr>
              <a:t>と思う</a:t>
            </a:r>
            <a:r>
              <a:rPr kumimoji="1" lang="ja-JP" altLang="en-US" dirty="0"/>
              <a:t>。</a:t>
            </a:r>
            <a:r>
              <a:rPr kumimoji="1" lang="en-US" altLang="ja-JP" dirty="0"/>
              <a:t>(&lt;-I think it’s OK.)</a:t>
            </a:r>
          </a:p>
          <a:p>
            <a:r>
              <a:rPr lang="ja-JP" altLang="en-US" dirty="0"/>
              <a:t>明日は、テストです。</a:t>
            </a:r>
            <a:r>
              <a:rPr lang="en-US" altLang="ja-JP" dirty="0"/>
              <a:t>{</a:t>
            </a:r>
            <a:r>
              <a:rPr lang="ja-JP" altLang="en-US" dirty="0"/>
              <a:t>だから</a:t>
            </a:r>
            <a:r>
              <a:rPr lang="en-US" altLang="ja-JP" dirty="0"/>
              <a:t>/</a:t>
            </a:r>
            <a:r>
              <a:rPr lang="ja-JP" altLang="en-US" strike="sngStrike" dirty="0"/>
              <a:t>それで</a:t>
            </a:r>
            <a:r>
              <a:rPr lang="en-US" altLang="ja-JP" dirty="0"/>
              <a:t>}</a:t>
            </a:r>
            <a:r>
              <a:rPr lang="ja-JP" altLang="en-US" dirty="0"/>
              <a:t>休まないで</a:t>
            </a:r>
            <a:r>
              <a:rPr lang="ja-JP" altLang="en-US" dirty="0">
                <a:solidFill>
                  <a:srgbClr val="FF0000"/>
                </a:solidFill>
              </a:rPr>
              <a:t>ください</a:t>
            </a:r>
            <a:r>
              <a:rPr lang="ja-JP" altLang="en-US" dirty="0"/>
              <a:t>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4131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A:</a:t>
            </a:r>
            <a:r>
              <a:rPr lang="ja-JP" altLang="en-US" dirty="0"/>
              <a:t>先生は、いまかぜをひいています。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B: </a:t>
            </a:r>
            <a:r>
              <a:rPr kumimoji="1" lang="ja-JP" altLang="en-US" dirty="0"/>
              <a:t>あ</a:t>
            </a:r>
            <a:r>
              <a:rPr kumimoji="1" lang="en-US" altLang="ja-JP" dirty="0"/>
              <a:t>〜</a:t>
            </a:r>
            <a:r>
              <a:rPr kumimoji="1" lang="ja-JP" altLang="en-US" dirty="0"/>
              <a:t>、だから</a:t>
            </a:r>
            <a:r>
              <a:rPr kumimoji="1" lang="en-US" altLang="ja-JP" dirty="0"/>
              <a:t>/</a:t>
            </a:r>
            <a:r>
              <a:rPr kumimoji="1" lang="ja-JP" altLang="en-US" dirty="0"/>
              <a:t>それで今日はオフィスにいないんですね。</a:t>
            </a:r>
            <a:r>
              <a:rPr kumimoji="1" lang="en-US" altLang="ja-JP" dirty="0"/>
              <a:t>(That’s why…..)</a:t>
            </a:r>
          </a:p>
        </p:txBody>
      </p:sp>
    </p:spTree>
    <p:extLst>
      <p:ext uri="{BB962C8B-B14F-4D97-AF65-F5344CB8AC3E}">
        <p14:creationId xmlns:p14="http://schemas.microsoft.com/office/powerpoint/2010/main" val="60276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15. QW +V-</a:t>
            </a:r>
            <a:r>
              <a:rPr kumimoji="1" lang="ja-JP" altLang="en-US" dirty="0"/>
              <a:t>ても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QW + V-</a:t>
            </a:r>
            <a:r>
              <a:rPr kumimoji="1" lang="ja-JP" altLang="en-US" dirty="0"/>
              <a:t>ても</a:t>
            </a:r>
            <a:r>
              <a:rPr kumimoji="1" lang="en-US" altLang="ja-JP" dirty="0"/>
              <a:t>”no matter QW….”</a:t>
            </a:r>
          </a:p>
          <a:p>
            <a:pPr marL="0" indent="0">
              <a:buNone/>
            </a:pPr>
            <a:r>
              <a:rPr lang="ja-JP" altLang="en-US"/>
              <a:t>どんなに</a:t>
            </a:r>
            <a:r>
              <a:rPr lang="en-US" altLang="ja-JP" dirty="0"/>
              <a:t>/</a:t>
            </a:r>
            <a:r>
              <a:rPr lang="ja-JP" altLang="en-US"/>
              <a:t>いくら</a:t>
            </a:r>
            <a:r>
              <a:rPr lang="en-US" altLang="ja-JP" dirty="0"/>
              <a:t> Adj –</a:t>
            </a:r>
            <a:r>
              <a:rPr lang="ja-JP" altLang="en-US" dirty="0"/>
              <a:t>ても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/>
              <a:t>どんなに難しくて</a:t>
            </a:r>
            <a:r>
              <a:rPr lang="ja-JP" altLang="en-US" dirty="0"/>
              <a:t>も、この授業はドロップしない。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どんなに大変でも、</a:t>
            </a:r>
            <a:r>
              <a:rPr lang="en-US" altLang="ja-JP" dirty="0"/>
              <a:t>MIT</a:t>
            </a:r>
            <a:r>
              <a:rPr lang="ja-JP" altLang="en-US" dirty="0"/>
              <a:t>を卒業する。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どんなに高くても、あのコンピューターがほしい。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697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378" y="1714500"/>
            <a:ext cx="2939672" cy="857250"/>
          </a:xfrm>
        </p:spPr>
        <p:txBody>
          <a:bodyPr>
            <a:normAutofit/>
          </a:bodyPr>
          <a:lstStyle/>
          <a:p>
            <a:r>
              <a:rPr lang="ja-JP" altLang="en-US" sz="2700" dirty="0">
                <a:solidFill>
                  <a:srgbClr val="FF0000"/>
                </a:solidFill>
              </a:rPr>
              <a:t>何</a:t>
            </a:r>
            <a:r>
              <a:rPr lang="ja-JP" altLang="en-US" sz="2700" dirty="0"/>
              <a:t>を食べ</a:t>
            </a:r>
            <a:r>
              <a:rPr lang="ja-JP" altLang="en-US" sz="2700" dirty="0">
                <a:solidFill>
                  <a:srgbClr val="FF0000"/>
                </a:solidFill>
              </a:rPr>
              <a:t>ても</a:t>
            </a:r>
            <a:r>
              <a:rPr lang="ja-JP" altLang="en-US" sz="2700" dirty="0"/>
              <a:t>、</a:t>
            </a:r>
          </a:p>
        </p:txBody>
      </p:sp>
      <p:pic>
        <p:nvPicPr>
          <p:cNvPr id="4" name="Content Placeholder 3" descr="la_10_36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4277" r="-14277"/>
          <a:stretch>
            <a:fillRect/>
          </a:stretch>
        </p:blipFill>
        <p:spPr>
          <a:xfrm>
            <a:off x="1485900" y="2400300"/>
            <a:ext cx="6172200" cy="3657600"/>
          </a:xfrm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2595562" y="4143375"/>
            <a:ext cx="833438" cy="381000"/>
          </a:xfrm>
          <a:prstGeom prst="straightConnector1">
            <a:avLst/>
          </a:prstGeom>
          <a:ln w="857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5572126" y="4750595"/>
            <a:ext cx="583406" cy="2"/>
          </a:xfrm>
          <a:prstGeom prst="straightConnector1">
            <a:avLst/>
          </a:prstGeom>
          <a:ln w="857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V="1">
            <a:off x="5068492" y="5318523"/>
            <a:ext cx="416719" cy="266701"/>
          </a:xfrm>
          <a:prstGeom prst="straightConnector1">
            <a:avLst/>
          </a:prstGeom>
          <a:ln w="857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3395663" y="3843338"/>
            <a:ext cx="833438" cy="1191"/>
          </a:xfrm>
          <a:prstGeom prst="straightConnector1">
            <a:avLst/>
          </a:prstGeom>
          <a:ln w="857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A670B4F-2EE1-B163-2CD2-8FA377C6BD18}"/>
              </a:ext>
            </a:extLst>
          </p:cNvPr>
          <p:cNvSpPr txBox="1"/>
          <p:nvPr/>
        </p:nvSpPr>
        <p:spPr>
          <a:xfrm>
            <a:off x="143544" y="6528256"/>
            <a:ext cx="88569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© source unknown. All rights reserved. This content is excluded from our Creative Commons license. For more information, see 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4"/>
              </a:rPr>
              <a:t>https://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4"/>
              </a:rPr>
              <a:t>ocw.mit.edu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4"/>
              </a:rPr>
              <a:t>/help/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4"/>
              </a:rPr>
              <a:t>faq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4"/>
              </a:rPr>
              <a:t>-fair-use/</a:t>
            </a:r>
            <a:endParaRPr lang="en-US" sz="80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7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884" y="1415654"/>
            <a:ext cx="2643596" cy="857250"/>
          </a:xfrm>
        </p:spPr>
        <p:txBody>
          <a:bodyPr>
            <a:normAutofit/>
          </a:bodyPr>
          <a:lstStyle/>
          <a:p>
            <a:r>
              <a:rPr lang="ja-JP" altLang="en-US" sz="2100" dirty="0">
                <a:solidFill>
                  <a:srgbClr val="FF0000"/>
                </a:solidFill>
              </a:rPr>
              <a:t>いつ</a:t>
            </a:r>
            <a:r>
              <a:rPr lang="ja-JP" altLang="en-US" sz="2100" dirty="0"/>
              <a:t>行っ</a:t>
            </a:r>
            <a:r>
              <a:rPr lang="ja-JP" altLang="en-US" sz="2100" dirty="0">
                <a:solidFill>
                  <a:srgbClr val="FF0000"/>
                </a:solidFill>
              </a:rPr>
              <a:t>ても</a:t>
            </a:r>
            <a:r>
              <a:rPr lang="ja-JP" altLang="en-US" sz="2100" dirty="0"/>
              <a:t>、</a:t>
            </a:r>
          </a:p>
        </p:txBody>
      </p:sp>
      <p:pic>
        <p:nvPicPr>
          <p:cNvPr id="4" name="Content Placeholder 3" descr="la_10_3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5422" r="-2542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798345" y="2428875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月曜日　</a:t>
            </a:r>
            <a:r>
              <a:rPr lang="en-US" altLang="ja-JP" dirty="0"/>
              <a:t>☓</a:t>
            </a:r>
            <a:endParaRPr lang="ja-JP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2595" y="2601999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火曜日　</a:t>
            </a:r>
            <a:r>
              <a:rPr lang="en-US" altLang="ja-JP" dirty="0"/>
              <a:t>☓</a:t>
            </a:r>
            <a:endParaRPr lang="ja-JP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494514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水曜日　</a:t>
            </a:r>
            <a:r>
              <a:rPr lang="en-US" altLang="ja-JP" dirty="0"/>
              <a:t>☓</a:t>
            </a:r>
            <a:endParaRPr lang="ja-JP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44307" y="3655219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木曜日</a:t>
            </a:r>
            <a:r>
              <a:rPr lang="ja-JP" altLang="ja-JP" dirty="0"/>
              <a:t>　</a:t>
            </a:r>
            <a:r>
              <a:rPr lang="en-US" altLang="ja-JP" dirty="0"/>
              <a:t>☓</a:t>
            </a:r>
            <a:endParaRPr lang="ja-JP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44307" y="481328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金曜日　</a:t>
            </a:r>
            <a:r>
              <a:rPr lang="en-US" altLang="ja-JP" dirty="0"/>
              <a:t>☓</a:t>
            </a:r>
            <a:endParaRPr lang="ja-JP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9759" y="3713075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おととい　</a:t>
            </a:r>
            <a:r>
              <a:rPr lang="en-US" altLang="ja-JP" dirty="0"/>
              <a:t>☓</a:t>
            </a:r>
            <a:endParaRPr lang="ja-JP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86501" y="3071813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昨日　</a:t>
            </a:r>
            <a:r>
              <a:rPr lang="en-US" altLang="ja-JP" dirty="0"/>
              <a:t>☓</a:t>
            </a:r>
            <a:endParaRPr lang="ja-JP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4DE8F3-EEBC-947B-2339-D0CBFA3BF731}"/>
              </a:ext>
            </a:extLst>
          </p:cNvPr>
          <p:cNvSpPr txBox="1"/>
          <p:nvPr/>
        </p:nvSpPr>
        <p:spPr>
          <a:xfrm>
            <a:off x="143544" y="6528256"/>
            <a:ext cx="88569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© source unknown. All rights reserved. This content is excluded from our Creative Commons license. For more information, see 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https://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ocw.mit.edu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/help/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faq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-fair-use/</a:t>
            </a:r>
            <a:endParaRPr lang="en-US" sz="80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3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_10_3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3413" r="-43413"/>
          <a:stretch>
            <a:fillRect/>
          </a:stretch>
        </p:blipFill>
        <p:spPr>
          <a:xfrm>
            <a:off x="1473071" y="2847317"/>
            <a:ext cx="6743700" cy="2997200"/>
          </a:xfrm>
        </p:spPr>
      </p:pic>
      <p:sp>
        <p:nvSpPr>
          <p:cNvPr id="5" name="TextBox 4"/>
          <p:cNvSpPr txBox="1"/>
          <p:nvPr/>
        </p:nvSpPr>
        <p:spPr>
          <a:xfrm>
            <a:off x="2309813" y="315991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朝　</a:t>
            </a:r>
            <a:r>
              <a:rPr lang="en-US" altLang="ja-JP" dirty="0"/>
              <a:t>☓</a:t>
            </a:r>
            <a:endParaRPr lang="ja-JP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21437" y="476726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昼　</a:t>
            </a:r>
            <a:r>
              <a:rPr lang="en-US" altLang="ja-JP" dirty="0"/>
              <a:t>☓</a:t>
            </a:r>
            <a:endParaRPr lang="ja-JP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48376" y="476726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晩　</a:t>
            </a:r>
            <a:r>
              <a:rPr lang="en-US" altLang="ja-JP" dirty="0"/>
              <a:t>☓</a:t>
            </a:r>
            <a:endParaRPr lang="ja-JP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76626" y="2767013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夜中　</a:t>
            </a:r>
            <a:r>
              <a:rPr lang="en-US" altLang="ja-JP" dirty="0"/>
              <a:t>☓</a:t>
            </a:r>
            <a:endParaRPr lang="ja-JP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74469" y="5481638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１時間前　</a:t>
            </a:r>
            <a:r>
              <a:rPr lang="en-US" altLang="ja-JP" dirty="0"/>
              <a:t>☓</a:t>
            </a:r>
            <a:endParaRPr lang="ja-JP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C55F7C-E732-E58E-E2A5-46CD16FAF0BE}"/>
              </a:ext>
            </a:extLst>
          </p:cNvPr>
          <p:cNvSpPr txBox="1"/>
          <p:nvPr/>
        </p:nvSpPr>
        <p:spPr>
          <a:xfrm>
            <a:off x="143544" y="6528256"/>
            <a:ext cx="88569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© source unknown. All rights reserved. This content is excluded from our Creative Commons license. For more information, see 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https://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ocw.mit.edu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/help/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faq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-fair-use/</a:t>
            </a:r>
            <a:endParaRPr lang="en-US" sz="80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5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_10_3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9140" r="-49140"/>
          <a:stretch>
            <a:fillRect/>
          </a:stretch>
        </p:blipFill>
        <p:spPr>
          <a:xfrm>
            <a:off x="457200" y="2057400"/>
            <a:ext cx="8229600" cy="3657600"/>
          </a:xfrm>
        </p:spPr>
      </p:pic>
      <p:sp>
        <p:nvSpPr>
          <p:cNvPr id="5" name="TextBox 4"/>
          <p:cNvSpPr txBox="1"/>
          <p:nvPr/>
        </p:nvSpPr>
        <p:spPr>
          <a:xfrm>
            <a:off x="6300658" y="2568833"/>
            <a:ext cx="265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あまいものをやめる　</a:t>
            </a:r>
            <a:r>
              <a:rPr lang="en-US" altLang="ja-JP" dirty="0"/>
              <a:t>☓</a:t>
            </a:r>
            <a:endParaRPr lang="ja-JP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84438" y="3824243"/>
            <a:ext cx="222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毎日運動する　</a:t>
            </a:r>
            <a:r>
              <a:rPr lang="en-US" altLang="ja-JP" dirty="0"/>
              <a:t>☓</a:t>
            </a:r>
            <a:endParaRPr lang="ja-JP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57850" y="5425901"/>
            <a:ext cx="3264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あぶらの多い食べ物</a:t>
            </a:r>
            <a:r>
              <a:rPr lang="ja-JP" altLang="en-US"/>
              <a:t>をやめる</a:t>
            </a:r>
            <a:r>
              <a:rPr lang="ja-JP" altLang="en-US" dirty="0"/>
              <a:t>　</a:t>
            </a:r>
            <a:r>
              <a:rPr lang="en-US" altLang="ja-JP" dirty="0"/>
              <a:t>☓</a:t>
            </a:r>
            <a:endParaRPr lang="ja-JP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53514" y="4572000"/>
            <a:ext cx="197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サプリを飲む　</a:t>
            </a:r>
            <a:r>
              <a:rPr lang="en-US" altLang="ja-JP" dirty="0"/>
              <a:t>☓</a:t>
            </a:r>
            <a:endParaRPr lang="ja-JP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B921DD-902C-0AEE-8A28-363B39ECBECF}"/>
              </a:ext>
            </a:extLst>
          </p:cNvPr>
          <p:cNvSpPr txBox="1"/>
          <p:nvPr/>
        </p:nvSpPr>
        <p:spPr>
          <a:xfrm>
            <a:off x="143544" y="6528256"/>
            <a:ext cx="88569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© source unknown. All rights reserved. This content is excluded from our Creative Commons license. For more information, see 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https://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ocw.mit.edu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/help/</a:t>
            </a:r>
            <a:r>
              <a:rPr lang="en-US" sz="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faq</a:t>
            </a:r>
            <a:r>
              <a:rPr lang="en-US" sz="800" dirty="0">
                <a:solidFill>
                  <a:srgbClr val="222222"/>
                </a:solidFill>
                <a:effectLst/>
                <a:latin typeface="Verdana" panose="020B0604030504040204" pitchFamily="34" charset="0"/>
                <a:hlinkClick r:id="rId3"/>
              </a:rPr>
              <a:t>-fair-use/</a:t>
            </a:r>
            <a:endParaRPr lang="en-US" sz="80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41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4" y="658906"/>
            <a:ext cx="8068235" cy="54672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en-US" altLang="ja-JP" sz="3500" b="1" dirty="0">
                <a:solidFill>
                  <a:srgbClr val="FF0000"/>
                </a:solidFill>
              </a:rPr>
              <a:t>QW + V-</a:t>
            </a:r>
            <a:r>
              <a:rPr kumimoji="1" lang="ja-JP" altLang="en-US" sz="3500" b="1">
                <a:solidFill>
                  <a:srgbClr val="FF0000"/>
                </a:solidFill>
              </a:rPr>
              <a:t>ても</a:t>
            </a:r>
            <a:r>
              <a:rPr lang="en-US" altLang="ja-JP" sz="3500" b="1" dirty="0">
                <a:solidFill>
                  <a:srgbClr val="FF0000"/>
                </a:solidFill>
              </a:rPr>
              <a:t>…..</a:t>
            </a:r>
          </a:p>
          <a:p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/>
              <a:t>どこ</a:t>
            </a:r>
            <a:r>
              <a:rPr kumimoji="1" lang="ja-JP" altLang="en-US" dirty="0"/>
              <a:t>に行っても、</a:t>
            </a:r>
            <a:r>
              <a:rPr kumimoji="1" lang="en-US" altLang="ja-JP" dirty="0"/>
              <a:t>…….</a:t>
            </a:r>
          </a:p>
          <a:p>
            <a:pPr marL="0" indent="0">
              <a:buNone/>
            </a:pPr>
            <a:r>
              <a:rPr lang="ja-JP" altLang="en-US" dirty="0"/>
              <a:t>誰に聞いても、</a:t>
            </a:r>
            <a:r>
              <a:rPr lang="en-US" altLang="ja-JP" dirty="0"/>
              <a:t>…….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何回書いても、</a:t>
            </a:r>
            <a:r>
              <a:rPr lang="en-US" altLang="ja-JP" dirty="0"/>
              <a:t>…….</a:t>
            </a:r>
          </a:p>
          <a:p>
            <a:pPr marL="0" indent="0">
              <a:buNone/>
            </a:pPr>
            <a:r>
              <a:rPr lang="ja-JP" altLang="en-US" dirty="0"/>
              <a:t>いくら考えても</a:t>
            </a:r>
            <a:r>
              <a:rPr lang="ja-JP" altLang="en-US"/>
              <a:t>、</a:t>
            </a:r>
            <a:r>
              <a:rPr lang="en-US" altLang="ja-JP" dirty="0"/>
              <a:t>…….</a:t>
            </a:r>
          </a:p>
          <a:p>
            <a:pPr marL="0" indent="0">
              <a:buNone/>
            </a:pPr>
            <a:r>
              <a:rPr lang="ja-JP" altLang="en-US"/>
              <a:t>どんなに食べても、</a:t>
            </a:r>
            <a:r>
              <a:rPr lang="en-US" altLang="ja-JP" dirty="0"/>
              <a:t>…….</a:t>
            </a:r>
          </a:p>
          <a:p>
            <a:pPr marL="0" indent="0">
              <a:buNone/>
            </a:pPr>
            <a:r>
              <a:rPr lang="ja-JP" altLang="en-US" dirty="0"/>
              <a:t>いくら頼んでも、</a:t>
            </a:r>
            <a:r>
              <a:rPr lang="en-US" altLang="ja-JP" dirty="0"/>
              <a:t>…….</a:t>
            </a:r>
          </a:p>
          <a:p>
            <a:pPr marL="0" indent="0">
              <a:buNone/>
            </a:pPr>
            <a:r>
              <a:rPr lang="ja-JP" altLang="en-US" dirty="0"/>
              <a:t>何を食べても、</a:t>
            </a:r>
            <a:r>
              <a:rPr lang="en-US" altLang="ja-JP" dirty="0"/>
              <a:t>…….</a:t>
            </a:r>
          </a:p>
          <a:p>
            <a:pPr marL="0" indent="0">
              <a:buNone/>
            </a:pPr>
            <a:r>
              <a:rPr lang="ja-JP" altLang="en-US" dirty="0"/>
              <a:t>何時間勉強しても、</a:t>
            </a:r>
            <a:r>
              <a:rPr lang="en-US" altLang="ja-JP" dirty="0"/>
              <a:t>…….</a:t>
            </a:r>
          </a:p>
          <a:p>
            <a:pPr marL="0" indent="0">
              <a:buNone/>
            </a:pPr>
            <a:r>
              <a:rPr lang="ja-JP" altLang="en-US"/>
              <a:t>何度会っても、</a:t>
            </a:r>
            <a:r>
              <a:rPr lang="en-US" altLang="ja-JP" dirty="0"/>
              <a:t>…….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6194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16. ~</a:t>
            </a:r>
            <a:r>
              <a:rPr kumimoji="1" lang="ja-JP" altLang="en-US" dirty="0"/>
              <a:t>うちに</a:t>
            </a:r>
            <a:r>
              <a:rPr kumimoji="1" lang="en-US" altLang="ja-JP" dirty="0"/>
              <a:t> (</a:t>
            </a:r>
            <a:r>
              <a:rPr kumimoji="1" lang="ja-JP" altLang="en-US" dirty="0"/>
              <a:t>内に）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/>
              <a:t>（</a:t>
            </a:r>
            <a:r>
              <a:rPr lang="en-US" altLang="ja-JP" dirty="0"/>
              <a:t>〜</a:t>
            </a:r>
            <a:r>
              <a:rPr lang="ja-JP" altLang="en-US" dirty="0"/>
              <a:t>ている）うちに</a:t>
            </a:r>
            <a:r>
              <a:rPr lang="en-US" altLang="ja-JP" dirty="0"/>
              <a:t> vs. </a:t>
            </a:r>
            <a:r>
              <a:rPr lang="ja-JP" altLang="en-US" dirty="0"/>
              <a:t>間に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(a great chance to do such-and-such)</a:t>
            </a:r>
          </a:p>
          <a:p>
            <a:pPr marL="400050" lvl="1" indent="0">
              <a:buNone/>
            </a:pPr>
            <a:r>
              <a:rPr lang="ja-JP" altLang="en-US" dirty="0"/>
              <a:t>赤ちゃんが寝ているうちに、</a:t>
            </a:r>
            <a:r>
              <a:rPr lang="en-US" altLang="ja-JP" dirty="0"/>
              <a:t>______________</a:t>
            </a:r>
          </a:p>
          <a:p>
            <a:pPr marL="400050" lvl="1" indent="0">
              <a:buNone/>
            </a:pPr>
            <a:r>
              <a:rPr lang="ja-JP" altLang="en-US" dirty="0"/>
              <a:t>赤ちゃんが寝ている間に、</a:t>
            </a:r>
            <a:r>
              <a:rPr lang="en-US" altLang="ja-JP" dirty="0"/>
              <a:t>_______________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400050" lvl="1" indent="0">
              <a:buNone/>
            </a:pPr>
            <a:r>
              <a:rPr lang="en-US" altLang="ja-JP" dirty="0"/>
              <a:t>?*</a:t>
            </a:r>
            <a:r>
              <a:rPr lang="ja-JP" altLang="en-US" dirty="0"/>
              <a:t>日本に留学しているうちに、いろいろ大変なことがあった。</a:t>
            </a:r>
            <a:endParaRPr kumimoji="1" lang="en-US" altLang="ja-JP" dirty="0"/>
          </a:p>
          <a:p>
            <a:pPr marL="400050" lvl="1" indent="0">
              <a:buNone/>
            </a:pPr>
            <a:r>
              <a:rPr lang="ja-JP" altLang="en-US" dirty="0"/>
              <a:t>日本に留学している間に、いろいろ大変なことがあった。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0967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2</a:t>
            </a:r>
            <a:r>
              <a:rPr kumimoji="1" lang="en-US" altLang="ja-JP" sz="3600" dirty="0"/>
              <a:t>. Sentence</a:t>
            </a:r>
            <a:r>
              <a:rPr kumimoji="1" lang="ja-JP" altLang="en-US" sz="3600" dirty="0"/>
              <a:t>と</a:t>
            </a:r>
            <a:r>
              <a:rPr kumimoji="1" lang="en-US" altLang="ja-JP" sz="3600" dirty="0"/>
              <a:t>{</a:t>
            </a:r>
            <a:r>
              <a:rPr kumimoji="1" lang="ja-JP" altLang="en-US" sz="3600" dirty="0"/>
              <a:t>考えられている</a:t>
            </a:r>
            <a:r>
              <a:rPr kumimoji="1" lang="en-US" altLang="ja-JP" sz="3600" dirty="0"/>
              <a:t>/</a:t>
            </a:r>
            <a:r>
              <a:rPr kumimoji="1" lang="ja-JP" altLang="en-US" sz="3600" dirty="0"/>
              <a:t>思われて</a:t>
            </a:r>
            <a:r>
              <a:rPr kumimoji="1" lang="ja-JP" altLang="en-US" sz="3600"/>
              <a:t>いる</a:t>
            </a:r>
            <a:r>
              <a:rPr kumimoji="1" lang="en-US" altLang="ja-JP" sz="3600" dirty="0"/>
              <a:t>}</a:t>
            </a:r>
            <a:br>
              <a:rPr kumimoji="1" lang="en-US" altLang="ja-JP" sz="3600" dirty="0"/>
            </a:br>
            <a:r>
              <a:rPr kumimoji="1" lang="en-US" altLang="ja-JP" sz="3600" dirty="0"/>
              <a:t>(it is considered/believed that ~)</a:t>
            </a:r>
            <a:endParaRPr kumimoji="1" lang="ja-JP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ja-JP" altLang="en-US" strike="sngStrike" dirty="0"/>
              <a:t>（世界の人々に）</a:t>
            </a:r>
            <a:r>
              <a:rPr lang="ja-JP" altLang="en-US" dirty="0"/>
              <a:t>日本人は、一般的に丁寧だと思われている。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アメリカ人は、＿＿＿＿＿＿＿と思われて</a:t>
            </a:r>
            <a:r>
              <a:rPr lang="ja-JP" altLang="en-US"/>
              <a:t>いる。</a:t>
            </a:r>
            <a:endParaRPr lang="en-US" altLang="ja-JP" dirty="0"/>
          </a:p>
          <a:p>
            <a:r>
              <a:rPr lang="ja-JP" altLang="en-US"/>
              <a:t>日本人は、＿＿＿＿＿＿＿＿＿と思われている。</a:t>
            </a:r>
            <a:endParaRPr lang="en-US" altLang="ja-JP" dirty="0"/>
          </a:p>
          <a:p>
            <a:r>
              <a:rPr kumimoji="1" lang="en-US" altLang="ja-JP" dirty="0"/>
              <a:t>MIT</a:t>
            </a:r>
            <a:r>
              <a:rPr kumimoji="1" lang="ja-JP" altLang="en-US" dirty="0"/>
              <a:t>の学生は、</a:t>
            </a:r>
            <a:r>
              <a:rPr kumimoji="1" lang="en-US" altLang="ja-JP" dirty="0"/>
              <a:t>____________</a:t>
            </a:r>
            <a:r>
              <a:rPr kumimoji="1" lang="ja-JP" altLang="en-US" dirty="0"/>
              <a:t>と思われている。</a:t>
            </a:r>
            <a:endParaRPr kumimoji="1" lang="en-US" altLang="ja-JP" dirty="0"/>
          </a:p>
          <a:p>
            <a:r>
              <a:rPr lang="ja-JP" altLang="en-US" dirty="0"/>
              <a:t>日本の食べ物は、</a:t>
            </a:r>
            <a:r>
              <a:rPr lang="en-US" altLang="ja-JP" dirty="0"/>
              <a:t>__________</a:t>
            </a:r>
            <a:r>
              <a:rPr lang="ja-JP" altLang="en-US" dirty="0"/>
              <a:t>と考えられている。</a:t>
            </a:r>
            <a:endParaRPr lang="en-US" altLang="ja-JP" dirty="0"/>
          </a:p>
          <a:p>
            <a:r>
              <a:rPr kumimoji="1" lang="ja-JP" altLang="en-US" dirty="0"/>
              <a:t>将来ロボットは、＿＿＿＿＿＿＿と考えられている。</a:t>
            </a:r>
            <a:endParaRPr kumimoji="1" lang="en-US" altLang="ja-JP" dirty="0"/>
          </a:p>
          <a:p>
            <a:r>
              <a:rPr lang="ja-JP" altLang="en-US" dirty="0"/>
              <a:t>将来地球（ちきゅう）の気候は、＿＿＿＿＿＿＿＿と考えられている。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4251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3834"/>
            <a:ext cx="8229600" cy="55123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dirty="0"/>
              <a:t>間に</a:t>
            </a:r>
            <a:r>
              <a:rPr lang="en-US" altLang="ja-JP" dirty="0"/>
              <a:t> cannot be used with the negative form:</a:t>
            </a:r>
          </a:p>
          <a:p>
            <a:endParaRPr lang="en-US" altLang="ja-JP" dirty="0"/>
          </a:p>
          <a:p>
            <a:pPr marL="400050" lvl="1" indent="0">
              <a:buNone/>
            </a:pPr>
            <a:r>
              <a:rPr lang="ja-JP" altLang="en-US" dirty="0"/>
              <a:t>忘れない</a:t>
            </a:r>
            <a:r>
              <a:rPr lang="en-US" altLang="ja-JP" dirty="0"/>
              <a:t>{</a:t>
            </a:r>
            <a:r>
              <a:rPr lang="ja-JP" altLang="en-US" dirty="0"/>
              <a:t>うちに</a:t>
            </a:r>
            <a:r>
              <a:rPr lang="en-US" altLang="ja-JP" dirty="0"/>
              <a:t>/???</a:t>
            </a:r>
            <a:r>
              <a:rPr lang="ja-JP" altLang="en-US" dirty="0"/>
              <a:t>間に</a:t>
            </a:r>
            <a:r>
              <a:rPr lang="en-US" altLang="ja-JP" dirty="0"/>
              <a:t>}</a:t>
            </a:r>
            <a:r>
              <a:rPr lang="ja-JP" altLang="en-US" dirty="0"/>
              <a:t>、早くノートに書いてください。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>
              <a:ea typeface="ＭＳ Ｐゴシック" panose="020B0600070205080204" pitchFamily="34" charset="-128"/>
              <a:cs typeface="Calibri"/>
            </a:endParaRPr>
          </a:p>
          <a:p>
            <a:pPr marL="400050" lvl="1" indent="0">
              <a:buNone/>
            </a:pPr>
            <a:r>
              <a:rPr lang="ja-JP" altLang="en-US" dirty="0"/>
              <a:t>雨が降らないうちに、</a:t>
            </a:r>
            <a:endParaRPr lang="en-US" altLang="ja-JP" dirty="0"/>
          </a:p>
          <a:p>
            <a:pPr marL="400050" lvl="1" indent="0">
              <a:buNone/>
            </a:pPr>
            <a:r>
              <a:rPr kumimoji="1" lang="ja-JP" altLang="en-US" dirty="0"/>
              <a:t>忙しくならないうちに、</a:t>
            </a:r>
            <a:endParaRPr kumimoji="1" lang="en-US" altLang="ja-JP" dirty="0"/>
          </a:p>
          <a:p>
            <a:pPr marL="400050" lvl="1" indent="0">
              <a:buNone/>
            </a:pPr>
            <a:r>
              <a:rPr lang="ja-JP" altLang="en-US" dirty="0"/>
              <a:t>忘れないうち、</a:t>
            </a:r>
            <a:endParaRPr lang="en-US" altLang="ja-JP" dirty="0"/>
          </a:p>
          <a:p>
            <a:pPr marL="400050" lvl="1" indent="0">
              <a:buNone/>
            </a:pPr>
            <a:r>
              <a:rPr kumimoji="1" lang="ja-JP" altLang="en-US" dirty="0"/>
              <a:t>寒くならないうちに、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477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17. </a:t>
            </a:r>
            <a:r>
              <a:rPr kumimoji="1" lang="ja-JP" altLang="en-US" dirty="0"/>
              <a:t>できれば；できたら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/>
              <a:t>“if possible”</a:t>
            </a:r>
          </a:p>
          <a:p>
            <a:pPr marL="0" indent="0">
              <a:buNone/>
            </a:pPr>
            <a:r>
              <a:rPr kumimoji="1" lang="ja-JP" altLang="en-US" dirty="0"/>
              <a:t>将来、できれば医者になりたいです。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できたら、明日までにレポートを出してください。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A: </a:t>
            </a:r>
            <a:r>
              <a:rPr kumimoji="1" lang="ja-JP" altLang="en-US" dirty="0"/>
              <a:t>あすのパーティーには、何持って行ったらいい？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B: </a:t>
            </a:r>
            <a:r>
              <a:rPr lang="ja-JP" altLang="en-US" dirty="0"/>
              <a:t>う</a:t>
            </a:r>
            <a:r>
              <a:rPr lang="en-US" altLang="ja-JP" dirty="0"/>
              <a:t>〜</a:t>
            </a:r>
            <a:r>
              <a:rPr lang="ja-JP" altLang="en-US" dirty="0"/>
              <a:t>ん、できたら、くだもの持ってきてくれる？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(cf. </a:t>
            </a:r>
            <a:r>
              <a:rPr lang="ja-JP" altLang="en-US" dirty="0"/>
              <a:t>できるだけ</a:t>
            </a:r>
            <a:r>
              <a:rPr lang="en-US" altLang="ja-JP" dirty="0"/>
              <a:t> (</a:t>
            </a:r>
            <a:r>
              <a:rPr lang="en-US" altLang="ja-JP" dirty="0" err="1"/>
              <a:t>Adv</a:t>
            </a:r>
            <a:r>
              <a:rPr lang="en-US" altLang="ja-JP" dirty="0"/>
              <a:t>) Verb)</a:t>
            </a:r>
          </a:p>
          <a:p>
            <a:pPr marL="0" indent="0">
              <a:buNone/>
            </a:pPr>
            <a:r>
              <a:rPr kumimoji="1" lang="ja-JP" altLang="en-US" dirty="0"/>
              <a:t>できるだけたくさん食べてください。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できるだけ早く来てください。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4768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18. V-</a:t>
            </a:r>
            <a:r>
              <a:rPr kumimoji="1" lang="ja-JP" altLang="en-US" dirty="0"/>
              <a:t>たばかり</a:t>
            </a:r>
            <a:br>
              <a:rPr kumimoji="1" lang="en-US" altLang="ja-JP" dirty="0"/>
            </a:br>
            <a:r>
              <a:rPr kumimoji="1" lang="en-US" altLang="ja-JP" dirty="0"/>
              <a:t> (has just done such and such)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67" y="1600200"/>
            <a:ext cx="8475133" cy="4728633"/>
          </a:xfrm>
        </p:spPr>
        <p:txBody>
          <a:bodyPr>
            <a:normAutofit/>
          </a:bodyPr>
          <a:lstStyle/>
          <a:p>
            <a:r>
              <a:rPr lang="en-US" altLang="ja-JP" u="sng" dirty="0"/>
              <a:t>V-</a:t>
            </a:r>
            <a:r>
              <a:rPr lang="ja-JP" altLang="en-US" u="sng" dirty="0"/>
              <a:t>た</a:t>
            </a:r>
            <a:r>
              <a:rPr lang="ja-JP" altLang="en-US" dirty="0"/>
              <a:t>ばかりだ。</a:t>
            </a:r>
            <a:endParaRPr lang="en-US" altLang="ja-JP" dirty="0"/>
          </a:p>
          <a:p>
            <a:r>
              <a:rPr lang="en-US" altLang="ja-JP" u="sng" dirty="0"/>
              <a:t>V-</a:t>
            </a:r>
            <a:r>
              <a:rPr lang="ja-JP" altLang="en-US" u="sng" dirty="0"/>
              <a:t>た</a:t>
            </a:r>
            <a:r>
              <a:rPr lang="ja-JP" altLang="en-US" dirty="0"/>
              <a:t>ばかりの</a:t>
            </a:r>
            <a:r>
              <a:rPr lang="en-US" altLang="ja-JP" dirty="0"/>
              <a:t>Noun</a:t>
            </a:r>
          </a:p>
          <a:p>
            <a:endParaRPr kumimoji="1" lang="en-US" altLang="ja-JP" dirty="0"/>
          </a:p>
          <a:p>
            <a:r>
              <a:rPr lang="ja-JP" altLang="en-US" dirty="0"/>
              <a:t>今、朝ごはんを食べたばかりなので、</a:t>
            </a:r>
            <a:r>
              <a:rPr lang="en-US" altLang="ja-JP" dirty="0"/>
              <a:t>….</a:t>
            </a:r>
          </a:p>
          <a:p>
            <a:r>
              <a:rPr lang="ja-JP" altLang="en-US" dirty="0"/>
              <a:t>この建物は、できたばかりなので、</a:t>
            </a:r>
            <a:r>
              <a:rPr lang="en-US" altLang="ja-JP" dirty="0"/>
              <a:t>….</a:t>
            </a:r>
          </a:p>
          <a:p>
            <a:r>
              <a:rPr kumimoji="1" lang="ja-JP" altLang="en-US" dirty="0"/>
              <a:t>日本語を勉強し始めたばかりの時</a:t>
            </a:r>
            <a:r>
              <a:rPr kumimoji="1" lang="en-US" altLang="ja-JP" dirty="0"/>
              <a:t>/</a:t>
            </a:r>
            <a:r>
              <a:rPr kumimoji="1" lang="ja-JP" altLang="en-US" dirty="0"/>
              <a:t>頃（ころ）は、</a:t>
            </a:r>
            <a:r>
              <a:rPr kumimoji="1" lang="en-US" altLang="ja-JP" dirty="0"/>
              <a:t>……</a:t>
            </a:r>
          </a:p>
          <a:p>
            <a:r>
              <a:rPr lang="en-US" altLang="ja-JP" dirty="0"/>
              <a:t>MIT</a:t>
            </a:r>
            <a:r>
              <a:rPr lang="ja-JP" altLang="en-US" dirty="0"/>
              <a:t>に入ったばかりの時</a:t>
            </a:r>
            <a:r>
              <a:rPr lang="en-US" altLang="ja-JP" dirty="0"/>
              <a:t>/</a:t>
            </a:r>
            <a:r>
              <a:rPr lang="ja-JP" altLang="en-US" dirty="0"/>
              <a:t>頃（ころ）は、</a:t>
            </a:r>
            <a:r>
              <a:rPr lang="en-US" altLang="ja-JP" dirty="0"/>
              <a:t>….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6781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136B031-1B66-A313-5084-54661488D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44361"/>
            <a:ext cx="8229600" cy="3637640"/>
          </a:xfrm>
        </p:spPr>
      </p:pic>
    </p:spTree>
    <p:extLst>
      <p:ext uri="{BB962C8B-B14F-4D97-AF65-F5344CB8AC3E}">
        <p14:creationId xmlns:p14="http://schemas.microsoft.com/office/powerpoint/2010/main" val="343389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>
                <a:solidFill>
                  <a:schemeClr val="bg1">
                    <a:lumMod val="50000"/>
                  </a:schemeClr>
                </a:solidFill>
                <a:ea typeface="ＭＳ Ｐゴシック"/>
              </a:rPr>
              <a:t>3. 〜</a:t>
            </a:r>
            <a:r>
              <a:rPr kumimoji="1" lang="ja-JP" altLang="en-US">
                <a:solidFill>
                  <a:schemeClr val="bg1">
                    <a:lumMod val="50000"/>
                  </a:schemeClr>
                </a:solidFill>
                <a:ea typeface="ＭＳ Ｐゴシック"/>
              </a:rPr>
              <a:t>など（は）・</a:t>
            </a:r>
            <a:r>
              <a:rPr kumimoji="1" lang="en-US" altLang="ja-JP" dirty="0">
                <a:solidFill>
                  <a:schemeClr val="bg1">
                    <a:lumMod val="50000"/>
                  </a:schemeClr>
                </a:solidFill>
                <a:ea typeface="ＭＳ Ｐゴシック"/>
              </a:rPr>
              <a:t>〜</a:t>
            </a:r>
            <a:r>
              <a:rPr kumimoji="1" lang="ja-JP" altLang="en-US">
                <a:solidFill>
                  <a:schemeClr val="bg1">
                    <a:lumMod val="50000"/>
                  </a:schemeClr>
                </a:solidFill>
                <a:ea typeface="ＭＳ Ｐゴシック"/>
              </a:rPr>
              <a:t>なんて</a:t>
            </a:r>
            <a:br>
              <a:rPr kumimoji="1" lang="en-US" altLang="ja-JP" dirty="0">
                <a:solidFill>
                  <a:schemeClr val="bg1">
                    <a:lumMod val="50000"/>
                  </a:schemeClr>
                </a:solidFill>
                <a:ea typeface="ＭＳ Ｐゴシック"/>
              </a:rPr>
            </a:br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ea typeface="ＭＳ Ｐゴシック"/>
              </a:rPr>
              <a:t>(things/people/etc. like ~)</a:t>
            </a:r>
            <a:r>
              <a:rPr kumimoji="1" lang="ja-JP" altLang="en-US">
                <a:solidFill>
                  <a:schemeClr val="bg1">
                    <a:lumMod val="50000"/>
                  </a:schemeClr>
                </a:solidFill>
                <a:ea typeface="ＭＳ Ｐゴシック"/>
              </a:rPr>
              <a:t>　</a:t>
            </a:r>
            <a:endParaRPr lang="ja-JP" altLang="en-US">
              <a:solidFill>
                <a:schemeClr val="bg1">
                  <a:lumMod val="50000"/>
                </a:schemeClr>
              </a:solidFill>
              <a:ea typeface="ＭＳ Ｐゴシック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Sentence </a:t>
            </a:r>
            <a:r>
              <a:rPr kumimoji="1" lang="ja-JP" altLang="en-US" dirty="0"/>
              <a:t>など（＝などということは）</a:t>
            </a:r>
            <a:endParaRPr kumimoji="1" lang="en-US" altLang="ja-JP" dirty="0"/>
          </a:p>
          <a:p>
            <a:r>
              <a:rPr kumimoji="1" lang="en-US" altLang="ja-JP" dirty="0"/>
              <a:t>Noun </a:t>
            </a:r>
            <a:r>
              <a:rPr kumimoji="1" lang="ja-JP" altLang="en-US" dirty="0"/>
              <a:t>など（＝などという</a:t>
            </a:r>
            <a:r>
              <a:rPr kumimoji="1" lang="en-US" altLang="ja-JP" dirty="0"/>
              <a:t>{</a:t>
            </a:r>
            <a:r>
              <a:rPr kumimoji="1" lang="ja-JP" altLang="en-US" dirty="0"/>
              <a:t>もの</a:t>
            </a:r>
            <a:r>
              <a:rPr kumimoji="1" lang="en-US" altLang="ja-JP" dirty="0"/>
              <a:t>/</a:t>
            </a:r>
            <a:r>
              <a:rPr kumimoji="1" lang="ja-JP" altLang="en-US" dirty="0"/>
              <a:t>人</a:t>
            </a:r>
            <a:r>
              <a:rPr kumimoji="1" lang="en-US" altLang="ja-JP" dirty="0"/>
              <a:t>/etc.}</a:t>
            </a:r>
            <a:r>
              <a:rPr kumimoji="1" lang="ja-JP" altLang="en-US" dirty="0"/>
              <a:t>は）</a:t>
            </a:r>
            <a:endParaRPr kumimoji="1" lang="en-US" altLang="ja-JP" dirty="0"/>
          </a:p>
          <a:p>
            <a:r>
              <a:rPr lang="ja-JP" altLang="en-US" dirty="0"/>
              <a:t>なんて　</a:t>
            </a:r>
            <a:r>
              <a:rPr lang="en-US" altLang="ja-JP" dirty="0"/>
              <a:t>is more casual than </a:t>
            </a:r>
            <a:r>
              <a:rPr lang="ja-JP" altLang="en-US" dirty="0"/>
              <a:t>など</a:t>
            </a:r>
            <a:endParaRPr lang="en-US" altLang="ja-JP" dirty="0"/>
          </a:p>
          <a:p>
            <a:endParaRPr kumimoji="1" lang="en-US" altLang="ja-JP" dirty="0"/>
          </a:p>
          <a:p>
            <a:pPr marL="514350" indent="-514350">
              <a:buAutoNum type="arabicPeriod"/>
            </a:pPr>
            <a:r>
              <a:rPr lang="ja-JP" altLang="en-US" dirty="0"/>
              <a:t>すしが嫌い（きらい）な日本人なんて聞いたことがない。</a:t>
            </a:r>
            <a:endParaRPr lang="en-US" altLang="ja-JP" dirty="0"/>
          </a:p>
          <a:p>
            <a:pPr marL="514350" indent="-514350">
              <a:buAutoNum type="arabicPeriod"/>
            </a:pPr>
            <a:r>
              <a:rPr lang="ja-JP" altLang="en-US" dirty="0"/>
              <a:t>コンピューターが使えない学生なんて</a:t>
            </a:r>
            <a:r>
              <a:rPr lang="en-US" altLang="ja-JP" dirty="0"/>
              <a:t>MIT</a:t>
            </a:r>
            <a:r>
              <a:rPr lang="ja-JP" altLang="en-US" dirty="0"/>
              <a:t>で見たことがない。</a:t>
            </a:r>
            <a:endParaRPr lang="en-US" altLang="ja-JP" dirty="0"/>
          </a:p>
          <a:p>
            <a:pPr marL="514350" indent="-51435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0052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4. </a:t>
            </a:r>
            <a:r>
              <a:rPr kumimoji="1" lang="ja-JP" altLang="en-US"/>
              <a:t>まず</a:t>
            </a:r>
            <a:r>
              <a:rPr kumimoji="1" lang="en-US" altLang="ja-JP" dirty="0"/>
              <a:t> (first of all)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kumimoji="1" lang="ja-JP" altLang="en-US" dirty="0"/>
              <a:t>まず</a:t>
            </a:r>
            <a:r>
              <a:rPr kumimoji="1" lang="en-US" altLang="ja-JP" dirty="0"/>
              <a:t>…..</a:t>
            </a:r>
          </a:p>
          <a:p>
            <a:pPr lvl="1"/>
            <a:r>
              <a:rPr lang="ja-JP" altLang="en-US" dirty="0"/>
              <a:t>次に</a:t>
            </a:r>
            <a:r>
              <a:rPr lang="en-US" altLang="ja-JP" dirty="0"/>
              <a:t>/</a:t>
            </a:r>
            <a:r>
              <a:rPr lang="ja-JP" altLang="en-US" dirty="0"/>
              <a:t>それから</a:t>
            </a:r>
            <a:r>
              <a:rPr lang="en-US" altLang="ja-JP" dirty="0"/>
              <a:t>…</a:t>
            </a:r>
          </a:p>
          <a:p>
            <a:pPr lvl="1"/>
            <a:r>
              <a:rPr lang="ja-JP" altLang="en-US" dirty="0"/>
              <a:t>最後に</a:t>
            </a:r>
            <a:r>
              <a:rPr lang="en-US" altLang="ja-JP" dirty="0"/>
              <a:t>….</a:t>
            </a:r>
          </a:p>
          <a:p>
            <a:pPr marL="457200" lvl="1" indent="0">
              <a:buNone/>
            </a:pPr>
            <a:endParaRPr lang="en-US" altLang="ja-JP" dirty="0"/>
          </a:p>
          <a:p>
            <a:pPr marL="457200" lvl="1" indent="0">
              <a:buNone/>
            </a:pPr>
            <a:r>
              <a:rPr kumimoji="1" lang="ja-JP" altLang="en-US" dirty="0"/>
              <a:t>朝起きたら、まず</a:t>
            </a:r>
            <a:r>
              <a:rPr kumimoji="1" lang="en-US" altLang="ja-JP" dirty="0"/>
              <a:t>Email</a:t>
            </a:r>
            <a:r>
              <a:rPr kumimoji="1" lang="ja-JP" altLang="en-US" dirty="0"/>
              <a:t>をチェックする。</a:t>
            </a:r>
            <a:endParaRPr kumimoji="1" lang="en-US" altLang="ja-JP" dirty="0"/>
          </a:p>
          <a:p>
            <a:pPr marL="457200" lvl="1" indent="0">
              <a:buNone/>
            </a:pPr>
            <a:r>
              <a:rPr lang="ja-JP" altLang="en-US" dirty="0"/>
              <a:t>家</a:t>
            </a:r>
            <a:r>
              <a:rPr lang="ja-JP" altLang="en-US"/>
              <a:t>に帰って、まず</a:t>
            </a:r>
            <a:r>
              <a:rPr lang="ja-JP" altLang="en-US" dirty="0"/>
              <a:t>最初にすることは、</a:t>
            </a:r>
            <a:r>
              <a:rPr lang="en-US" altLang="ja-JP" dirty="0"/>
              <a:t>_________</a:t>
            </a:r>
            <a:r>
              <a:rPr lang="ja-JP" altLang="en-US" dirty="0"/>
              <a:t>。</a:t>
            </a:r>
            <a:endParaRPr lang="en-US" altLang="ja-JP" dirty="0"/>
          </a:p>
          <a:p>
            <a:pPr marL="457200" lvl="1" indent="0">
              <a:buNone/>
            </a:pPr>
            <a:r>
              <a:rPr lang="ja-JP" altLang="en-US" dirty="0"/>
              <a:t>すしの作り方：まず、</a:t>
            </a:r>
            <a:r>
              <a:rPr lang="en-US" altLang="ja-JP" dirty="0"/>
              <a:t>………..</a:t>
            </a:r>
          </a:p>
        </p:txBody>
      </p:sp>
    </p:spTree>
    <p:extLst>
      <p:ext uri="{BB962C8B-B14F-4D97-AF65-F5344CB8AC3E}">
        <p14:creationId xmlns:p14="http://schemas.microsoft.com/office/powerpoint/2010/main" val="2283053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7F7F7F"/>
                </a:solidFill>
              </a:rPr>
              <a:t>5. Verb-stem + </a:t>
            </a:r>
            <a:r>
              <a:rPr kumimoji="1" lang="ja-JP" altLang="en-US" dirty="0">
                <a:solidFill>
                  <a:srgbClr val="7F7F7F"/>
                </a:solidFill>
              </a:rPr>
              <a:t>合う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Compound verbs: </a:t>
            </a:r>
            <a:r>
              <a:rPr kumimoji="1" lang="en-US" altLang="ja-JP" b="1" dirty="0"/>
              <a:t>V-stem</a:t>
            </a:r>
            <a:r>
              <a:rPr kumimoji="1" lang="en-US" altLang="ja-JP" dirty="0"/>
              <a:t>+</a:t>
            </a:r>
            <a:r>
              <a:rPr kumimoji="1" lang="ja-JP" altLang="en-US" dirty="0"/>
              <a:t>合う</a:t>
            </a:r>
            <a:r>
              <a:rPr kumimoji="1" lang="en-US" altLang="ja-JP" dirty="0"/>
              <a:t> (“each other”)</a:t>
            </a:r>
          </a:p>
          <a:p>
            <a:pPr marL="0" indent="0">
              <a:buNone/>
            </a:pPr>
            <a:r>
              <a:rPr lang="ja-JP" altLang="en-US" dirty="0"/>
              <a:t>話し合う、見せ合う、助け合う、信じ合う、</a:t>
            </a:r>
            <a:r>
              <a:rPr lang="en-US" altLang="ja-JP" dirty="0"/>
              <a:t>etc.</a:t>
            </a:r>
          </a:p>
          <a:p>
            <a:endParaRPr kumimoji="1" lang="en-US" altLang="ja-JP" dirty="0"/>
          </a:p>
          <a:p>
            <a:r>
              <a:rPr lang="ja-JP" altLang="en-US"/>
              <a:t>この問題について、グループで話し合ってください。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/>
              <a:t>みんなで助け合ってください。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8105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6. [</a:t>
            </a:r>
            <a:r>
              <a:rPr lang="en-US" altLang="ja-JP" dirty="0"/>
              <a:t>Y…</a:t>
            </a:r>
            <a:r>
              <a:rPr kumimoji="1" lang="en-US" altLang="ja-JP" sz="3600" dirty="0"/>
              <a:t>Verb-non-past</a:t>
            </a:r>
            <a:r>
              <a:rPr kumimoji="1" lang="en-US" altLang="ja-JP" dirty="0"/>
              <a:t>] </a:t>
            </a:r>
            <a:r>
              <a:rPr kumimoji="1" lang="ja-JP" altLang="en-US" dirty="0"/>
              <a:t>ように</a:t>
            </a:r>
            <a:r>
              <a:rPr lang="ja-JP" altLang="en-US" dirty="0"/>
              <a:t>、</a:t>
            </a:r>
            <a:r>
              <a:rPr lang="en-US" altLang="ja-JP" dirty="0"/>
              <a:t>[X]</a:t>
            </a:r>
            <a:br>
              <a:rPr lang="en-US" altLang="ja-JP" dirty="0"/>
            </a:br>
            <a:r>
              <a:rPr lang="en-US" altLang="ja-JP" dirty="0"/>
              <a:t>Do ….[X]…., so that [Y] can happen.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4294"/>
            <a:ext cx="8229600" cy="404186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ja-JP" altLang="en-US"/>
              <a:t>来年新しい</a:t>
            </a:r>
            <a:r>
              <a:rPr lang="ja-JP" altLang="en-US" dirty="0"/>
              <a:t>車を買う</a:t>
            </a:r>
            <a:r>
              <a:rPr lang="en-US" altLang="ja-JP" dirty="0"/>
              <a:t>{</a:t>
            </a:r>
            <a:r>
              <a:rPr lang="ja-JP" altLang="en-US"/>
              <a:t>ために</a:t>
            </a:r>
            <a:r>
              <a:rPr lang="en-US" altLang="ja-JP" dirty="0"/>
              <a:t>/</a:t>
            </a:r>
            <a:r>
              <a:rPr lang="ja-JP" altLang="en-US"/>
              <a:t>＊ように</a:t>
            </a:r>
            <a:r>
              <a:rPr lang="en-US" altLang="ja-JP" dirty="0"/>
              <a:t>}</a:t>
            </a:r>
            <a:r>
              <a:rPr lang="ja-JP" altLang="en-US" dirty="0"/>
              <a:t>、お金をためています。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/>
              <a:t>来年新しい車が</a:t>
            </a:r>
            <a:r>
              <a:rPr lang="ja-JP" altLang="en-US" u="sng"/>
              <a:t>買える</a:t>
            </a:r>
            <a:r>
              <a:rPr lang="en-US" altLang="ja-JP" dirty="0"/>
              <a:t>{</a:t>
            </a:r>
            <a:r>
              <a:rPr lang="ja-JP" altLang="en-US"/>
              <a:t>ように</a:t>
            </a:r>
            <a:r>
              <a:rPr lang="en-US" altLang="ja-JP" dirty="0"/>
              <a:t>}</a:t>
            </a:r>
            <a:r>
              <a:rPr lang="ja-JP" altLang="en-US"/>
              <a:t>、お金をためています。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/>
              <a:t>学生が勉強する｛ために・ように</a:t>
            </a:r>
            <a:r>
              <a:rPr lang="en-US" altLang="ja-JP" dirty="0"/>
              <a:t>}</a:t>
            </a:r>
            <a:r>
              <a:rPr lang="ja-JP" altLang="en-US"/>
              <a:t>、先生は毎日宿題を出します。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/>
              <a:t>日本語を勉強する｛ために｝、毎日６時に起きている。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早く日本語が上手に</a:t>
            </a:r>
            <a:r>
              <a:rPr lang="ja-JP" altLang="en-US"/>
              <a:t>なる</a:t>
            </a:r>
            <a:r>
              <a:rPr lang="en-US" altLang="ja-JP" dirty="0"/>
              <a:t>{</a:t>
            </a:r>
            <a:r>
              <a:rPr lang="ja-JP" altLang="en-US"/>
              <a:t>よう</a:t>
            </a:r>
            <a:r>
              <a:rPr lang="ja-JP" altLang="en-US" dirty="0"/>
              <a:t>に</a:t>
            </a:r>
            <a:r>
              <a:rPr lang="en-US" altLang="ja-JP" dirty="0"/>
              <a:t>}</a:t>
            </a:r>
            <a:r>
              <a:rPr lang="ja-JP" altLang="en-US" dirty="0"/>
              <a:t>、毎日練習して</a:t>
            </a:r>
            <a:r>
              <a:rPr lang="ja-JP" altLang="en-US"/>
              <a:t>いる。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ja-JP" altLang="en-US" dirty="0">
              <a:ea typeface="ＭＳ Ｐゴシック"/>
              <a:cs typeface="Calibri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3468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87373-190F-4F2B-91A6-76E88B015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76242"/>
            <a:ext cx="8229600" cy="544992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ja-JP" altLang="en-US" sz="3600">
                <a:ea typeface="ＭＳ Ｐゴシック"/>
                <a:cs typeface="Calibri"/>
              </a:rPr>
              <a:t>早く日本語が話せるように、＿＿＿＿＿</a:t>
            </a:r>
          </a:p>
          <a:p>
            <a:endParaRPr lang="ja-JP" altLang="en-US" sz="3600" dirty="0">
              <a:ea typeface="ＭＳ Ｐゴシック"/>
              <a:cs typeface="Calibri"/>
            </a:endParaRPr>
          </a:p>
          <a:p>
            <a:r>
              <a:rPr lang="ja-JP" altLang="en-US" sz="3600">
                <a:ea typeface="ＭＳ Ｐゴシック"/>
                <a:cs typeface="Calibri"/>
              </a:rPr>
              <a:t>先生は、学生が分かるように、＿＿＿＿＿＿</a:t>
            </a:r>
          </a:p>
          <a:p>
            <a:endParaRPr lang="ja-JP" altLang="en-US" sz="3600" dirty="0">
              <a:ea typeface="ＭＳ Ｐゴシック"/>
              <a:cs typeface="Calibri"/>
            </a:endParaRPr>
          </a:p>
          <a:p>
            <a:r>
              <a:rPr lang="ja-JP" altLang="en-US" sz="3600">
                <a:ea typeface="ＭＳ Ｐゴシック"/>
                <a:cs typeface="Calibri"/>
              </a:rPr>
              <a:t>あさねぼうしないように、＿＿＿＿＿＿</a:t>
            </a:r>
          </a:p>
          <a:p>
            <a:endParaRPr lang="ja-JP" altLang="en-US" sz="3600" dirty="0">
              <a:ea typeface="ＭＳ Ｐゴシック"/>
              <a:cs typeface="Calibri"/>
            </a:endParaRPr>
          </a:p>
          <a:p>
            <a:r>
              <a:rPr lang="ja-JP" altLang="en-US" sz="3600">
                <a:ea typeface="ＭＳ Ｐゴシック"/>
                <a:cs typeface="Calibri"/>
              </a:rPr>
              <a:t>将来、日本の会社で働けるように、＿＿＿＿＿</a:t>
            </a:r>
          </a:p>
          <a:p>
            <a:endParaRPr lang="ja-JP" altLang="en-US" dirty="0"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282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1144"/>
          </a:xfrm>
        </p:spPr>
        <p:txBody>
          <a:bodyPr>
            <a:noAutofit/>
          </a:bodyPr>
          <a:lstStyle/>
          <a:p>
            <a:r>
              <a:rPr kumimoji="1" lang="ja-JP" altLang="en-US" sz="2800"/>
              <a:t>復習</a:t>
            </a:r>
            <a:r>
              <a:rPr kumimoji="1" lang="en-US" altLang="ja-JP" sz="2800" dirty="0"/>
              <a:t>:</a:t>
            </a:r>
            <a:br>
              <a:rPr kumimoji="1" lang="en-US" altLang="ja-JP" sz="2800" dirty="0"/>
            </a:br>
            <a:r>
              <a:rPr lang="ja-JP" altLang="en-US" sz="2800"/>
              <a:t>よう　</a:t>
            </a:r>
            <a:r>
              <a:rPr lang="en-US" altLang="ja-JP" sz="2800" dirty="0"/>
              <a:t>is a nominal that has the meaning of “manner/situation/etc.”</a:t>
            </a:r>
            <a:br>
              <a:rPr lang="ja-JP" altLang="en-US" sz="2800"/>
            </a:br>
            <a:endParaRPr kumimoji="1" lang="ja-JP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3709"/>
            <a:ext cx="8229600" cy="3812454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〜</a:t>
            </a:r>
            <a:r>
              <a:rPr kumimoji="1" lang="ja-JP" altLang="en-US" dirty="0"/>
              <a:t>ようになる　</a:t>
            </a:r>
            <a:r>
              <a:rPr kumimoji="1" lang="en-US" altLang="ja-JP" dirty="0"/>
              <a:t>(change of state</a:t>
            </a:r>
            <a:r>
              <a:rPr lang="en-US" altLang="ja-JP" dirty="0"/>
              <a:t>): Verb = V-plain-present form</a:t>
            </a:r>
          </a:p>
          <a:p>
            <a:endParaRPr kumimoji="1" lang="en-US" altLang="ja-JP" dirty="0"/>
          </a:p>
          <a:p>
            <a:r>
              <a:rPr kumimoji="1" lang="ja-JP" altLang="en-US"/>
              <a:t>日本語が話せるようになった。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en-US" altLang="ja-JP" dirty="0">
                <a:solidFill>
                  <a:srgbClr val="FF0000"/>
                </a:solidFill>
                <a:ea typeface="ＭＳ Ｐゴシック"/>
              </a:rPr>
              <a:t>〜</a:t>
            </a:r>
            <a:r>
              <a:rPr lang="ja-JP" altLang="en-US">
                <a:ea typeface="ＭＳ Ｐゴシック"/>
              </a:rPr>
              <a:t>ようにする（</a:t>
            </a:r>
            <a:r>
              <a:rPr lang="en-US" altLang="ja-JP" dirty="0">
                <a:ea typeface="ＭＳ Ｐゴシック"/>
              </a:rPr>
              <a:t>cf. 〜</a:t>
            </a:r>
            <a:r>
              <a:rPr lang="ja-JP" altLang="en-US">
                <a:ea typeface="ＭＳ Ｐゴシック"/>
              </a:rPr>
              <a:t>ことにする）　（</a:t>
            </a:r>
            <a:r>
              <a:rPr lang="en-US" altLang="ja-JP" dirty="0">
                <a:ea typeface="ＭＳ Ｐゴシック"/>
              </a:rPr>
              <a:t>making efforts): </a:t>
            </a:r>
            <a:r>
              <a:rPr lang="en-US" altLang="ja-JP" dirty="0"/>
              <a:t>Verb = V-plain-present form</a:t>
            </a:r>
          </a:p>
          <a:p>
            <a:endParaRPr lang="en-US" altLang="ja-JP" dirty="0">
              <a:ea typeface="ＭＳ Ｐゴシック"/>
            </a:endParaRPr>
          </a:p>
          <a:p>
            <a:r>
              <a:rPr lang="ja-JP" altLang="en-US">
                <a:ea typeface="ＭＳ Ｐゴシック"/>
              </a:rPr>
              <a:t>健康のために、どんなことをするようにしていますか。</a:t>
            </a:r>
            <a:endParaRPr lang="en-US" altLang="ja-JP" dirty="0">
              <a:ea typeface="ＭＳ Ｐゴシック"/>
            </a:endParaRPr>
          </a:p>
          <a:p>
            <a:endParaRPr lang="en-US" altLang="ja-JP" dirty="0">
              <a:ea typeface="ＭＳ Ｐゴシック"/>
            </a:endParaRPr>
          </a:p>
          <a:p>
            <a:r>
              <a:rPr lang="en-US" altLang="ja-JP" dirty="0">
                <a:solidFill>
                  <a:srgbClr val="FF0000"/>
                </a:solidFill>
              </a:rPr>
              <a:t>〜</a:t>
            </a:r>
            <a:r>
              <a:rPr lang="ja-JP" altLang="en-US" dirty="0"/>
              <a:t>ように</a:t>
            </a:r>
            <a:r>
              <a:rPr lang="ja-JP" altLang="en-US"/>
              <a:t>、</a:t>
            </a:r>
            <a:r>
              <a:rPr lang="en-US" altLang="ja-JP" dirty="0"/>
              <a:t>……….(…., so that X can do such-and-such): Verb = V-plain-present form</a:t>
            </a:r>
          </a:p>
          <a:p>
            <a:endParaRPr lang="en-US" altLang="ja-JP" dirty="0"/>
          </a:p>
          <a:p>
            <a:r>
              <a:rPr kumimoji="1" lang="ja-JP" altLang="en-US"/>
              <a:t>日本語が早く上手に話せるように、毎日６時間勉強している。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lang="en-US" altLang="ja-JP" dirty="0">
                <a:solidFill>
                  <a:srgbClr val="FF0000"/>
                </a:solidFill>
              </a:rPr>
              <a:t>〜</a:t>
            </a:r>
            <a:r>
              <a:rPr lang="ja-JP" altLang="en-US"/>
              <a:t>ように、</a:t>
            </a:r>
            <a:r>
              <a:rPr lang="en-US" altLang="ja-JP" dirty="0"/>
              <a:t>……….(Like/As ~)</a:t>
            </a:r>
          </a:p>
          <a:p>
            <a:r>
              <a:rPr lang="ja-JP" altLang="en-US"/>
              <a:t>私が言ったように、しなさい。</a:t>
            </a:r>
            <a:endParaRPr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12095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2352</TotalTime>
  <Words>1930</Words>
  <Application>Microsoft Macintosh PowerPoint</Application>
  <PresentationFormat>On-screen Show (4:3)</PresentationFormat>
  <Paragraphs>238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Verdana</vt:lpstr>
      <vt:lpstr>Wingdings</vt:lpstr>
      <vt:lpstr>Office Theme</vt:lpstr>
      <vt:lpstr>L.4の文法</vt:lpstr>
      <vt:lpstr>1. 毎~のように</vt:lpstr>
      <vt:lpstr>2. Sentenceと{考えられている/思われている} (it is considered/believed that ~)</vt:lpstr>
      <vt:lpstr>3. 〜など（は）・〜なんて (things/people/etc. like ~)　</vt:lpstr>
      <vt:lpstr>4. まず (first of all)</vt:lpstr>
      <vt:lpstr>5. Verb-stem + 合う</vt:lpstr>
      <vt:lpstr>6. [Y…Verb-non-past] ように、[X] Do ….[X]…., so that [Y] can happen.</vt:lpstr>
      <vt:lpstr>PowerPoint Presentation</vt:lpstr>
      <vt:lpstr>復習: よう　is a nominal that has the meaning of “manner/situation/etc.” </vt:lpstr>
      <vt:lpstr>7. あるNoun</vt:lpstr>
      <vt:lpstr>PowerPoint Presentation</vt:lpstr>
      <vt:lpstr>8. Sentence{の/ん}ではないだろうか….</vt:lpstr>
      <vt:lpstr>9. V-ず（に） (without doing such and such)</vt:lpstr>
      <vt:lpstr>10. {そう/こう/ああ}いうNoun （that/this kind of)</vt:lpstr>
      <vt:lpstr>Conceptual differences among こ、そ、あ</vt:lpstr>
      <vt:lpstr>11. Sentenceと言える{だろう/  でしょう}</vt:lpstr>
      <vt:lpstr>12. X(sentence)（という）ことは、Y(sentence)(という)ことなのである/だ</vt:lpstr>
      <vt:lpstr>PowerPoint Presentation</vt:lpstr>
      <vt:lpstr>13. ~ん{だけど/ですが}</vt:lpstr>
      <vt:lpstr>PowerPoint Presentation</vt:lpstr>
      <vt:lpstr>14. それで</vt:lpstr>
      <vt:lpstr>PowerPoint Presentation</vt:lpstr>
      <vt:lpstr>15. QW +V-ても</vt:lpstr>
      <vt:lpstr>何を食べても、</vt:lpstr>
      <vt:lpstr>いつ行っても、</vt:lpstr>
      <vt:lpstr>PowerPoint Presentation</vt:lpstr>
      <vt:lpstr>PowerPoint Presentation</vt:lpstr>
      <vt:lpstr>PowerPoint Presentation</vt:lpstr>
      <vt:lpstr>16. ~うちに (内に）</vt:lpstr>
      <vt:lpstr>PowerPoint Presentation</vt:lpstr>
      <vt:lpstr>17. できれば；できたら</vt:lpstr>
      <vt:lpstr>18. V-たばかり  (has just done such and such)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Japanese V grammar 04</dc:title>
  <dc:subject/>
  <dc:creator>Takako Aikawa</dc:creator>
  <cp:keywords/>
  <dc:description/>
  <cp:lastModifiedBy>H. Sharon Lin</cp:lastModifiedBy>
  <cp:revision>147</cp:revision>
  <dcterms:created xsi:type="dcterms:W3CDTF">2015-10-22T13:06:47Z</dcterms:created>
  <dcterms:modified xsi:type="dcterms:W3CDTF">2023-10-18T11:49:46Z</dcterms:modified>
  <cp:category/>
</cp:coreProperties>
</file>