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64"/>
    <p:restoredTop sz="94747"/>
  </p:normalViewPr>
  <p:slideViewPr>
    <p:cSldViewPr>
      <p:cViewPr varScale="1">
        <p:scale>
          <a:sx n="86" d="100"/>
          <a:sy n="86" d="100"/>
        </p:scale>
        <p:origin x="24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YuGo-Medium"/>
                <a:cs typeface="YuGo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YuGo-Medium"/>
                <a:cs typeface="YuGo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YuGo-Medium"/>
                <a:cs typeface="YuGo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YuGo-Medium"/>
                <a:cs typeface="YuGo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387" y="187466"/>
            <a:ext cx="7391400" cy="93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YuGo-Medium"/>
                <a:cs typeface="YuGo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9387" y="2665475"/>
            <a:ext cx="10337800" cy="3670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YuGo-Medium"/>
                <a:cs typeface="YuGo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cw.mit.edu/help/faq-fair-use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help/faq-fair-us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w.mit.edu/help/faq-fair-us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help/faq-fair-us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cw.mit.edu/help/faq-fair-u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help/faq-fair-us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ocw.mit.edu/help/faq-fair-use/" TargetMode="Externa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hyperlink" Target="https://ocw.mit.edu/help/faq-fair-use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help/faq-fair-us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w.mit.edu/help/faq-fair-us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7300" y="2486659"/>
            <a:ext cx="4597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0065" algn="l"/>
              </a:tabLst>
            </a:pPr>
            <a:r>
              <a:rPr sz="6000" dirty="0"/>
              <a:t>第五課	⽂法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9410" y="3733800"/>
            <a:ext cx="3593180" cy="933589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2400" spc="-5" dirty="0">
                <a:latin typeface="Calibri"/>
                <a:cs typeface="Calibri"/>
              </a:rPr>
              <a:t>21G.</a:t>
            </a:r>
            <a:r>
              <a:rPr lang="en-US" sz="2400" spc="-5" dirty="0">
                <a:latin typeface="Calibri"/>
                <a:cs typeface="Calibri"/>
              </a:rPr>
              <a:t>S.55</a:t>
            </a:r>
            <a:r>
              <a:rPr sz="2400" spc="-5" dirty="0">
                <a:latin typeface="Calibri"/>
                <a:cs typeface="Calibri"/>
              </a:rPr>
              <a:t>, Fall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202</a:t>
            </a:r>
            <a:r>
              <a:rPr lang="en-US" sz="2400" spc="-5" dirty="0">
                <a:latin typeface="Calibri"/>
                <a:cs typeface="Calibri"/>
              </a:rPr>
              <a:t>2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Arial Unicode MS"/>
                <a:cs typeface="Arial Unicode MS"/>
              </a:rPr>
              <a:t>相川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8086" y="831117"/>
            <a:ext cx="5080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sz="2000" dirty="0">
                <a:latin typeface="YuGo-Medium"/>
                <a:cs typeface="YuGo-Medium"/>
              </a:rPr>
              <a:t>す。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387" y="1994915"/>
            <a:ext cx="39331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i="1" spc="40" dirty="0">
                <a:latin typeface="Arial"/>
                <a:cs typeface="Arial"/>
              </a:rPr>
              <a:t>“at</a:t>
            </a:r>
            <a:r>
              <a:rPr sz="2000" i="1" spc="-105" dirty="0">
                <a:latin typeface="Arial"/>
                <a:cs typeface="Arial"/>
              </a:rPr>
              <a:t> </a:t>
            </a:r>
            <a:r>
              <a:rPr sz="2000" i="1" spc="-50" dirty="0">
                <a:latin typeface="Arial"/>
                <a:cs typeface="Arial"/>
              </a:rPr>
              <a:t>last;</a:t>
            </a:r>
            <a:r>
              <a:rPr sz="2000" i="1" spc="-110" dirty="0">
                <a:latin typeface="Arial"/>
                <a:cs typeface="Arial"/>
              </a:rPr>
              <a:t> </a:t>
            </a:r>
            <a:r>
              <a:rPr sz="2000" i="1" spc="-25" dirty="0">
                <a:latin typeface="Arial"/>
                <a:cs typeface="Arial"/>
              </a:rPr>
              <a:t>finally;</a:t>
            </a:r>
            <a:r>
              <a:rPr sz="2000" i="1" spc="-105" dirty="0">
                <a:latin typeface="Arial"/>
                <a:cs typeface="Arial"/>
              </a:rPr>
              <a:t> </a:t>
            </a:r>
            <a:r>
              <a:rPr sz="2000" i="1" spc="-35" dirty="0">
                <a:latin typeface="Arial"/>
                <a:cs typeface="Arial"/>
              </a:rPr>
              <a:t>in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45" dirty="0">
                <a:latin typeface="Arial"/>
                <a:cs typeface="Arial"/>
              </a:rPr>
              <a:t>the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95" dirty="0">
                <a:latin typeface="Arial"/>
                <a:cs typeface="Arial"/>
              </a:rPr>
              <a:t>end;</a:t>
            </a:r>
            <a:r>
              <a:rPr sz="2000" i="1" spc="-110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after</a:t>
            </a:r>
            <a:r>
              <a:rPr sz="2000" i="1" spc="-105" dirty="0">
                <a:latin typeface="Arial"/>
                <a:cs typeface="Arial"/>
              </a:rPr>
              <a:t> </a:t>
            </a:r>
            <a:r>
              <a:rPr sz="2000" i="1" spc="25" dirty="0">
                <a:latin typeface="Arial"/>
                <a:cs typeface="Arial"/>
              </a:rPr>
              <a:t>all”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46539" y="6017387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49387" y="2346452"/>
            <a:ext cx="10337800" cy="367093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/>
              <a:t>《例》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pc="-60" dirty="0">
                <a:latin typeface="Arial Unicode MS"/>
                <a:cs typeface="Arial Unicode MS"/>
              </a:rPr>
              <a:t>毎日勉強を</a:t>
            </a:r>
            <a:r>
              <a:rPr spc="-40" dirty="0">
                <a:latin typeface="Arial Unicode MS"/>
                <a:cs typeface="Arial Unicode MS"/>
              </a:rPr>
              <a:t>がん</a:t>
            </a:r>
            <a:r>
              <a:rPr spc="-200" dirty="0">
                <a:latin typeface="Arial Unicode MS"/>
                <a:cs typeface="Arial Unicode MS"/>
              </a:rPr>
              <a:t>ばっ</a:t>
            </a:r>
            <a:r>
              <a:rPr spc="-204" dirty="0">
                <a:latin typeface="Arial Unicode MS"/>
                <a:cs typeface="Arial Unicode MS"/>
              </a:rPr>
              <a:t>て</a:t>
            </a:r>
            <a:r>
              <a:rPr spc="-680" dirty="0">
                <a:latin typeface="Arial Unicode MS"/>
                <a:cs typeface="Arial Unicode MS"/>
              </a:rPr>
              <a:t>、</a:t>
            </a:r>
            <a:r>
              <a:rPr spc="-100" dirty="0">
                <a:solidFill>
                  <a:srgbClr val="FF9300"/>
                </a:solidFill>
                <a:latin typeface="Arial Unicode MS"/>
                <a:cs typeface="Arial Unicode MS"/>
              </a:rPr>
              <a:t>つ</a:t>
            </a:r>
            <a:r>
              <a:rPr spc="-110" dirty="0">
                <a:solidFill>
                  <a:srgbClr val="FF9300"/>
                </a:solidFill>
                <a:latin typeface="Arial Unicode MS"/>
                <a:cs typeface="Arial Unicode MS"/>
              </a:rPr>
              <a:t>い</a:t>
            </a:r>
            <a:r>
              <a:rPr spc="-114" dirty="0">
                <a:solidFill>
                  <a:srgbClr val="FF9300"/>
                </a:solidFill>
                <a:latin typeface="Arial Unicode MS"/>
                <a:cs typeface="Arial Unicode MS"/>
              </a:rPr>
              <a:t>に</a:t>
            </a:r>
            <a:r>
              <a:rPr spc="-215" dirty="0">
                <a:latin typeface="Arial Unicode MS"/>
                <a:cs typeface="Arial Unicode MS"/>
              </a:rPr>
              <a:t>テ</a:t>
            </a:r>
            <a:r>
              <a:rPr spc="-220" dirty="0">
                <a:latin typeface="Arial Unicode MS"/>
                <a:cs typeface="Arial Unicode MS"/>
              </a:rPr>
              <a:t>ス</a:t>
            </a:r>
            <a:r>
              <a:rPr spc="-705" dirty="0">
                <a:latin typeface="Arial Unicode MS"/>
                <a:cs typeface="Arial Unicode MS"/>
              </a:rPr>
              <a:t>ト</a:t>
            </a:r>
            <a:r>
              <a:rPr spc="-210" dirty="0">
                <a:latin typeface="Arial Unicode MS"/>
                <a:cs typeface="Arial Unicode MS"/>
              </a:rPr>
              <a:t>で</a:t>
            </a:r>
            <a:r>
              <a:rPr spc="-114" dirty="0">
                <a:latin typeface="Arial Unicode MS"/>
                <a:cs typeface="Arial Unicode MS"/>
              </a:rPr>
              <a:t>100</a:t>
            </a:r>
            <a:r>
              <a:rPr spc="-145" dirty="0">
                <a:latin typeface="Arial Unicode MS"/>
                <a:cs typeface="Arial Unicode MS"/>
              </a:rPr>
              <a:t>点を</a:t>
            </a:r>
            <a:r>
              <a:rPr spc="-55" dirty="0">
                <a:latin typeface="Arial Unicode MS"/>
                <a:cs typeface="Arial Unicode MS"/>
              </a:rPr>
              <a:t>取れ</a:t>
            </a:r>
            <a:r>
              <a:rPr spc="-50" dirty="0">
                <a:latin typeface="Arial Unicode MS"/>
                <a:cs typeface="Arial Unicode MS"/>
              </a:rPr>
              <a:t>た</a:t>
            </a:r>
            <a:r>
              <a:rPr spc="-675" dirty="0">
                <a:latin typeface="Arial Unicode MS"/>
                <a:cs typeface="Arial Unicode MS"/>
              </a:rPr>
              <a:t>。</a:t>
            </a: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pc="-40" dirty="0">
                <a:latin typeface="Arial Unicode MS"/>
                <a:cs typeface="Arial Unicode MS"/>
              </a:rPr>
              <a:t>ず</a:t>
            </a:r>
            <a:r>
              <a:rPr spc="-395" dirty="0">
                <a:latin typeface="Arial Unicode MS"/>
                <a:cs typeface="Arial Unicode MS"/>
              </a:rPr>
              <a:t>っ</a:t>
            </a:r>
            <a:r>
              <a:rPr spc="-465" dirty="0">
                <a:latin typeface="Arial Unicode MS"/>
                <a:cs typeface="Arial Unicode MS"/>
              </a:rPr>
              <a:t>と</a:t>
            </a:r>
            <a:r>
              <a:rPr spc="-200" dirty="0">
                <a:latin typeface="Arial Unicode MS"/>
                <a:cs typeface="Arial Unicode MS"/>
              </a:rPr>
              <a:t>待っ</a:t>
            </a:r>
            <a:r>
              <a:rPr spc="-204" dirty="0">
                <a:latin typeface="Arial Unicode MS"/>
                <a:cs typeface="Arial Unicode MS"/>
              </a:rPr>
              <a:t>て</a:t>
            </a:r>
            <a:r>
              <a:rPr spc="-114" dirty="0">
                <a:latin typeface="Arial Unicode MS"/>
                <a:cs typeface="Arial Unicode MS"/>
              </a:rPr>
              <a:t>い</a:t>
            </a:r>
            <a:r>
              <a:rPr spc="-155" dirty="0">
                <a:latin typeface="Arial Unicode MS"/>
                <a:cs typeface="Arial Unicode MS"/>
              </a:rPr>
              <a:t>た</a:t>
            </a:r>
            <a:r>
              <a:rPr spc="-235" dirty="0">
                <a:latin typeface="Arial Unicode MS"/>
                <a:cs typeface="Arial Unicode MS"/>
              </a:rPr>
              <a:t>新</a:t>
            </a:r>
            <a:r>
              <a:rPr spc="-229" dirty="0">
                <a:latin typeface="Arial Unicode MS"/>
                <a:cs typeface="Arial Unicode MS"/>
              </a:rPr>
              <a:t>し</a:t>
            </a:r>
            <a:r>
              <a:rPr spc="-114" dirty="0">
                <a:latin typeface="Arial Unicode MS"/>
                <a:cs typeface="Arial Unicode MS"/>
              </a:rPr>
              <a:t>い</a:t>
            </a:r>
            <a:r>
              <a:rPr spc="-170" dirty="0">
                <a:latin typeface="Arial Unicode MS"/>
                <a:cs typeface="Arial Unicode MS"/>
              </a:rPr>
              <a:t>映画が</a:t>
            </a:r>
            <a:r>
              <a:rPr spc="-175" dirty="0">
                <a:latin typeface="Arial Unicode MS"/>
                <a:cs typeface="Arial Unicode MS"/>
              </a:rPr>
              <a:t>、</a:t>
            </a:r>
            <a:r>
              <a:rPr spc="-100" dirty="0">
                <a:solidFill>
                  <a:srgbClr val="FF9300"/>
                </a:solidFill>
                <a:latin typeface="Arial Unicode MS"/>
                <a:cs typeface="Arial Unicode MS"/>
              </a:rPr>
              <a:t>つ</a:t>
            </a:r>
            <a:r>
              <a:rPr spc="-110" dirty="0">
                <a:solidFill>
                  <a:srgbClr val="FF9300"/>
                </a:solidFill>
                <a:latin typeface="Arial Unicode MS"/>
                <a:cs typeface="Arial Unicode MS"/>
              </a:rPr>
              <a:t>い</a:t>
            </a:r>
            <a:r>
              <a:rPr spc="-114" dirty="0">
                <a:solidFill>
                  <a:srgbClr val="FF9300"/>
                </a:solidFill>
                <a:latin typeface="Arial Unicode MS"/>
                <a:cs typeface="Arial Unicode MS"/>
              </a:rPr>
              <a:t>に</a:t>
            </a:r>
            <a:r>
              <a:rPr spc="-100" dirty="0">
                <a:latin typeface="Arial Unicode MS"/>
                <a:cs typeface="Arial Unicode MS"/>
              </a:rPr>
              <a:t>明日から</a:t>
            </a:r>
            <a:r>
              <a:rPr spc="-110" dirty="0">
                <a:latin typeface="Arial Unicode MS"/>
                <a:cs typeface="Arial Unicode MS"/>
              </a:rPr>
              <a:t>始</a:t>
            </a:r>
            <a:r>
              <a:rPr spc="-105" dirty="0">
                <a:latin typeface="Arial Unicode MS"/>
                <a:cs typeface="Arial Unicode MS"/>
              </a:rPr>
              <a:t>ま</a:t>
            </a:r>
            <a:r>
              <a:rPr spc="-280" dirty="0">
                <a:latin typeface="Arial Unicode MS"/>
                <a:cs typeface="Arial Unicode MS"/>
              </a:rPr>
              <a:t>る</a:t>
            </a:r>
            <a:r>
              <a:rPr spc="-675" dirty="0">
                <a:latin typeface="Arial Unicode MS"/>
                <a:cs typeface="Arial Unicode MS"/>
              </a:rPr>
              <a:t>。</a:t>
            </a:r>
          </a:p>
          <a:p>
            <a:pPr marL="318770" indent="-306070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319405" algn="l"/>
              </a:tabLst>
            </a:pPr>
            <a:r>
              <a:rPr dirty="0"/>
              <a:t>２０年間、新しい薬の研究をしてきたが、</a:t>
            </a:r>
            <a:r>
              <a:rPr dirty="0">
                <a:solidFill>
                  <a:srgbClr val="FF9300"/>
                </a:solidFill>
              </a:rPr>
              <a:t>ついに</a:t>
            </a:r>
            <a:r>
              <a:rPr dirty="0"/>
              <a:t>発明することはできなかった。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/>
              <a:t>《練習》</a:t>
            </a: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69265" algn="l"/>
                <a:tab pos="10070465" algn="l"/>
              </a:tabLst>
            </a:pPr>
            <a:r>
              <a:rPr spc="5" dirty="0">
                <a:latin typeface="Calibri"/>
                <a:cs typeface="Calibri"/>
              </a:rPr>
              <a:t>1.</a:t>
            </a:r>
            <a:r>
              <a:rPr dirty="0">
                <a:latin typeface="Calibri"/>
                <a:cs typeface="Calibri"/>
              </a:rPr>
              <a:t>	</a:t>
            </a:r>
            <a:r>
              <a:rPr dirty="0"/>
              <a:t>１０年以上こわれなかったパソコンが、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/>
              <a:t>。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469265" algn="l"/>
              </a:tabLst>
            </a:pPr>
            <a:r>
              <a:rPr spc="5" dirty="0">
                <a:latin typeface="Calibri"/>
                <a:cs typeface="Calibri"/>
              </a:rPr>
              <a:t>2.	</a:t>
            </a:r>
            <a:r>
              <a:rPr spc="-5" dirty="0">
                <a:latin typeface="Calibri"/>
                <a:cs typeface="Calibri"/>
              </a:rPr>
              <a:t>20</a:t>
            </a:r>
            <a:r>
              <a:rPr dirty="0"/>
              <a:t>年も乗っていた⾞が、＿＿＿＿＿＿＿＿＿＿＿＿＿＿＿＿＿＿＿＿＿。</a:t>
            </a: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469265" algn="l"/>
                <a:tab pos="10070465" algn="l"/>
              </a:tabLst>
            </a:pPr>
            <a:r>
              <a:rPr spc="5" dirty="0">
                <a:latin typeface="Calibri"/>
                <a:cs typeface="Calibri"/>
              </a:rPr>
              <a:t>3.</a:t>
            </a:r>
            <a:r>
              <a:rPr dirty="0">
                <a:latin typeface="Calibri"/>
                <a:cs typeface="Calibri"/>
              </a:rPr>
              <a:t>	</a:t>
            </a:r>
            <a:r>
              <a:rPr dirty="0"/>
              <a:t>たくさん練習して、	。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1795145" algn="l"/>
              </a:tabLst>
            </a:pPr>
            <a:r>
              <a:rPr spc="-50" dirty="0"/>
              <a:t>⽂法</a:t>
            </a:r>
            <a:r>
              <a:rPr spc="50" dirty="0"/>
              <a:t>７	</a:t>
            </a:r>
            <a:r>
              <a:rPr spc="-50" dirty="0"/>
              <a:t>ついに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dirty="0"/>
              <a:t>何度も練習したら、</a:t>
            </a:r>
            <a:r>
              <a:rPr sz="2000" dirty="0">
                <a:solidFill>
                  <a:srgbClr val="FF9300"/>
                </a:solidFill>
              </a:rPr>
              <a:t>ついに</a:t>
            </a:r>
            <a:r>
              <a:rPr sz="2000" dirty="0"/>
              <a:t>敬語が上⼿に使えるようになったんで</a:t>
            </a:r>
            <a:endParaRPr sz="2000"/>
          </a:p>
        </p:txBody>
      </p:sp>
      <p:sp>
        <p:nvSpPr>
          <p:cNvPr id="9" name="object 9"/>
          <p:cNvSpPr/>
          <p:nvPr/>
        </p:nvSpPr>
        <p:spPr>
          <a:xfrm>
            <a:off x="10561739" y="958649"/>
            <a:ext cx="389890" cy="489584"/>
          </a:xfrm>
          <a:custGeom>
            <a:avLst/>
            <a:gdLst/>
            <a:ahLst/>
            <a:cxnLst/>
            <a:rect l="l" t="t" r="r" b="b"/>
            <a:pathLst>
              <a:path w="389890" h="489584">
                <a:moveTo>
                  <a:pt x="194647" y="0"/>
                </a:moveTo>
                <a:lnTo>
                  <a:pt x="194647" y="122287"/>
                </a:lnTo>
                <a:lnTo>
                  <a:pt x="0" y="122287"/>
                </a:lnTo>
                <a:lnTo>
                  <a:pt x="0" y="366862"/>
                </a:lnTo>
                <a:lnTo>
                  <a:pt x="194647" y="366862"/>
                </a:lnTo>
                <a:lnTo>
                  <a:pt x="194647" y="489150"/>
                </a:lnTo>
                <a:lnTo>
                  <a:pt x="389294" y="244575"/>
                </a:lnTo>
                <a:lnTo>
                  <a:pt x="194647" y="0"/>
                </a:lnTo>
                <a:close/>
              </a:path>
            </a:pathLst>
          </a:custGeom>
          <a:solidFill>
            <a:srgbClr val="CE8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1739" y="958649"/>
            <a:ext cx="389890" cy="489584"/>
          </a:xfrm>
          <a:custGeom>
            <a:avLst/>
            <a:gdLst/>
            <a:ahLst/>
            <a:cxnLst/>
            <a:rect l="l" t="t" r="r" b="b"/>
            <a:pathLst>
              <a:path w="389890" h="489584">
                <a:moveTo>
                  <a:pt x="0" y="122287"/>
                </a:moveTo>
                <a:lnTo>
                  <a:pt x="194647" y="122287"/>
                </a:lnTo>
                <a:lnTo>
                  <a:pt x="194647" y="0"/>
                </a:lnTo>
                <a:lnTo>
                  <a:pt x="389295" y="244575"/>
                </a:lnTo>
                <a:lnTo>
                  <a:pt x="194647" y="489151"/>
                </a:lnTo>
                <a:lnTo>
                  <a:pt x="194647" y="366863"/>
                </a:lnTo>
                <a:lnTo>
                  <a:pt x="0" y="366863"/>
                </a:lnTo>
                <a:lnTo>
                  <a:pt x="0" y="122287"/>
                </a:lnTo>
                <a:close/>
              </a:path>
            </a:pathLst>
          </a:custGeom>
          <a:ln w="12700">
            <a:solidFill>
              <a:srgbClr val="976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0966" y="1115748"/>
            <a:ext cx="3940810" cy="819150"/>
          </a:xfrm>
          <a:custGeom>
            <a:avLst/>
            <a:gdLst/>
            <a:ahLst/>
            <a:cxnLst/>
            <a:rect l="l" t="t" r="r" b="b"/>
            <a:pathLst>
              <a:path w="3940810" h="819150">
                <a:moveTo>
                  <a:pt x="0" y="209335"/>
                </a:moveTo>
                <a:lnTo>
                  <a:pt x="9576" y="161902"/>
                </a:lnTo>
                <a:lnTo>
                  <a:pt x="35692" y="123167"/>
                </a:lnTo>
                <a:lnTo>
                  <a:pt x="74426" y="97051"/>
                </a:lnTo>
                <a:lnTo>
                  <a:pt x="121860" y="87475"/>
                </a:lnTo>
                <a:lnTo>
                  <a:pt x="656772" y="87475"/>
                </a:lnTo>
                <a:lnTo>
                  <a:pt x="1111376" y="0"/>
                </a:lnTo>
                <a:lnTo>
                  <a:pt x="1641931" y="87475"/>
                </a:lnTo>
                <a:lnTo>
                  <a:pt x="3818774" y="87475"/>
                </a:lnTo>
                <a:lnTo>
                  <a:pt x="3866207" y="97051"/>
                </a:lnTo>
                <a:lnTo>
                  <a:pt x="3904942" y="123167"/>
                </a:lnTo>
                <a:lnTo>
                  <a:pt x="3931058" y="161902"/>
                </a:lnTo>
                <a:lnTo>
                  <a:pt x="3940635" y="209335"/>
                </a:lnTo>
                <a:lnTo>
                  <a:pt x="3940635" y="392116"/>
                </a:lnTo>
                <a:lnTo>
                  <a:pt x="3940635" y="696753"/>
                </a:lnTo>
                <a:lnTo>
                  <a:pt x="3931058" y="744186"/>
                </a:lnTo>
                <a:lnTo>
                  <a:pt x="3904942" y="782921"/>
                </a:lnTo>
                <a:lnTo>
                  <a:pt x="3866207" y="809037"/>
                </a:lnTo>
                <a:lnTo>
                  <a:pt x="3818774" y="818614"/>
                </a:lnTo>
                <a:lnTo>
                  <a:pt x="1641931" y="818614"/>
                </a:lnTo>
                <a:lnTo>
                  <a:pt x="656772" y="818614"/>
                </a:lnTo>
                <a:lnTo>
                  <a:pt x="121860" y="818614"/>
                </a:lnTo>
                <a:lnTo>
                  <a:pt x="74426" y="809037"/>
                </a:lnTo>
                <a:lnTo>
                  <a:pt x="35692" y="782921"/>
                </a:lnTo>
                <a:lnTo>
                  <a:pt x="9576" y="744186"/>
                </a:lnTo>
                <a:lnTo>
                  <a:pt x="0" y="696753"/>
                </a:lnTo>
                <a:lnTo>
                  <a:pt x="0" y="392116"/>
                </a:lnTo>
                <a:lnTo>
                  <a:pt x="0" y="209331"/>
                </a:lnTo>
                <a:close/>
              </a:path>
            </a:pathLst>
          </a:custGeom>
          <a:ln w="127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5397" y="1407667"/>
            <a:ext cx="322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YuGo-Medium"/>
                <a:cs typeface="YuGo-Medium"/>
              </a:rPr>
              <a:t>⻑い間したかったことができた</a:t>
            </a:r>
            <a:endParaRPr sz="1800">
              <a:latin typeface="YuGo-Medium"/>
              <a:cs typeface="YuGo-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32366" y="674751"/>
            <a:ext cx="139700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0"/>
              </a:spcBef>
            </a:pPr>
            <a:r>
              <a:rPr sz="1800" dirty="0">
                <a:solidFill>
                  <a:srgbClr val="0432FF"/>
                </a:solidFill>
                <a:latin typeface="YuGo-Medium"/>
                <a:cs typeface="YuGo-Medium"/>
              </a:rPr>
              <a:t>練習</a:t>
            </a:r>
            <a:r>
              <a:rPr sz="1800" dirty="0">
                <a:latin typeface="YuGo-Medium"/>
                <a:cs typeface="YuGo-Medium"/>
              </a:rPr>
              <a:t>！</a:t>
            </a:r>
            <a:r>
              <a:rPr sz="1800" dirty="0">
                <a:solidFill>
                  <a:srgbClr val="0432FF"/>
                </a:solidFill>
                <a:latin typeface="YuGo-Medium"/>
                <a:cs typeface="YuGo-Medium"/>
              </a:rPr>
              <a:t>練習</a:t>
            </a:r>
            <a:r>
              <a:rPr sz="1800" dirty="0">
                <a:latin typeface="YuGo-Medium"/>
                <a:cs typeface="YuGo-Medium"/>
              </a:rPr>
              <a:t>！ </a:t>
            </a:r>
            <a:r>
              <a:rPr sz="1800" dirty="0">
                <a:solidFill>
                  <a:srgbClr val="0432FF"/>
                </a:solidFill>
                <a:latin typeface="YuGo-Medium"/>
                <a:cs typeface="YuGo-Medium"/>
              </a:rPr>
              <a:t>練習</a:t>
            </a:r>
            <a:r>
              <a:rPr sz="1800" dirty="0">
                <a:latin typeface="YuGo-Medium"/>
                <a:cs typeface="YuGo-Medium"/>
              </a:rPr>
              <a:t>！</a:t>
            </a:r>
            <a:r>
              <a:rPr sz="1800" dirty="0">
                <a:solidFill>
                  <a:srgbClr val="0432FF"/>
                </a:solidFill>
                <a:latin typeface="YuGo-Medium"/>
                <a:cs typeface="YuGo-Medium"/>
              </a:rPr>
              <a:t>練習</a:t>
            </a:r>
            <a:r>
              <a:rPr sz="1800" dirty="0">
                <a:latin typeface="YuGo-Medium"/>
                <a:cs typeface="YuGo-Medium"/>
              </a:rPr>
              <a:t>！ </a:t>
            </a:r>
            <a:r>
              <a:rPr sz="1800" dirty="0">
                <a:solidFill>
                  <a:srgbClr val="0432FF"/>
                </a:solidFill>
                <a:latin typeface="YuGo-Medium"/>
                <a:cs typeface="YuGo-Medium"/>
              </a:rPr>
              <a:t>練習</a:t>
            </a:r>
            <a:r>
              <a:rPr sz="1800" dirty="0">
                <a:latin typeface="YuGo-Medium"/>
                <a:cs typeface="YuGo-Medium"/>
              </a:rPr>
              <a:t>！</a:t>
            </a:r>
            <a:r>
              <a:rPr sz="1800" dirty="0">
                <a:solidFill>
                  <a:srgbClr val="0432FF"/>
                </a:solidFill>
                <a:latin typeface="YuGo-Medium"/>
                <a:cs typeface="YuGo-Medium"/>
              </a:rPr>
              <a:t>練習</a:t>
            </a:r>
            <a:r>
              <a:rPr sz="1800" dirty="0">
                <a:latin typeface="YuGo-Medium"/>
                <a:cs typeface="YuGo-Medium"/>
              </a:rPr>
              <a:t>！</a:t>
            </a:r>
            <a:endParaRPr sz="1800">
              <a:latin typeface="YuGo-Medium"/>
              <a:cs typeface="YuGo-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82396" y="1038341"/>
            <a:ext cx="7810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2F92"/>
                </a:solidFill>
                <a:latin typeface="YuGo-Medium"/>
                <a:cs typeface="YuGo-Medium"/>
              </a:rPr>
              <a:t>上⼿</a:t>
            </a:r>
            <a:r>
              <a:rPr sz="2000" spc="-5" dirty="0">
                <a:solidFill>
                  <a:srgbClr val="FF2F92"/>
                </a:solidFill>
                <a:latin typeface="Calibri"/>
                <a:cs typeface="Calibri"/>
              </a:rPr>
              <a:t>!!!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426918"/>
            <a:ext cx="8455660" cy="4353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20520" algn="l"/>
              </a:tabLst>
            </a:pPr>
            <a:r>
              <a:rPr spc="-50" dirty="0"/>
              <a:t>⽂法</a:t>
            </a:r>
            <a:r>
              <a:rPr spc="25" dirty="0">
                <a:latin typeface="Calibri"/>
                <a:cs typeface="Calibri"/>
              </a:rPr>
              <a:t>8	</a:t>
            </a:r>
            <a:r>
              <a:rPr spc="-80" dirty="0"/>
              <a:t>｛</a:t>
            </a:r>
            <a:r>
              <a:rPr spc="-80" dirty="0">
                <a:latin typeface="Calibri"/>
                <a:cs typeface="Calibri"/>
              </a:rPr>
              <a:t>Noun</a:t>
            </a:r>
            <a:r>
              <a:rPr spc="-80" dirty="0"/>
              <a:t>／</a:t>
            </a:r>
            <a:r>
              <a:rPr spc="-80" dirty="0">
                <a:latin typeface="Calibri"/>
                <a:cs typeface="Calibri"/>
              </a:rPr>
              <a:t>no-Adjectives.</a:t>
            </a:r>
            <a:r>
              <a:rPr spc="-80" dirty="0"/>
              <a:t>｝</a:t>
            </a:r>
            <a:r>
              <a:rPr spc="-50" dirty="0" err="1"/>
              <a:t>化（す</a:t>
            </a:r>
            <a:r>
              <a:rPr lang="en-US" spc="-50" dirty="0" err="1"/>
              <a:t>る</a:t>
            </a:r>
            <a:r>
              <a:rPr spc="-50" dirty="0"/>
              <a:t>）</a:t>
            </a:r>
          </a:p>
        </p:txBody>
      </p:sp>
      <p:sp>
        <p:nvSpPr>
          <p:cNvPr id="3" name="object 3"/>
          <p:cNvSpPr/>
          <p:nvPr/>
        </p:nvSpPr>
        <p:spPr>
          <a:xfrm>
            <a:off x="513092" y="1219200"/>
            <a:ext cx="1099667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00" y="2819400"/>
            <a:ext cx="3115945" cy="0"/>
          </a:xfrm>
          <a:custGeom>
            <a:avLst/>
            <a:gdLst/>
            <a:ahLst/>
            <a:cxnLst/>
            <a:rect l="l" t="t" r="r" b="b"/>
            <a:pathLst>
              <a:path w="3115945">
                <a:moveTo>
                  <a:pt x="0" y="0"/>
                </a:moveTo>
                <a:lnTo>
                  <a:pt x="3115733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600" y="3124200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340" y="3387851"/>
            <a:ext cx="3079750" cy="83629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000" spc="-5" dirty="0">
                <a:latin typeface="Calibri"/>
                <a:cs typeface="Calibri"/>
              </a:rPr>
              <a:t>2012</a:t>
            </a:r>
            <a:r>
              <a:rPr sz="2000" dirty="0">
                <a:latin typeface="YuGo-Medium"/>
                <a:cs typeface="YuGo-Medium"/>
              </a:rPr>
              <a:t>年にアニメ</a:t>
            </a:r>
            <a:r>
              <a:rPr sz="2000" dirty="0">
                <a:solidFill>
                  <a:srgbClr val="FF2F92"/>
                </a:solidFill>
                <a:latin typeface="YuGo-Medium"/>
                <a:cs typeface="YuGo-Medium"/>
              </a:rPr>
              <a:t>化</a:t>
            </a:r>
            <a:r>
              <a:rPr sz="2000" dirty="0">
                <a:latin typeface="YuGo-Medium"/>
                <a:cs typeface="YuGo-Medium"/>
              </a:rPr>
              <a:t>されて、</a:t>
            </a:r>
            <a:endParaRPr sz="2000">
              <a:latin typeface="YuGo-Medium"/>
              <a:cs typeface="YuGo-Medium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000" spc="-5" dirty="0">
                <a:latin typeface="Calibri"/>
                <a:cs typeface="Calibri"/>
              </a:rPr>
              <a:t>2017</a:t>
            </a:r>
            <a:r>
              <a:rPr sz="2000" dirty="0">
                <a:latin typeface="YuGo-Medium"/>
                <a:cs typeface="YuGo-Medium"/>
              </a:rPr>
              <a:t>年に映画</a:t>
            </a:r>
            <a:r>
              <a:rPr sz="2000" dirty="0">
                <a:solidFill>
                  <a:srgbClr val="FF2F92"/>
                </a:solidFill>
                <a:latin typeface="YuGo-Medium"/>
                <a:cs typeface="YuGo-Medium"/>
              </a:rPr>
              <a:t>化</a:t>
            </a:r>
            <a:r>
              <a:rPr sz="2000" dirty="0">
                <a:latin typeface="YuGo-Medium"/>
                <a:cs typeface="YuGo-Medium"/>
              </a:rPr>
              <a:t>された。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34772" y="5345869"/>
            <a:ext cx="522605" cy="568960"/>
          </a:xfrm>
          <a:custGeom>
            <a:avLst/>
            <a:gdLst/>
            <a:ahLst/>
            <a:cxnLst/>
            <a:rect l="l" t="t" r="r" b="b"/>
            <a:pathLst>
              <a:path w="522604" h="568960">
                <a:moveTo>
                  <a:pt x="261227" y="0"/>
                </a:moveTo>
                <a:lnTo>
                  <a:pt x="261227" y="142240"/>
                </a:lnTo>
                <a:lnTo>
                  <a:pt x="0" y="142240"/>
                </a:lnTo>
                <a:lnTo>
                  <a:pt x="0" y="426720"/>
                </a:lnTo>
                <a:lnTo>
                  <a:pt x="261227" y="426720"/>
                </a:lnTo>
                <a:lnTo>
                  <a:pt x="261227" y="568960"/>
                </a:lnTo>
                <a:lnTo>
                  <a:pt x="522455" y="284480"/>
                </a:lnTo>
                <a:lnTo>
                  <a:pt x="261227" y="0"/>
                </a:lnTo>
                <a:close/>
              </a:path>
            </a:pathLst>
          </a:custGeom>
          <a:solidFill>
            <a:srgbClr val="FFCA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4772" y="5345869"/>
            <a:ext cx="522605" cy="568960"/>
          </a:xfrm>
          <a:custGeom>
            <a:avLst/>
            <a:gdLst/>
            <a:ahLst/>
            <a:cxnLst/>
            <a:rect l="l" t="t" r="r" b="b"/>
            <a:pathLst>
              <a:path w="522604" h="568960">
                <a:moveTo>
                  <a:pt x="0" y="142240"/>
                </a:moveTo>
                <a:lnTo>
                  <a:pt x="261227" y="142240"/>
                </a:lnTo>
                <a:lnTo>
                  <a:pt x="261227" y="0"/>
                </a:lnTo>
                <a:lnTo>
                  <a:pt x="522454" y="284480"/>
                </a:lnTo>
                <a:lnTo>
                  <a:pt x="261227" y="568960"/>
                </a:lnTo>
                <a:lnTo>
                  <a:pt x="261227" y="426720"/>
                </a:lnTo>
                <a:lnTo>
                  <a:pt x="0" y="426720"/>
                </a:lnTo>
                <a:lnTo>
                  <a:pt x="0" y="142240"/>
                </a:lnTo>
                <a:close/>
              </a:path>
            </a:pathLst>
          </a:custGeom>
          <a:ln w="12700">
            <a:solidFill>
              <a:srgbClr val="BC94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13878" y="5345869"/>
            <a:ext cx="522605" cy="568960"/>
          </a:xfrm>
          <a:custGeom>
            <a:avLst/>
            <a:gdLst/>
            <a:ahLst/>
            <a:cxnLst/>
            <a:rect l="l" t="t" r="r" b="b"/>
            <a:pathLst>
              <a:path w="522604" h="568960">
                <a:moveTo>
                  <a:pt x="261226" y="0"/>
                </a:moveTo>
                <a:lnTo>
                  <a:pt x="261226" y="142240"/>
                </a:lnTo>
                <a:lnTo>
                  <a:pt x="0" y="142240"/>
                </a:lnTo>
                <a:lnTo>
                  <a:pt x="0" y="426720"/>
                </a:lnTo>
                <a:lnTo>
                  <a:pt x="261226" y="426720"/>
                </a:lnTo>
                <a:lnTo>
                  <a:pt x="261226" y="568960"/>
                </a:lnTo>
                <a:lnTo>
                  <a:pt x="522453" y="284480"/>
                </a:lnTo>
                <a:lnTo>
                  <a:pt x="261226" y="0"/>
                </a:lnTo>
                <a:close/>
              </a:path>
            </a:pathLst>
          </a:custGeom>
          <a:solidFill>
            <a:srgbClr val="FFCA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13878" y="5345869"/>
            <a:ext cx="522605" cy="568960"/>
          </a:xfrm>
          <a:custGeom>
            <a:avLst/>
            <a:gdLst/>
            <a:ahLst/>
            <a:cxnLst/>
            <a:rect l="l" t="t" r="r" b="b"/>
            <a:pathLst>
              <a:path w="522604" h="568960">
                <a:moveTo>
                  <a:pt x="0" y="142240"/>
                </a:moveTo>
                <a:lnTo>
                  <a:pt x="261227" y="142240"/>
                </a:lnTo>
                <a:lnTo>
                  <a:pt x="261227" y="0"/>
                </a:lnTo>
                <a:lnTo>
                  <a:pt x="522454" y="284480"/>
                </a:lnTo>
                <a:lnTo>
                  <a:pt x="261227" y="568960"/>
                </a:lnTo>
                <a:lnTo>
                  <a:pt x="261227" y="426720"/>
                </a:lnTo>
                <a:lnTo>
                  <a:pt x="0" y="426720"/>
                </a:lnTo>
                <a:lnTo>
                  <a:pt x="0" y="142240"/>
                </a:lnTo>
                <a:close/>
              </a:path>
            </a:pathLst>
          </a:custGeom>
          <a:ln w="12700">
            <a:solidFill>
              <a:srgbClr val="BC94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32260" y="4757420"/>
            <a:ext cx="2228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YuGo-Medium"/>
                <a:cs typeface="YuGo-Medium"/>
              </a:rPr>
              <a:t>アニメ</a:t>
            </a:r>
            <a:r>
              <a:rPr sz="1800" dirty="0">
                <a:solidFill>
                  <a:srgbClr val="FF2F92"/>
                </a:solidFill>
                <a:latin typeface="YuGo-Medium"/>
                <a:cs typeface="YuGo-Medium"/>
              </a:rPr>
              <a:t>になった</a:t>
            </a:r>
            <a:r>
              <a:rPr sz="1800" spc="-5" dirty="0">
                <a:latin typeface="Calibri"/>
                <a:cs typeface="Calibri"/>
              </a:rPr>
              <a:t>(2012)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28092" y="3861307"/>
            <a:ext cx="19996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YuGo-Medium"/>
                <a:cs typeface="YuGo-Medium"/>
              </a:rPr>
              <a:t>映画</a:t>
            </a:r>
            <a:r>
              <a:rPr sz="1800" dirty="0">
                <a:solidFill>
                  <a:srgbClr val="FF2F92"/>
                </a:solidFill>
                <a:latin typeface="YuGo-Medium"/>
                <a:cs typeface="YuGo-Medium"/>
              </a:rPr>
              <a:t>になった</a:t>
            </a:r>
            <a:r>
              <a:rPr sz="1800" spc="-5" dirty="0">
                <a:latin typeface="Calibri"/>
                <a:cs typeface="Calibri"/>
              </a:rPr>
              <a:t>(2017)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3315" y="4787900"/>
            <a:ext cx="1313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YuGo-Medium"/>
                <a:cs typeface="YuGo-Medium"/>
              </a:rPr>
              <a:t>マンガ</a:t>
            </a:r>
            <a:r>
              <a:rPr sz="1800" spc="-5" dirty="0">
                <a:latin typeface="Calibri"/>
                <a:cs typeface="Calibri"/>
              </a:rPr>
              <a:t>(1987)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42826" y="5277450"/>
            <a:ext cx="2772784" cy="1432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86066" y="5194885"/>
            <a:ext cx="2374900" cy="1597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33318" y="4234810"/>
            <a:ext cx="1653880" cy="25697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9559F-455D-B0C2-F1ED-DB7C19AA13BA}"/>
              </a:ext>
            </a:extLst>
          </p:cNvPr>
          <p:cNvSpPr txBox="1"/>
          <p:nvPr/>
        </p:nvSpPr>
        <p:spPr>
          <a:xfrm>
            <a:off x="556966" y="3213706"/>
            <a:ext cx="885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6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6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6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6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6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en-US" sz="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7D0C5D-F094-2826-A0AA-0AE47A2DAB96}"/>
              </a:ext>
            </a:extLst>
          </p:cNvPr>
          <p:cNvSpPr txBox="1"/>
          <p:nvPr/>
        </p:nvSpPr>
        <p:spPr>
          <a:xfrm>
            <a:off x="0" y="6299458"/>
            <a:ext cx="328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6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6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6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6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6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869" y="1123188"/>
            <a:ext cx="1014349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0" dirty="0">
                <a:latin typeface="Arial Unicode MS"/>
                <a:cs typeface="Arial Unicode MS"/>
              </a:rPr>
              <a:t>《</a:t>
            </a:r>
            <a:r>
              <a:rPr sz="2000" dirty="0">
                <a:latin typeface="Arial Unicode MS"/>
                <a:cs typeface="Arial Unicode MS"/>
              </a:rPr>
              <a:t>例</a:t>
            </a:r>
            <a:r>
              <a:rPr sz="2000" spc="-1000" dirty="0">
                <a:latin typeface="Arial Unicode MS"/>
                <a:cs typeface="Arial Unicode MS"/>
              </a:rPr>
              <a:t>》</a:t>
            </a:r>
            <a:endParaRPr sz="2000" dirty="0">
              <a:latin typeface="Arial Unicode MS"/>
              <a:cs typeface="Arial Unicode MS"/>
            </a:endParaRPr>
          </a:p>
          <a:p>
            <a:pPr marL="318770" indent="-306070">
              <a:lnSpc>
                <a:spcPct val="100000"/>
              </a:lnSpc>
              <a:buFont typeface="Calibri"/>
              <a:buAutoNum type="arabicPeriod" startAt="2"/>
              <a:tabLst>
                <a:tab pos="319405" algn="l"/>
              </a:tabLst>
            </a:pPr>
            <a:r>
              <a:rPr dirty="0">
                <a:cs typeface="Arial Unicode MS"/>
              </a:rPr>
              <a:t>日本社会の</a:t>
            </a:r>
            <a:r>
              <a:rPr u="sng" dirty="0">
                <a:uFill>
                  <a:solidFill>
                    <a:srgbClr val="000000"/>
                  </a:solidFill>
                </a:uFill>
                <a:cs typeface="Arial Unicode MS"/>
              </a:rPr>
              <a:t>高齢</a:t>
            </a:r>
            <a:r>
              <a:rPr u="sng" dirty="0">
                <a:solidFill>
                  <a:srgbClr val="FF9300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  <a:t>化</a:t>
            </a:r>
            <a:r>
              <a:rPr spc="-705" dirty="0">
                <a:cs typeface="Arial Unicode MS"/>
              </a:rPr>
              <a:t>（</a:t>
            </a:r>
            <a:r>
              <a:rPr spc="-700" dirty="0">
                <a:cs typeface="Arial Unicode MS"/>
              </a:rPr>
              <a:t>こ</a:t>
            </a:r>
            <a:r>
              <a:rPr spc="-595" dirty="0">
                <a:cs typeface="Arial Unicode MS"/>
              </a:rPr>
              <a:t>う</a:t>
            </a:r>
            <a:r>
              <a:rPr spc="-55" dirty="0">
                <a:cs typeface="Arial Unicode MS"/>
              </a:rPr>
              <a:t>れ</a:t>
            </a:r>
            <a:r>
              <a:rPr spc="-60" dirty="0">
                <a:cs typeface="Arial Unicode MS"/>
              </a:rPr>
              <a:t>い</a:t>
            </a:r>
            <a:r>
              <a:rPr spc="-420" dirty="0">
                <a:cs typeface="Arial Unicode MS"/>
              </a:rPr>
              <a:t>か）は</a:t>
            </a:r>
            <a:r>
              <a:rPr spc="-425" dirty="0">
                <a:cs typeface="Arial Unicode MS"/>
              </a:rPr>
              <a:t>、</a:t>
            </a:r>
            <a:r>
              <a:rPr spc="-340" dirty="0">
                <a:cs typeface="Arial Unicode MS"/>
              </a:rPr>
              <a:t>今</a:t>
            </a:r>
            <a:r>
              <a:rPr spc="-345" dirty="0">
                <a:cs typeface="Arial Unicode MS"/>
              </a:rPr>
              <a:t>、</a:t>
            </a:r>
            <a:r>
              <a:rPr spc="-160" dirty="0">
                <a:cs typeface="Arial Unicode MS"/>
              </a:rPr>
              <a:t>大</a:t>
            </a:r>
            <a:r>
              <a:rPr spc="-165" dirty="0">
                <a:cs typeface="Arial Unicode MS"/>
              </a:rPr>
              <a:t>き</a:t>
            </a:r>
            <a:r>
              <a:rPr spc="-204" dirty="0">
                <a:cs typeface="Arial Unicode MS"/>
              </a:rPr>
              <a:t>な</a:t>
            </a:r>
            <a:r>
              <a:rPr spc="-40" dirty="0">
                <a:cs typeface="Arial Unicode MS"/>
              </a:rPr>
              <a:t>問題</a:t>
            </a:r>
            <a:r>
              <a:rPr spc="-35" dirty="0">
                <a:cs typeface="Arial Unicode MS"/>
              </a:rPr>
              <a:t>に</a:t>
            </a:r>
            <a:r>
              <a:rPr spc="-204" dirty="0">
                <a:cs typeface="Arial Unicode MS"/>
              </a:rPr>
              <a:t>な</a:t>
            </a:r>
            <a:r>
              <a:rPr spc="-395" dirty="0">
                <a:cs typeface="Arial Unicode MS"/>
              </a:rPr>
              <a:t>っ</a:t>
            </a:r>
            <a:r>
              <a:rPr spc="-204" dirty="0">
                <a:cs typeface="Arial Unicode MS"/>
              </a:rPr>
              <a:t>て</a:t>
            </a:r>
            <a:r>
              <a:rPr spc="-114" dirty="0">
                <a:cs typeface="Arial Unicode MS"/>
              </a:rPr>
              <a:t>い</a:t>
            </a:r>
            <a:r>
              <a:rPr spc="-280" dirty="0">
                <a:cs typeface="Arial Unicode MS"/>
              </a:rPr>
              <a:t>る</a:t>
            </a:r>
            <a:r>
              <a:rPr spc="-675" dirty="0">
                <a:cs typeface="Arial Unicode MS"/>
              </a:rPr>
              <a:t>。</a:t>
            </a:r>
            <a:endParaRPr dirty="0">
              <a:cs typeface="Arial Unicode MS"/>
            </a:endParaRPr>
          </a:p>
          <a:p>
            <a:pPr marL="1586865">
              <a:lnSpc>
                <a:spcPct val="100000"/>
              </a:lnSpc>
            </a:pPr>
            <a:r>
              <a:rPr spc="-180" dirty="0">
                <a:solidFill>
                  <a:srgbClr val="0432FF"/>
                </a:solidFill>
                <a:cs typeface="Arial Unicode MS"/>
              </a:rPr>
              <a:t>＝年齢（ねん</a:t>
            </a:r>
            <a:r>
              <a:rPr spc="-55" dirty="0">
                <a:solidFill>
                  <a:srgbClr val="0432FF"/>
                </a:solidFill>
                <a:cs typeface="Arial Unicode MS"/>
              </a:rPr>
              <a:t>れ</a:t>
            </a:r>
            <a:r>
              <a:rPr spc="-60" dirty="0">
                <a:solidFill>
                  <a:srgbClr val="0432FF"/>
                </a:solidFill>
                <a:cs typeface="Arial Unicode MS"/>
              </a:rPr>
              <a:t>い</a:t>
            </a:r>
            <a:r>
              <a:rPr spc="5" dirty="0">
                <a:solidFill>
                  <a:srgbClr val="0432FF"/>
                </a:solidFill>
                <a:cs typeface="Calibri"/>
              </a:rPr>
              <a:t>:</a:t>
            </a:r>
            <a:r>
              <a:rPr spc="-5" dirty="0">
                <a:solidFill>
                  <a:srgbClr val="0432FF"/>
                </a:solidFill>
                <a:cs typeface="Calibri"/>
              </a:rPr>
              <a:t> </a:t>
            </a:r>
            <a:r>
              <a:rPr spc="-114" dirty="0">
                <a:solidFill>
                  <a:srgbClr val="0432FF"/>
                </a:solidFill>
                <a:cs typeface="Calibri"/>
              </a:rPr>
              <a:t>age</a:t>
            </a:r>
            <a:r>
              <a:rPr spc="-114" dirty="0">
                <a:solidFill>
                  <a:srgbClr val="0432FF"/>
                </a:solidFill>
                <a:cs typeface="Arial Unicode MS"/>
              </a:rPr>
              <a:t>）</a:t>
            </a:r>
            <a:r>
              <a:rPr spc="-459" dirty="0">
                <a:solidFill>
                  <a:srgbClr val="0432FF"/>
                </a:solidFill>
                <a:cs typeface="Arial Unicode MS"/>
              </a:rPr>
              <a:t>が高</a:t>
            </a:r>
            <a:r>
              <a:rPr spc="-465" dirty="0">
                <a:solidFill>
                  <a:srgbClr val="0432FF"/>
                </a:solidFill>
                <a:cs typeface="Arial Unicode MS"/>
              </a:rPr>
              <a:t>く</a:t>
            </a:r>
            <a:r>
              <a:rPr spc="-204" dirty="0">
                <a:solidFill>
                  <a:srgbClr val="0432FF"/>
                </a:solidFill>
                <a:cs typeface="Arial Unicode MS"/>
              </a:rPr>
              <a:t>な</a:t>
            </a:r>
            <a:r>
              <a:rPr spc="-280" dirty="0">
                <a:solidFill>
                  <a:srgbClr val="0432FF"/>
                </a:solidFill>
                <a:cs typeface="Arial Unicode MS"/>
              </a:rPr>
              <a:t>る</a:t>
            </a:r>
            <a:r>
              <a:rPr spc="-405" dirty="0">
                <a:solidFill>
                  <a:srgbClr val="0432FF"/>
                </a:solidFill>
                <a:cs typeface="Arial Unicode MS"/>
              </a:rPr>
              <a:t>こ</a:t>
            </a:r>
            <a:r>
              <a:rPr spc="-470" dirty="0">
                <a:solidFill>
                  <a:srgbClr val="0432FF"/>
                </a:solidFill>
                <a:cs typeface="Arial Unicode MS"/>
              </a:rPr>
              <a:t>と</a:t>
            </a:r>
            <a:endParaRPr dirty="0">
              <a:cs typeface="Arial Unicode MS"/>
            </a:endParaRPr>
          </a:p>
          <a:p>
            <a:pPr marL="355600" marR="1676400" indent="-342900">
              <a:lnSpc>
                <a:spcPts val="2210"/>
              </a:lnSpc>
              <a:spcBef>
                <a:spcPts val="420"/>
              </a:spcBef>
              <a:buFont typeface="Calibri"/>
              <a:buAutoNum type="arabicPeriod" startAt="3"/>
              <a:tabLst>
                <a:tab pos="354965" algn="l"/>
                <a:tab pos="355600" algn="l"/>
              </a:tabLst>
            </a:pPr>
            <a:r>
              <a:rPr u="sng" dirty="0">
                <a:uFill>
                  <a:solidFill>
                    <a:srgbClr val="000000"/>
                  </a:solidFill>
                </a:uFill>
                <a:cs typeface="Arial Unicode MS"/>
              </a:rPr>
              <a:t>地球温暖</a:t>
            </a:r>
            <a:r>
              <a:rPr u="sng" dirty="0">
                <a:solidFill>
                  <a:srgbClr val="FF9300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  <a:t>化</a:t>
            </a:r>
            <a:r>
              <a:rPr spc="-640" dirty="0">
                <a:cs typeface="Arial Unicode MS"/>
              </a:rPr>
              <a:t>（</a:t>
            </a:r>
            <a:r>
              <a:rPr spc="-645" dirty="0">
                <a:cs typeface="Arial Unicode MS"/>
              </a:rPr>
              <a:t>ち</a:t>
            </a:r>
            <a:r>
              <a:rPr spc="-320" dirty="0">
                <a:cs typeface="Arial Unicode MS"/>
              </a:rPr>
              <a:t>き</a:t>
            </a:r>
            <a:r>
              <a:rPr spc="-315" dirty="0">
                <a:cs typeface="Arial Unicode MS"/>
              </a:rPr>
              <a:t>ゅ</a:t>
            </a:r>
            <a:r>
              <a:rPr spc="-595" dirty="0">
                <a:cs typeface="Arial Unicode MS"/>
              </a:rPr>
              <a:t>う</a:t>
            </a:r>
            <a:r>
              <a:rPr spc="-114" dirty="0">
                <a:cs typeface="Arial Unicode MS"/>
              </a:rPr>
              <a:t>お</a:t>
            </a:r>
            <a:r>
              <a:rPr spc="-80" dirty="0">
                <a:cs typeface="Arial Unicode MS"/>
              </a:rPr>
              <a:t>ん</a:t>
            </a:r>
            <a:r>
              <a:rPr spc="-155" dirty="0">
                <a:cs typeface="Arial Unicode MS"/>
              </a:rPr>
              <a:t>だ</a:t>
            </a:r>
            <a:r>
              <a:rPr spc="-80" dirty="0">
                <a:cs typeface="Arial Unicode MS"/>
              </a:rPr>
              <a:t>ん</a:t>
            </a:r>
            <a:r>
              <a:rPr spc="-430" dirty="0">
                <a:cs typeface="Arial Unicode MS"/>
              </a:rPr>
              <a:t>か）を</a:t>
            </a:r>
            <a:r>
              <a:rPr spc="-465" dirty="0">
                <a:cs typeface="Arial Unicode MS"/>
              </a:rPr>
              <a:t>と</a:t>
            </a:r>
            <a:r>
              <a:rPr spc="-40" dirty="0">
                <a:cs typeface="Arial Unicode MS"/>
              </a:rPr>
              <a:t>め</a:t>
            </a:r>
            <a:r>
              <a:rPr spc="-280" dirty="0">
                <a:cs typeface="Arial Unicode MS"/>
              </a:rPr>
              <a:t>る</a:t>
            </a:r>
            <a:r>
              <a:rPr spc="-155" dirty="0">
                <a:cs typeface="Arial Unicode MS"/>
              </a:rPr>
              <a:t>た</a:t>
            </a:r>
            <a:r>
              <a:rPr spc="-40" dirty="0">
                <a:cs typeface="Arial Unicode MS"/>
              </a:rPr>
              <a:t>め</a:t>
            </a:r>
            <a:r>
              <a:rPr spc="-120" dirty="0">
                <a:cs typeface="Arial Unicode MS"/>
              </a:rPr>
              <a:t>に</a:t>
            </a:r>
            <a:r>
              <a:rPr spc="-680" dirty="0">
                <a:cs typeface="Arial Unicode MS"/>
              </a:rPr>
              <a:t>、</a:t>
            </a:r>
            <a:r>
              <a:rPr spc="-80" dirty="0">
                <a:cs typeface="Arial Unicode MS"/>
              </a:rPr>
              <a:t>私</a:t>
            </a:r>
            <a:r>
              <a:rPr spc="-75" dirty="0">
                <a:cs typeface="Arial Unicode MS"/>
              </a:rPr>
              <a:t>た</a:t>
            </a:r>
            <a:r>
              <a:rPr spc="-280" dirty="0">
                <a:cs typeface="Arial Unicode MS"/>
              </a:rPr>
              <a:t>ち</a:t>
            </a:r>
            <a:r>
              <a:rPr spc="-50" dirty="0">
                <a:cs typeface="Arial Unicode MS"/>
              </a:rPr>
              <a:t>は何が</a:t>
            </a:r>
            <a:r>
              <a:rPr spc="-55" dirty="0">
                <a:cs typeface="Arial Unicode MS"/>
              </a:rPr>
              <a:t>で</a:t>
            </a:r>
            <a:r>
              <a:rPr spc="-315" dirty="0">
                <a:cs typeface="Arial Unicode MS"/>
              </a:rPr>
              <a:t>き</a:t>
            </a:r>
            <a:r>
              <a:rPr spc="-280" dirty="0">
                <a:cs typeface="Arial Unicode MS"/>
              </a:rPr>
              <a:t>る</a:t>
            </a:r>
            <a:r>
              <a:rPr spc="-155" dirty="0">
                <a:cs typeface="Arial Unicode MS"/>
              </a:rPr>
              <a:t>だ</a:t>
            </a:r>
            <a:r>
              <a:rPr spc="-315" dirty="0">
                <a:cs typeface="Arial Unicode MS"/>
              </a:rPr>
              <a:t>ろ</a:t>
            </a:r>
            <a:r>
              <a:rPr spc="-590" dirty="0">
                <a:cs typeface="Arial Unicode MS"/>
              </a:rPr>
              <a:t>う </a:t>
            </a:r>
            <a:r>
              <a:rPr spc="-340" dirty="0">
                <a:cs typeface="Arial Unicode MS"/>
              </a:rPr>
              <a:t>か。</a:t>
            </a:r>
            <a:endParaRPr dirty="0">
              <a:cs typeface="Arial Unicode MS"/>
            </a:endParaRPr>
          </a:p>
          <a:p>
            <a:pPr marL="517525">
              <a:lnSpc>
                <a:spcPts val="2355"/>
              </a:lnSpc>
            </a:pPr>
            <a:r>
              <a:rPr spc="-254" dirty="0">
                <a:solidFill>
                  <a:srgbClr val="0432FF"/>
                </a:solidFill>
                <a:cs typeface="Arial Unicode MS"/>
              </a:rPr>
              <a:t>＝地球（</a:t>
            </a:r>
            <a:r>
              <a:rPr spc="-260" dirty="0">
                <a:solidFill>
                  <a:srgbClr val="0432FF"/>
                </a:solidFill>
                <a:cs typeface="Arial Unicode MS"/>
              </a:rPr>
              <a:t>ち</a:t>
            </a:r>
            <a:r>
              <a:rPr spc="-315" dirty="0">
                <a:solidFill>
                  <a:srgbClr val="0432FF"/>
                </a:solidFill>
                <a:cs typeface="Arial Unicode MS"/>
              </a:rPr>
              <a:t>きゅ</a:t>
            </a:r>
            <a:r>
              <a:rPr spc="-595" dirty="0">
                <a:solidFill>
                  <a:srgbClr val="0432FF"/>
                </a:solidFill>
                <a:cs typeface="Arial Unicode MS"/>
              </a:rPr>
              <a:t>う</a:t>
            </a:r>
            <a:r>
              <a:rPr spc="-365" dirty="0">
                <a:solidFill>
                  <a:srgbClr val="0432FF"/>
                </a:solidFill>
                <a:cs typeface="Arial Unicode MS"/>
              </a:rPr>
              <a:t>）が温か</a:t>
            </a:r>
            <a:r>
              <a:rPr spc="-370" dirty="0">
                <a:solidFill>
                  <a:srgbClr val="0432FF"/>
                </a:solidFill>
                <a:cs typeface="Arial Unicode MS"/>
              </a:rPr>
              <a:t>く</a:t>
            </a:r>
            <a:r>
              <a:rPr spc="-204" dirty="0">
                <a:solidFill>
                  <a:srgbClr val="0432FF"/>
                </a:solidFill>
                <a:cs typeface="Arial Unicode MS"/>
              </a:rPr>
              <a:t>な</a:t>
            </a:r>
            <a:r>
              <a:rPr spc="-280" dirty="0">
                <a:solidFill>
                  <a:srgbClr val="0432FF"/>
                </a:solidFill>
                <a:cs typeface="Arial Unicode MS"/>
              </a:rPr>
              <a:t>る</a:t>
            </a:r>
            <a:r>
              <a:rPr spc="-405" dirty="0">
                <a:solidFill>
                  <a:srgbClr val="0432FF"/>
                </a:solidFill>
                <a:cs typeface="Arial Unicode MS"/>
              </a:rPr>
              <a:t>こ</a:t>
            </a:r>
            <a:r>
              <a:rPr spc="-470" dirty="0">
                <a:solidFill>
                  <a:srgbClr val="0432FF"/>
                </a:solidFill>
                <a:cs typeface="Arial Unicode MS"/>
              </a:rPr>
              <a:t>と</a:t>
            </a:r>
            <a:endParaRPr dirty="0">
              <a:cs typeface="Arial Unicode MS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</a:pPr>
            <a:r>
              <a:rPr sz="2000" dirty="0">
                <a:latin typeface="YuGo-Medium"/>
                <a:cs typeface="YuGo-Medium"/>
              </a:rPr>
              <a:t>《練習》</a:t>
            </a:r>
          </a:p>
          <a:p>
            <a:pPr marL="490220" indent="-457200">
              <a:lnSpc>
                <a:spcPct val="100000"/>
              </a:lnSpc>
              <a:spcBef>
                <a:spcPts val="820"/>
              </a:spcBef>
              <a:buFont typeface="Calibri"/>
              <a:buAutoNum type="arabicPeriod"/>
              <a:tabLst>
                <a:tab pos="490220" algn="l"/>
                <a:tab pos="490855" algn="l"/>
                <a:tab pos="3629025" algn="l"/>
                <a:tab pos="4706620" algn="l"/>
              </a:tabLst>
            </a:pPr>
            <a:r>
              <a:rPr sz="2000" dirty="0">
                <a:latin typeface="YuGo-Medium"/>
                <a:cs typeface="YuGo-Medium"/>
              </a:rPr>
              <a:t>将来、⾊々な仕事が</a:t>
            </a:r>
            <a:r>
              <a:rPr sz="3000" u="sng" baseline="1388" dirty="0">
                <a:solidFill>
                  <a:srgbClr val="0432FF"/>
                </a:solidFill>
                <a:uFill>
                  <a:solidFill>
                    <a:srgbClr val="000000"/>
                  </a:solidFill>
                </a:uFill>
                <a:latin typeface="YuGo-Medium"/>
                <a:cs typeface="YuGo-Medium"/>
              </a:rPr>
              <a:t> 	機械	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化</a:t>
            </a:r>
            <a:r>
              <a:rPr sz="2000" dirty="0">
                <a:latin typeface="YuGo-Medium"/>
                <a:cs typeface="YuGo-Medium"/>
              </a:rPr>
              <a:t>されて、仕事が少なくなるかもしれない。</a:t>
            </a:r>
          </a:p>
          <a:p>
            <a:pPr marL="490220" indent="-457200">
              <a:lnSpc>
                <a:spcPct val="100000"/>
              </a:lnSpc>
              <a:spcBef>
                <a:spcPts val="695"/>
              </a:spcBef>
              <a:buClr>
                <a:srgbClr val="000000"/>
              </a:buClr>
              <a:buFont typeface="Calibri"/>
              <a:buAutoNum type="arabicPeriod"/>
              <a:tabLst>
                <a:tab pos="490220" algn="l"/>
                <a:tab pos="490855" algn="l"/>
                <a:tab pos="929005" algn="l"/>
                <a:tab pos="2115820" algn="l"/>
              </a:tabLst>
            </a:pPr>
            <a:r>
              <a:rPr sz="3000" u="sng" baseline="2777" dirty="0">
                <a:solidFill>
                  <a:srgbClr val="0432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000" u="sng" baseline="2777" dirty="0">
                <a:solidFill>
                  <a:srgbClr val="0432FF"/>
                </a:solidFill>
                <a:uFill>
                  <a:solidFill>
                    <a:srgbClr val="000000"/>
                  </a:solidFill>
                </a:uFill>
                <a:latin typeface="YuGo-Medium"/>
                <a:cs typeface="YuGo-Medium"/>
              </a:rPr>
              <a:t>国際	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化</a:t>
            </a:r>
            <a:r>
              <a:rPr sz="2000" dirty="0">
                <a:latin typeface="YuGo-Medium"/>
                <a:cs typeface="YuGo-Medium"/>
              </a:rPr>
              <a:t>するためには、⾔語教育（きょういく</a:t>
            </a:r>
            <a:r>
              <a:rPr sz="2000" spc="5" dirty="0">
                <a:latin typeface="Calibri"/>
                <a:cs typeface="Calibri"/>
              </a:rPr>
              <a:t>: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education</a:t>
            </a:r>
            <a:r>
              <a:rPr sz="2000" spc="5" dirty="0">
                <a:latin typeface="YuGo-Medium"/>
                <a:cs typeface="YuGo-Medium"/>
              </a:rPr>
              <a:t>）</a:t>
            </a:r>
            <a:r>
              <a:rPr sz="2000" dirty="0">
                <a:latin typeface="YuGo-Medium"/>
                <a:cs typeface="YuGo-Medium"/>
              </a:rPr>
              <a:t>が⼤切だと思う。</a:t>
            </a:r>
          </a:p>
          <a:p>
            <a:pPr marL="490220" indent="-457200">
              <a:lnSpc>
                <a:spcPct val="100000"/>
              </a:lnSpc>
              <a:spcBef>
                <a:spcPts val="790"/>
              </a:spcBef>
              <a:buFont typeface="Calibri"/>
              <a:buAutoNum type="arabicPeriod"/>
              <a:tabLst>
                <a:tab pos="490220" algn="l"/>
                <a:tab pos="490855" algn="l"/>
                <a:tab pos="3944620" algn="l"/>
              </a:tabLst>
            </a:pPr>
            <a:r>
              <a:rPr sz="2000" dirty="0">
                <a:latin typeface="YuGo-Medium"/>
                <a:cs typeface="YuGo-Medium"/>
              </a:rPr>
              <a:t>難しい勉強でも</a:t>
            </a:r>
            <a:r>
              <a:rPr sz="2000" spc="15" dirty="0">
                <a:latin typeface="YuGo-Medium"/>
                <a:cs typeface="YuGo-Medium"/>
              </a:rPr>
              <a:t>、</a:t>
            </a:r>
            <a:r>
              <a:rPr sz="3000" u="sng" baseline="8333" dirty="0">
                <a:solidFill>
                  <a:srgbClr val="0432FF"/>
                </a:solidFill>
                <a:uFill>
                  <a:solidFill>
                    <a:srgbClr val="000000"/>
                  </a:solidFill>
                </a:uFill>
                <a:latin typeface="YuGo-Medium"/>
                <a:cs typeface="YuGo-Medium"/>
              </a:rPr>
              <a:t>ゲーム	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化</a:t>
            </a:r>
            <a:r>
              <a:rPr sz="2000" dirty="0">
                <a:latin typeface="YuGo-Medium"/>
                <a:cs typeface="YuGo-Medium"/>
              </a:rPr>
              <a:t>すれば、⾯⽩くなる。</a:t>
            </a:r>
          </a:p>
          <a:p>
            <a:pPr marL="490220" marR="93980" indent="-457200">
              <a:lnSpc>
                <a:spcPts val="2110"/>
              </a:lnSpc>
              <a:spcBef>
                <a:spcPts val="1105"/>
              </a:spcBef>
              <a:buFont typeface="Calibri"/>
              <a:buAutoNum type="arabicPeriod"/>
              <a:tabLst>
                <a:tab pos="490220" algn="l"/>
                <a:tab pos="490855" algn="l"/>
                <a:tab pos="7686675" algn="l"/>
                <a:tab pos="8770620" algn="l"/>
              </a:tabLst>
            </a:pPr>
            <a:r>
              <a:rPr sz="2000" dirty="0">
                <a:latin typeface="YuGo-Medium"/>
                <a:cs typeface="YuGo-Medium"/>
              </a:rPr>
              <a:t>安藤百福（あんどうももふく）は、インスタントラーメンの</a:t>
            </a:r>
            <a:r>
              <a:rPr sz="2000" u="sng" dirty="0">
                <a:solidFill>
                  <a:srgbClr val="0432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u="sng" dirty="0">
                <a:solidFill>
                  <a:srgbClr val="0432FF"/>
                </a:solidFill>
                <a:uFill>
                  <a:solidFill>
                    <a:srgbClr val="000000"/>
                  </a:solidFill>
                </a:uFill>
                <a:latin typeface="YuGo-Medium"/>
                <a:cs typeface="YuGo-Medium"/>
              </a:rPr>
              <a:t>商品	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化</a:t>
            </a:r>
            <a:r>
              <a:rPr sz="2000" dirty="0">
                <a:latin typeface="YuGo-Medium"/>
                <a:cs typeface="YuGo-Medium"/>
              </a:rPr>
              <a:t>に成功し た。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424179"/>
            <a:ext cx="78460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0520" algn="l"/>
              </a:tabLst>
            </a:pPr>
            <a:r>
              <a:rPr sz="2800" spc="-100" dirty="0"/>
              <a:t>⽂法</a:t>
            </a:r>
            <a:r>
              <a:rPr sz="2800" dirty="0">
                <a:latin typeface="Calibri"/>
                <a:cs typeface="Calibri"/>
              </a:rPr>
              <a:t>8	</a:t>
            </a:r>
            <a:r>
              <a:rPr sz="2800" spc="-105" dirty="0"/>
              <a:t>｛</a:t>
            </a:r>
            <a:r>
              <a:rPr sz="2800" spc="-105" dirty="0">
                <a:latin typeface="Calibri"/>
                <a:cs typeface="Calibri"/>
              </a:rPr>
              <a:t>Noun</a:t>
            </a:r>
            <a:r>
              <a:rPr sz="2800" spc="-105" dirty="0"/>
              <a:t>／</a:t>
            </a:r>
            <a:r>
              <a:rPr sz="2800" spc="-100" dirty="0"/>
              <a:t>な</a:t>
            </a:r>
            <a:r>
              <a:rPr sz="2800" spc="-105" dirty="0">
                <a:latin typeface="Calibri"/>
                <a:cs typeface="Calibri"/>
              </a:rPr>
              <a:t>adj.</a:t>
            </a:r>
            <a:r>
              <a:rPr sz="2800" spc="-105" dirty="0"/>
              <a:t>｝</a:t>
            </a:r>
            <a:r>
              <a:rPr sz="2800" spc="-100" dirty="0"/>
              <a:t>化（する）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426918"/>
            <a:ext cx="1054735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50" dirty="0">
                <a:latin typeface="YuGo-Medium"/>
                <a:cs typeface="YuGo-Medium"/>
              </a:rPr>
              <a:t>⽂法９</a:t>
            </a:r>
            <a:endParaRPr sz="2750">
              <a:latin typeface="YuGo-Medium"/>
              <a:cs typeface="YuGo-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4902" y="426918"/>
            <a:ext cx="1397635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ところが</a:t>
            </a:r>
          </a:p>
        </p:txBody>
      </p:sp>
      <p:sp>
        <p:nvSpPr>
          <p:cNvPr id="4" name="object 4"/>
          <p:cNvSpPr/>
          <p:nvPr/>
        </p:nvSpPr>
        <p:spPr>
          <a:xfrm>
            <a:off x="508000" y="1123544"/>
            <a:ext cx="10868197" cy="5582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6800" y="2057400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00" y="236220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1600" y="25908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6400" y="2286000"/>
            <a:ext cx="1896745" cy="0"/>
          </a:xfrm>
          <a:custGeom>
            <a:avLst/>
            <a:gdLst/>
            <a:ahLst/>
            <a:cxnLst/>
            <a:rect l="l" t="t" r="r" b="b"/>
            <a:pathLst>
              <a:path w="1896745">
                <a:moveTo>
                  <a:pt x="0" y="0"/>
                </a:moveTo>
                <a:lnTo>
                  <a:pt x="1896533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9800" y="45720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7842" y="49530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77200" y="53340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6200" y="61722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0415E9-143D-CAE7-6C8F-8C948149053E}"/>
              </a:ext>
            </a:extLst>
          </p:cNvPr>
          <p:cNvSpPr txBox="1"/>
          <p:nvPr/>
        </p:nvSpPr>
        <p:spPr>
          <a:xfrm>
            <a:off x="612140" y="6627608"/>
            <a:ext cx="885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2402" y="543073"/>
            <a:ext cx="4549140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i="1" spc="-240" dirty="0">
                <a:latin typeface="Arial-BoldItalicMT"/>
                <a:cs typeface="Arial-BoldItalicMT"/>
              </a:rPr>
              <a:t>”must</a:t>
            </a:r>
            <a:r>
              <a:rPr sz="1800" b="1" i="1" spc="-295" dirty="0">
                <a:latin typeface="Arial-BoldItalicMT"/>
                <a:cs typeface="Arial-BoldItalicMT"/>
              </a:rPr>
              <a:t> </a:t>
            </a:r>
            <a:r>
              <a:rPr sz="1800" b="1" i="1" spc="-90" dirty="0">
                <a:latin typeface="Arial-BoldItalicMT"/>
                <a:cs typeface="Arial-BoldItalicMT"/>
              </a:rPr>
              <a:t>be</a:t>
            </a:r>
            <a:r>
              <a:rPr sz="1850" b="1" spc="-90" dirty="0">
                <a:latin typeface="Apple SD Gothic Neo"/>
                <a:cs typeface="Apple SD Gothic Neo"/>
              </a:rPr>
              <a:t>；</a:t>
            </a:r>
            <a:r>
              <a:rPr sz="1850" b="1" spc="-270" dirty="0">
                <a:latin typeface="Apple SD Gothic Neo"/>
                <a:cs typeface="Apple SD Gothic Neo"/>
              </a:rPr>
              <a:t> </a:t>
            </a:r>
            <a:r>
              <a:rPr sz="1800" b="1" i="1" spc="-165" dirty="0">
                <a:latin typeface="Arial-BoldItalicMT"/>
                <a:cs typeface="Arial-BoldItalicMT"/>
              </a:rPr>
              <a:t>I’m</a:t>
            </a:r>
            <a:r>
              <a:rPr sz="1800" b="1" i="1" spc="-285" dirty="0">
                <a:latin typeface="Arial-BoldItalicMT"/>
                <a:cs typeface="Arial-BoldItalicMT"/>
              </a:rPr>
              <a:t> </a:t>
            </a:r>
            <a:r>
              <a:rPr sz="1800" b="1" i="1" spc="-185" dirty="0">
                <a:latin typeface="Arial-BoldItalicMT"/>
                <a:cs typeface="Arial-BoldItalicMT"/>
              </a:rPr>
              <a:t>sure/certain</a:t>
            </a:r>
            <a:r>
              <a:rPr sz="1800" b="1" i="1" spc="-290" dirty="0">
                <a:latin typeface="Arial-BoldItalicMT"/>
                <a:cs typeface="Arial-BoldItalicMT"/>
              </a:rPr>
              <a:t> </a:t>
            </a:r>
            <a:r>
              <a:rPr sz="1800" b="1" i="1" spc="-70" dirty="0">
                <a:latin typeface="Arial-BoldItalicMT"/>
                <a:cs typeface="Arial-BoldItalicMT"/>
              </a:rPr>
              <a:t>that~</a:t>
            </a:r>
            <a:r>
              <a:rPr sz="1850" b="1" spc="-70" dirty="0">
                <a:latin typeface="Apple SD Gothic Neo"/>
                <a:cs typeface="Apple SD Gothic Neo"/>
              </a:rPr>
              <a:t>；</a:t>
            </a:r>
            <a:r>
              <a:rPr sz="1800" b="1" i="1" spc="-70" dirty="0">
                <a:latin typeface="Arial-BoldItalicMT"/>
                <a:cs typeface="Arial-BoldItalicMT"/>
              </a:rPr>
              <a:t>it</a:t>
            </a:r>
            <a:r>
              <a:rPr sz="1800" b="1" i="1" spc="-290" dirty="0">
                <a:latin typeface="Arial-BoldItalicMT"/>
                <a:cs typeface="Arial-BoldItalicMT"/>
              </a:rPr>
              <a:t> </a:t>
            </a:r>
            <a:r>
              <a:rPr sz="1800" b="1" i="1" spc="-229" dirty="0">
                <a:latin typeface="Arial-BoldItalicMT"/>
                <a:cs typeface="Arial-BoldItalicMT"/>
              </a:rPr>
              <a:t>is</a:t>
            </a:r>
            <a:r>
              <a:rPr sz="1800" b="1" i="1" spc="-285" dirty="0">
                <a:latin typeface="Arial-BoldItalicMT"/>
                <a:cs typeface="Arial-BoldItalicMT"/>
              </a:rPr>
              <a:t> </a:t>
            </a:r>
            <a:r>
              <a:rPr sz="1800" b="1" i="1" spc="-190" dirty="0">
                <a:latin typeface="Arial-BoldItalicMT"/>
                <a:cs typeface="Arial-BoldItalicMT"/>
              </a:rPr>
              <a:t>certain</a:t>
            </a:r>
            <a:r>
              <a:rPr sz="1800" b="1" i="1" spc="-290" dirty="0">
                <a:latin typeface="Arial-BoldItalicMT"/>
                <a:cs typeface="Arial-BoldItalicMT"/>
              </a:rPr>
              <a:t> </a:t>
            </a:r>
            <a:r>
              <a:rPr sz="1800" b="1" i="1" spc="-155" dirty="0">
                <a:latin typeface="Arial-BoldItalicMT"/>
                <a:cs typeface="Arial-BoldItalicMT"/>
              </a:rPr>
              <a:t>that~”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26918"/>
            <a:ext cx="439293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buSzPct val="101818"/>
              <a:tabLst>
                <a:tab pos="545465" algn="l"/>
                <a:tab pos="546100" algn="l"/>
                <a:tab pos="2322195" algn="l"/>
              </a:tabLst>
            </a:pPr>
            <a:r>
              <a:rPr lang="en-US" sz="2750" spc="-50" dirty="0">
                <a:latin typeface="YuGo-Medium"/>
                <a:cs typeface="YuGo-Medium"/>
              </a:rPr>
              <a:t>		</a:t>
            </a:r>
            <a:r>
              <a:rPr sz="2750" spc="-50" dirty="0">
                <a:latin typeface="YuGo-Medium"/>
                <a:cs typeface="YuGo-Medium"/>
              </a:rPr>
              <a:t>⽂法</a:t>
            </a:r>
            <a:r>
              <a:rPr sz="2750" spc="-70" dirty="0">
                <a:latin typeface="Calibri"/>
                <a:cs typeface="Calibri"/>
              </a:rPr>
              <a:t>1</a:t>
            </a:r>
            <a:r>
              <a:rPr sz="2750" spc="25" dirty="0">
                <a:latin typeface="Calibri"/>
                <a:cs typeface="Calibri"/>
              </a:rPr>
              <a:t>0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50" dirty="0">
                <a:latin typeface="YuGo-Medium"/>
                <a:cs typeface="YuGo-Medium"/>
              </a:rPr>
              <a:t>〜に違いない</a:t>
            </a:r>
            <a:endParaRPr sz="2750" dirty="0">
              <a:latin typeface="YuGo-Medium"/>
              <a:cs typeface="YuGo-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5560" y="4101372"/>
            <a:ext cx="6793230" cy="337820"/>
          </a:xfrm>
          <a:custGeom>
            <a:avLst/>
            <a:gdLst/>
            <a:ahLst/>
            <a:cxnLst/>
            <a:rect l="l" t="t" r="r" b="b"/>
            <a:pathLst>
              <a:path w="6793230" h="337820">
                <a:moveTo>
                  <a:pt x="468465" y="56280"/>
                </a:moveTo>
                <a:lnTo>
                  <a:pt x="472888" y="34373"/>
                </a:lnTo>
                <a:lnTo>
                  <a:pt x="484950" y="16484"/>
                </a:lnTo>
                <a:lnTo>
                  <a:pt x="502839" y="4422"/>
                </a:lnTo>
                <a:lnTo>
                  <a:pt x="524746" y="0"/>
                </a:lnTo>
                <a:lnTo>
                  <a:pt x="1522565" y="0"/>
                </a:lnTo>
                <a:lnTo>
                  <a:pt x="3103715" y="0"/>
                </a:lnTo>
                <a:lnTo>
                  <a:pt x="6736784" y="0"/>
                </a:lnTo>
                <a:lnTo>
                  <a:pt x="6758691" y="4422"/>
                </a:lnTo>
                <a:lnTo>
                  <a:pt x="6776581" y="16484"/>
                </a:lnTo>
                <a:lnTo>
                  <a:pt x="6788643" y="34373"/>
                </a:lnTo>
                <a:lnTo>
                  <a:pt x="6793065" y="56280"/>
                </a:lnTo>
                <a:lnTo>
                  <a:pt x="6793065" y="140699"/>
                </a:lnTo>
                <a:lnTo>
                  <a:pt x="6793065" y="281398"/>
                </a:lnTo>
                <a:lnTo>
                  <a:pt x="6788643" y="303305"/>
                </a:lnTo>
                <a:lnTo>
                  <a:pt x="6776581" y="321194"/>
                </a:lnTo>
                <a:lnTo>
                  <a:pt x="6758691" y="333256"/>
                </a:lnTo>
                <a:lnTo>
                  <a:pt x="6736784" y="337679"/>
                </a:lnTo>
                <a:lnTo>
                  <a:pt x="3103715" y="337679"/>
                </a:lnTo>
                <a:lnTo>
                  <a:pt x="1522565" y="337679"/>
                </a:lnTo>
                <a:lnTo>
                  <a:pt x="524746" y="337679"/>
                </a:lnTo>
                <a:lnTo>
                  <a:pt x="502839" y="333256"/>
                </a:lnTo>
                <a:lnTo>
                  <a:pt x="484950" y="321194"/>
                </a:lnTo>
                <a:lnTo>
                  <a:pt x="472888" y="303305"/>
                </a:lnTo>
                <a:lnTo>
                  <a:pt x="468465" y="281398"/>
                </a:lnTo>
                <a:lnTo>
                  <a:pt x="468465" y="140699"/>
                </a:lnTo>
                <a:lnTo>
                  <a:pt x="0" y="27313"/>
                </a:lnTo>
                <a:lnTo>
                  <a:pt x="468465" y="56280"/>
                </a:lnTo>
                <a:close/>
              </a:path>
            </a:pathLst>
          </a:custGeom>
          <a:ln w="12700">
            <a:solidFill>
              <a:srgbClr val="FFCA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5445" y="989076"/>
            <a:ext cx="10349865" cy="5194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45" dirty="0">
                <a:latin typeface="Arial"/>
                <a:cs typeface="Arial"/>
              </a:rPr>
              <a:t>A</a:t>
            </a:r>
            <a:r>
              <a:rPr sz="2925" b="1" spc="67" baseline="1424" dirty="0">
                <a:latin typeface="Apple SD Gothic Neo"/>
                <a:cs typeface="Apple SD Gothic Neo"/>
              </a:rPr>
              <a:t>：</a:t>
            </a:r>
            <a:r>
              <a:rPr sz="2925" spc="75" baseline="1424" dirty="0">
                <a:latin typeface="YuGo-Medium"/>
                <a:cs typeface="YuGo-Medium"/>
              </a:rPr>
              <a:t>あのラーメンの店は、いつ⾏ってもたくさん⼈がならんでいますね！</a:t>
            </a:r>
            <a:endParaRPr sz="2925" baseline="1424">
              <a:latin typeface="YuGo-Medium"/>
              <a:cs typeface="YuGo-Medium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B</a:t>
            </a:r>
            <a:r>
              <a:rPr sz="2925" b="1" baseline="1424" dirty="0">
                <a:latin typeface="Apple SD Gothic Neo"/>
                <a:cs typeface="Apple SD Gothic Neo"/>
              </a:rPr>
              <a:t>：</a:t>
            </a:r>
            <a:r>
              <a:rPr sz="2925" spc="75" baseline="1424" dirty="0">
                <a:latin typeface="YuGo-Medium"/>
                <a:cs typeface="YuGo-Medium"/>
              </a:rPr>
              <a:t>そうですね。ラーメンはすごくおいしい</a:t>
            </a:r>
            <a:r>
              <a:rPr sz="2925" spc="75" baseline="1424" dirty="0">
                <a:solidFill>
                  <a:srgbClr val="FF0000"/>
                </a:solidFill>
                <a:latin typeface="YuGo-Medium"/>
                <a:cs typeface="YuGo-Medium"/>
              </a:rPr>
              <a:t>に違いない</a:t>
            </a:r>
            <a:r>
              <a:rPr sz="2925" spc="75" baseline="1424" dirty="0">
                <a:latin typeface="YuGo-Medium"/>
                <a:cs typeface="YuGo-Medium"/>
              </a:rPr>
              <a:t>ですね！</a:t>
            </a:r>
            <a:endParaRPr sz="2925" baseline="1424">
              <a:latin typeface="YuGo-Medium"/>
              <a:cs typeface="YuGo-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000" dirty="0">
                <a:latin typeface="YuGo-Medium"/>
                <a:cs typeface="YuGo-Medium"/>
              </a:rPr>
              <a:t>《作り⽅》</a:t>
            </a:r>
            <a:endParaRPr sz="2000">
              <a:latin typeface="YuGo-Medium"/>
              <a:cs typeface="YuGo-Medium"/>
            </a:endParaRPr>
          </a:p>
          <a:p>
            <a:pPr marL="355600" indent="-342900">
              <a:lnSpc>
                <a:spcPts val="235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Verb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&amp;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YuGo-Medium"/>
                <a:cs typeface="YuGo-Medium"/>
              </a:rPr>
              <a:t>い</a:t>
            </a:r>
            <a:r>
              <a:rPr sz="2000" spc="5" dirty="0">
                <a:latin typeface="Calibri"/>
                <a:cs typeface="Calibri"/>
              </a:rPr>
              <a:t>adj.</a:t>
            </a:r>
            <a:r>
              <a:rPr sz="2000" spc="5" dirty="0">
                <a:latin typeface="YuGo-Medium"/>
                <a:cs typeface="YuGo-Medium"/>
              </a:rPr>
              <a:t>：</a:t>
            </a:r>
            <a:r>
              <a:rPr sz="2000" spc="155" dirty="0">
                <a:latin typeface="YuGo-Medium"/>
                <a:cs typeface="YuGo-Medium"/>
              </a:rPr>
              <a:t> </a:t>
            </a:r>
            <a:r>
              <a:rPr sz="3000" baseline="-20833" dirty="0">
                <a:latin typeface="YuGo-Medium"/>
                <a:cs typeface="YuGo-Medium"/>
              </a:rPr>
              <a:t>＋</a:t>
            </a:r>
            <a:r>
              <a:rPr sz="3000" baseline="-20833" dirty="0">
                <a:solidFill>
                  <a:srgbClr val="FF9300"/>
                </a:solidFill>
                <a:latin typeface="YuGo-Medium"/>
                <a:cs typeface="YuGo-Medium"/>
              </a:rPr>
              <a:t>に違いない</a:t>
            </a:r>
            <a:endParaRPr sz="3000" baseline="-20833">
              <a:latin typeface="YuGo-Medium"/>
              <a:cs typeface="YuGo-Medium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10" dirty="0">
                <a:latin typeface="Calibri"/>
                <a:cs typeface="Calibri"/>
              </a:rPr>
              <a:t>Noun&amp;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YuGo-Medium"/>
                <a:cs typeface="YuGo-Medium"/>
              </a:rPr>
              <a:t>な</a:t>
            </a:r>
            <a:r>
              <a:rPr sz="2000" spc="5" dirty="0">
                <a:latin typeface="Calibri"/>
                <a:cs typeface="Calibri"/>
              </a:rPr>
              <a:t>adj.</a:t>
            </a:r>
            <a:r>
              <a:rPr sz="2000" spc="5" dirty="0">
                <a:latin typeface="YuGo-Medium"/>
                <a:cs typeface="YuGo-Medium"/>
              </a:rPr>
              <a:t>：</a:t>
            </a:r>
            <a:endParaRPr sz="2000">
              <a:latin typeface="YuGo-Medium"/>
              <a:cs typeface="YuGo-Mediu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Calibri"/>
              <a:buAutoNum type="arabicPeriod"/>
              <a:tabLst>
                <a:tab pos="354965" algn="l"/>
                <a:tab pos="355600" algn="l"/>
              </a:tabLst>
            </a:pPr>
            <a:r>
              <a:rPr sz="2000" spc="-120" dirty="0">
                <a:latin typeface="Arial Unicode MS"/>
                <a:cs typeface="Arial Unicode MS"/>
              </a:rPr>
              <a:t>あ</a:t>
            </a:r>
            <a:r>
              <a:rPr sz="2000" spc="-65" dirty="0">
                <a:latin typeface="Arial Unicode MS"/>
                <a:cs typeface="Arial Unicode MS"/>
              </a:rPr>
              <a:t>の人は大</a:t>
            </a:r>
            <a:r>
              <a:rPr sz="2000" spc="-70" dirty="0">
                <a:latin typeface="Arial Unicode MS"/>
                <a:cs typeface="Arial Unicode MS"/>
              </a:rPr>
              <a:t>き</a:t>
            </a:r>
            <a:r>
              <a:rPr sz="2000" spc="-830" dirty="0">
                <a:latin typeface="Arial Unicode MS"/>
                <a:cs typeface="Arial Unicode MS"/>
              </a:rPr>
              <a:t>く</a:t>
            </a:r>
            <a:r>
              <a:rPr sz="2000" spc="-204" dirty="0">
                <a:latin typeface="Arial Unicode MS"/>
                <a:cs typeface="Arial Unicode MS"/>
              </a:rPr>
              <a:t>て</a:t>
            </a:r>
            <a:r>
              <a:rPr sz="2000" spc="-315" dirty="0">
                <a:latin typeface="Arial Unicode MS"/>
                <a:cs typeface="Arial Unicode MS"/>
              </a:rPr>
              <a:t>き</a:t>
            </a:r>
            <a:r>
              <a:rPr sz="2000" spc="-55" dirty="0">
                <a:latin typeface="Arial Unicode MS"/>
                <a:cs typeface="Arial Unicode MS"/>
              </a:rPr>
              <a:t>れ</a:t>
            </a:r>
            <a:r>
              <a:rPr sz="2000" spc="-60" dirty="0">
                <a:latin typeface="Arial Unicode MS"/>
                <a:cs typeface="Arial Unicode MS"/>
              </a:rPr>
              <a:t>い</a:t>
            </a:r>
            <a:r>
              <a:rPr sz="2000" spc="-204" dirty="0">
                <a:latin typeface="Arial Unicode MS"/>
                <a:cs typeface="Arial Unicode MS"/>
              </a:rPr>
              <a:t>な</a:t>
            </a:r>
            <a:r>
              <a:rPr sz="2000" spc="-80" dirty="0">
                <a:latin typeface="Arial Unicode MS"/>
                <a:cs typeface="Arial Unicode MS"/>
              </a:rPr>
              <a:t>ー</a:t>
            </a:r>
            <a:r>
              <a:rPr sz="2000" spc="-705" dirty="0">
                <a:latin typeface="Arial Unicode MS"/>
                <a:cs typeface="Arial Unicode MS"/>
              </a:rPr>
              <a:t>ト</a:t>
            </a:r>
            <a:r>
              <a:rPr sz="2000" spc="-120" dirty="0">
                <a:latin typeface="Arial Unicode MS"/>
                <a:cs typeface="Arial Unicode MS"/>
              </a:rPr>
              <a:t>に</a:t>
            </a:r>
            <a:r>
              <a:rPr sz="2000" spc="-40" dirty="0">
                <a:latin typeface="Arial Unicode MS"/>
                <a:cs typeface="Arial Unicode MS"/>
              </a:rPr>
              <a:t>住ん</a:t>
            </a:r>
            <a:r>
              <a:rPr sz="2000" spc="-204" dirty="0">
                <a:latin typeface="Arial Unicode MS"/>
                <a:cs typeface="Arial Unicode MS"/>
              </a:rPr>
              <a:t>で</a:t>
            </a:r>
            <a:r>
              <a:rPr sz="2000" spc="-114" dirty="0">
                <a:latin typeface="Arial Unicode MS"/>
                <a:cs typeface="Arial Unicode MS"/>
              </a:rPr>
              <a:t>い</a:t>
            </a:r>
            <a:r>
              <a:rPr sz="2000" spc="-280" dirty="0">
                <a:latin typeface="Arial Unicode MS"/>
                <a:cs typeface="Arial Unicode MS"/>
              </a:rPr>
              <a:t>る</a:t>
            </a:r>
            <a:r>
              <a:rPr sz="2000" spc="-200" dirty="0">
                <a:latin typeface="Arial Unicode MS"/>
                <a:cs typeface="Arial Unicode MS"/>
              </a:rPr>
              <a:t>から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114" dirty="0">
                <a:latin typeface="Arial Unicode MS"/>
                <a:cs typeface="Arial Unicode MS"/>
              </a:rPr>
              <a:t>お</a:t>
            </a:r>
            <a:r>
              <a:rPr sz="2000" spc="-95" dirty="0">
                <a:latin typeface="Arial Unicode MS"/>
                <a:cs typeface="Arial Unicode MS"/>
              </a:rPr>
              <a:t>金持</a:t>
            </a:r>
            <a:r>
              <a:rPr sz="2000" spc="-100" dirty="0">
                <a:latin typeface="Arial Unicode MS"/>
                <a:cs typeface="Arial Unicode MS"/>
              </a:rPr>
              <a:t>ち</a:t>
            </a:r>
            <a:r>
              <a:rPr sz="2000" spc="-120" dirty="0">
                <a:solidFill>
                  <a:srgbClr val="FF9300"/>
                </a:solidFill>
                <a:latin typeface="Arial Unicode MS"/>
                <a:cs typeface="Arial Unicode MS"/>
              </a:rPr>
              <a:t>に</a:t>
            </a:r>
            <a:r>
              <a:rPr sz="2000" spc="-55" dirty="0">
                <a:solidFill>
                  <a:srgbClr val="FF9300"/>
                </a:solidFill>
                <a:latin typeface="Arial Unicode MS"/>
                <a:cs typeface="Arial Unicode MS"/>
              </a:rPr>
              <a:t>違</a:t>
            </a:r>
            <a:r>
              <a:rPr sz="2000" spc="-60" dirty="0">
                <a:solidFill>
                  <a:srgbClr val="FF9300"/>
                </a:solidFill>
                <a:latin typeface="Arial Unicode MS"/>
                <a:cs typeface="Arial Unicode MS"/>
              </a:rPr>
              <a:t>い</a:t>
            </a:r>
            <a:r>
              <a:rPr sz="2000" spc="-204" dirty="0">
                <a:solidFill>
                  <a:srgbClr val="FF9300"/>
                </a:solidFill>
                <a:latin typeface="Arial Unicode MS"/>
                <a:cs typeface="Arial Unicode MS"/>
              </a:rPr>
              <a:t>な</a:t>
            </a:r>
            <a:r>
              <a:rPr sz="2000" spc="-114" dirty="0">
                <a:solidFill>
                  <a:srgbClr val="FF9300"/>
                </a:solidFill>
                <a:latin typeface="Arial Unicode MS"/>
                <a:cs typeface="Arial Unicode MS"/>
              </a:rPr>
              <a:t>い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>
              <a:latin typeface="Arial Unicode MS"/>
              <a:cs typeface="Arial Unicode MS"/>
            </a:endParaRPr>
          </a:p>
          <a:p>
            <a:pPr marL="355600" indent="-342900">
              <a:lnSpc>
                <a:spcPts val="2350"/>
              </a:lnSpc>
              <a:buFont typeface="Calibri"/>
              <a:buAutoNum type="arabicPeriod"/>
              <a:tabLst>
                <a:tab pos="354965" algn="l"/>
                <a:tab pos="355600" algn="l"/>
              </a:tabLst>
            </a:pPr>
            <a:r>
              <a:rPr sz="2000" spc="-160" dirty="0">
                <a:latin typeface="Arial Unicode MS"/>
                <a:cs typeface="Arial Unicode MS"/>
              </a:rPr>
              <a:t>田中</a:t>
            </a:r>
            <a:r>
              <a:rPr sz="2000" spc="-155" dirty="0">
                <a:latin typeface="Arial Unicode MS"/>
                <a:cs typeface="Arial Unicode MS"/>
              </a:rPr>
              <a:t>さ</a:t>
            </a:r>
            <a:r>
              <a:rPr sz="2000" spc="-80" dirty="0">
                <a:latin typeface="Arial Unicode MS"/>
                <a:cs typeface="Arial Unicode MS"/>
              </a:rPr>
              <a:t>ん</a:t>
            </a:r>
            <a:r>
              <a:rPr sz="2000" spc="-100" dirty="0">
                <a:latin typeface="Arial Unicode MS"/>
                <a:cs typeface="Arial Unicode MS"/>
              </a:rPr>
              <a:t>は</a:t>
            </a:r>
            <a:r>
              <a:rPr sz="2000" spc="-105" dirty="0">
                <a:latin typeface="Arial Unicode MS"/>
                <a:cs typeface="Arial Unicode MS"/>
              </a:rPr>
              <a:t>マ</a:t>
            </a:r>
            <a:r>
              <a:rPr sz="2000" spc="-204" dirty="0">
                <a:latin typeface="Arial Unicode MS"/>
                <a:cs typeface="Arial Unicode MS"/>
              </a:rPr>
              <a:t>ス</a:t>
            </a:r>
            <a:r>
              <a:rPr sz="2000" spc="-395" dirty="0">
                <a:latin typeface="Arial Unicode MS"/>
                <a:cs typeface="Arial Unicode MS"/>
              </a:rPr>
              <a:t>ク</a:t>
            </a:r>
            <a:r>
              <a:rPr sz="2000" spc="-290" dirty="0">
                <a:latin typeface="Arial Unicode MS"/>
                <a:cs typeface="Arial Unicode MS"/>
              </a:rPr>
              <a:t>を</a:t>
            </a:r>
            <a:r>
              <a:rPr sz="2000" spc="-465" dirty="0">
                <a:latin typeface="Arial Unicode MS"/>
                <a:cs typeface="Arial Unicode MS"/>
              </a:rPr>
              <a:t>し</a:t>
            </a:r>
            <a:r>
              <a:rPr sz="2000" spc="-204" dirty="0">
                <a:latin typeface="Arial Unicode MS"/>
                <a:cs typeface="Arial Unicode MS"/>
              </a:rPr>
              <a:t>て</a:t>
            </a:r>
            <a:r>
              <a:rPr sz="2000" spc="-114" dirty="0">
                <a:latin typeface="Arial Unicode MS"/>
                <a:cs typeface="Arial Unicode MS"/>
              </a:rPr>
              <a:t>い</a:t>
            </a:r>
            <a:r>
              <a:rPr sz="2000" spc="-280" dirty="0">
                <a:latin typeface="Arial Unicode MS"/>
                <a:cs typeface="Arial Unicode MS"/>
              </a:rPr>
              <a:t>る</a:t>
            </a:r>
            <a:r>
              <a:rPr sz="2000" spc="-200" dirty="0">
                <a:latin typeface="Arial Unicode MS"/>
                <a:cs typeface="Arial Unicode MS"/>
              </a:rPr>
              <a:t>から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100" dirty="0">
                <a:latin typeface="Arial Unicode MS"/>
                <a:cs typeface="Arial Unicode MS"/>
              </a:rPr>
              <a:t>かぜを</a:t>
            </a:r>
            <a:r>
              <a:rPr sz="2000" spc="-80" dirty="0">
                <a:latin typeface="Arial Unicode MS"/>
                <a:cs typeface="Arial Unicode MS"/>
              </a:rPr>
              <a:t>ひ</a:t>
            </a:r>
            <a:r>
              <a:rPr sz="2000" spc="-114" dirty="0">
                <a:latin typeface="Arial Unicode MS"/>
                <a:cs typeface="Arial Unicode MS"/>
              </a:rPr>
              <a:t>い</a:t>
            </a:r>
            <a:r>
              <a:rPr sz="2000" spc="-204" dirty="0">
                <a:latin typeface="Arial Unicode MS"/>
                <a:cs typeface="Arial Unicode MS"/>
              </a:rPr>
              <a:t>て</a:t>
            </a:r>
            <a:r>
              <a:rPr sz="2000" spc="-114" dirty="0">
                <a:latin typeface="Arial Unicode MS"/>
                <a:cs typeface="Arial Unicode MS"/>
              </a:rPr>
              <a:t>い</a:t>
            </a:r>
            <a:r>
              <a:rPr sz="2000" spc="-280" dirty="0">
                <a:latin typeface="Arial Unicode MS"/>
                <a:cs typeface="Arial Unicode MS"/>
              </a:rPr>
              <a:t>る</a:t>
            </a:r>
            <a:r>
              <a:rPr sz="2000" spc="-120" dirty="0">
                <a:solidFill>
                  <a:srgbClr val="FF9300"/>
                </a:solidFill>
                <a:latin typeface="Arial Unicode MS"/>
                <a:cs typeface="Arial Unicode MS"/>
              </a:rPr>
              <a:t>に</a:t>
            </a:r>
            <a:r>
              <a:rPr sz="2000" spc="-55" dirty="0">
                <a:solidFill>
                  <a:srgbClr val="FF9300"/>
                </a:solidFill>
                <a:latin typeface="Arial Unicode MS"/>
                <a:cs typeface="Arial Unicode MS"/>
              </a:rPr>
              <a:t>違</a:t>
            </a:r>
            <a:r>
              <a:rPr sz="2000" spc="-60" dirty="0">
                <a:solidFill>
                  <a:srgbClr val="FF9300"/>
                </a:solidFill>
                <a:latin typeface="Arial Unicode MS"/>
                <a:cs typeface="Arial Unicode MS"/>
              </a:rPr>
              <a:t>い</a:t>
            </a:r>
            <a:r>
              <a:rPr sz="2000" spc="-204" dirty="0">
                <a:solidFill>
                  <a:srgbClr val="FF9300"/>
                </a:solidFill>
                <a:latin typeface="Arial Unicode MS"/>
                <a:cs typeface="Arial Unicode MS"/>
              </a:rPr>
              <a:t>な</a:t>
            </a:r>
            <a:r>
              <a:rPr sz="2000" spc="-114" dirty="0">
                <a:solidFill>
                  <a:srgbClr val="FF9300"/>
                </a:solidFill>
                <a:latin typeface="Arial Unicode MS"/>
                <a:cs typeface="Arial Unicode MS"/>
              </a:rPr>
              <a:t>い</a:t>
            </a:r>
            <a:r>
              <a:rPr sz="2000" spc="-204" dirty="0">
                <a:solidFill>
                  <a:srgbClr val="FF9300"/>
                </a:solidFill>
                <a:latin typeface="Arial Unicode MS"/>
                <a:cs typeface="Arial Unicode MS"/>
              </a:rPr>
              <a:t>で</a:t>
            </a:r>
            <a:r>
              <a:rPr sz="2000" spc="-80" dirty="0">
                <a:solidFill>
                  <a:srgbClr val="FF9300"/>
                </a:solidFill>
                <a:latin typeface="Arial Unicode MS"/>
                <a:cs typeface="Arial Unicode MS"/>
              </a:rPr>
              <a:t>す</a:t>
            </a:r>
            <a:r>
              <a:rPr sz="2000" spc="-40" dirty="0">
                <a:solidFill>
                  <a:srgbClr val="FF9300"/>
                </a:solidFill>
                <a:latin typeface="Arial Unicode MS"/>
                <a:cs typeface="Arial Unicode MS"/>
              </a:rPr>
              <a:t>ね／</a:t>
            </a:r>
            <a:r>
              <a:rPr sz="2000" spc="-35" dirty="0">
                <a:solidFill>
                  <a:srgbClr val="FF9300"/>
                </a:solidFill>
                <a:latin typeface="Arial Unicode MS"/>
                <a:cs typeface="Arial Unicode MS"/>
              </a:rPr>
              <a:t>に</a:t>
            </a:r>
            <a:r>
              <a:rPr sz="2000" spc="-55" dirty="0">
                <a:solidFill>
                  <a:srgbClr val="FF9300"/>
                </a:solidFill>
                <a:latin typeface="Arial Unicode MS"/>
                <a:cs typeface="Arial Unicode MS"/>
              </a:rPr>
              <a:t>違</a:t>
            </a:r>
            <a:r>
              <a:rPr sz="2000" spc="-60" dirty="0">
                <a:solidFill>
                  <a:srgbClr val="FF9300"/>
                </a:solidFill>
                <a:latin typeface="Arial Unicode MS"/>
                <a:cs typeface="Arial Unicode MS"/>
              </a:rPr>
              <a:t>い</a:t>
            </a:r>
            <a:r>
              <a:rPr sz="2000" spc="-120" dirty="0">
                <a:solidFill>
                  <a:srgbClr val="FF9300"/>
                </a:solidFill>
                <a:latin typeface="Arial Unicode MS"/>
                <a:cs typeface="Arial Unicode MS"/>
              </a:rPr>
              <a:t>あ</a:t>
            </a:r>
            <a:r>
              <a:rPr sz="2000" spc="-515" dirty="0">
                <a:solidFill>
                  <a:srgbClr val="FF9300"/>
                </a:solidFill>
                <a:latin typeface="Arial Unicode MS"/>
                <a:cs typeface="Arial Unicode MS"/>
              </a:rPr>
              <a:t>り</a:t>
            </a:r>
            <a:r>
              <a:rPr sz="2000" spc="-215" dirty="0">
                <a:solidFill>
                  <a:srgbClr val="FF9300"/>
                </a:solidFill>
                <a:latin typeface="Arial Unicode MS"/>
                <a:cs typeface="Arial Unicode MS"/>
              </a:rPr>
              <a:t>ま</a:t>
            </a:r>
            <a:r>
              <a:rPr sz="2000" spc="-40" dirty="0">
                <a:solidFill>
                  <a:srgbClr val="FF9300"/>
                </a:solidFill>
                <a:latin typeface="Arial Unicode MS"/>
                <a:cs typeface="Arial Unicode MS"/>
              </a:rPr>
              <a:t>せん</a:t>
            </a:r>
            <a:r>
              <a:rPr sz="2000" spc="-5" dirty="0">
                <a:solidFill>
                  <a:srgbClr val="FF9300"/>
                </a:solidFill>
                <a:latin typeface="Arial Unicode MS"/>
                <a:cs typeface="Arial Unicode MS"/>
              </a:rPr>
              <a:t>ね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>
              <a:latin typeface="Arial Unicode MS"/>
              <a:cs typeface="Arial Unicode MS"/>
            </a:endParaRPr>
          </a:p>
          <a:p>
            <a:pPr marL="355600" indent="-342900">
              <a:lnSpc>
                <a:spcPts val="235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*</a:t>
            </a:r>
            <a:r>
              <a:rPr sz="2000" dirty="0">
                <a:latin typeface="YuGo-Medium"/>
                <a:cs typeface="YuGo-Medium"/>
              </a:rPr>
              <a:t>私は今⽇、宿題をする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に違いない</a:t>
            </a:r>
            <a:r>
              <a:rPr sz="2000" dirty="0">
                <a:latin typeface="YuGo-Medium"/>
                <a:cs typeface="YuGo-Medium"/>
              </a:rPr>
              <a:t>。</a:t>
            </a:r>
            <a:endParaRPr sz="2000">
              <a:latin typeface="YuGo-Medium"/>
              <a:cs typeface="YuGo-Medium"/>
            </a:endParaRPr>
          </a:p>
          <a:p>
            <a:pPr marL="3686175">
              <a:lnSpc>
                <a:spcPts val="2185"/>
              </a:lnSpc>
              <a:spcBef>
                <a:spcPts val="530"/>
              </a:spcBef>
            </a:pPr>
            <a:r>
              <a:rPr sz="2000" spc="78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000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NOT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used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describe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speaker’s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own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actions or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state.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2000" dirty="0">
                <a:latin typeface="YuGo-Medium"/>
                <a:cs typeface="YuGo-Medium"/>
              </a:rPr>
              <a:t>《練習》</a:t>
            </a:r>
            <a:endParaRPr sz="2000">
              <a:latin typeface="YuGo-Medium"/>
              <a:cs typeface="YuGo-Medium"/>
            </a:endParaRPr>
          </a:p>
          <a:p>
            <a:pPr marL="469900" indent="-457200">
              <a:lnSpc>
                <a:spcPts val="2350"/>
              </a:lnSpc>
              <a:buFont typeface="Calibri"/>
              <a:buAutoNum type="arabicPeriod"/>
              <a:tabLst>
                <a:tab pos="469265" algn="l"/>
                <a:tab pos="469900" algn="l"/>
                <a:tab pos="8241665" algn="l"/>
              </a:tabLst>
            </a:pPr>
            <a:r>
              <a:rPr sz="2000" dirty="0">
                <a:latin typeface="YuGo-Medium"/>
                <a:cs typeface="YuGo-Medium"/>
              </a:rPr>
              <a:t>冬なのに、この教室はいつも寒い。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YuGo-Medium"/>
                <a:cs typeface="YuGo-Medium"/>
              </a:rPr>
              <a:t> 	</a:t>
            </a:r>
            <a:r>
              <a:rPr sz="2000" dirty="0">
                <a:latin typeface="YuGo-Medium"/>
                <a:cs typeface="YuGo-Medium"/>
              </a:rPr>
              <a:t>に違いない。</a:t>
            </a:r>
            <a:endParaRPr sz="2000">
              <a:latin typeface="YuGo-Medium"/>
              <a:cs typeface="YuGo-Medium"/>
            </a:endParaRPr>
          </a:p>
          <a:p>
            <a:pPr marL="469900" marR="168910" indent="-457200">
              <a:lnSpc>
                <a:spcPct val="100000"/>
              </a:lnSpc>
              <a:buFont typeface="Calibri"/>
              <a:buAutoNum type="arabicPeriod"/>
              <a:tabLst>
                <a:tab pos="469265" algn="l"/>
                <a:tab pos="469900" algn="l"/>
                <a:tab pos="5498465" algn="l"/>
                <a:tab pos="9156065" algn="l"/>
              </a:tabLst>
            </a:pPr>
            <a:r>
              <a:rPr sz="2000" dirty="0">
                <a:latin typeface="YuGo-Medium"/>
                <a:cs typeface="YuGo-Medium"/>
              </a:rPr>
              <a:t>あさって単語クイズがあるから、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dirty="0">
                <a:latin typeface="YuGo-Medium"/>
                <a:cs typeface="YuGo-Medium"/>
              </a:rPr>
              <a:t>さんは明⽇、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dirty="0">
                <a:latin typeface="YuGo-Medium"/>
                <a:cs typeface="YuGo-Medium"/>
              </a:rPr>
              <a:t>に違いな いと思う。</a:t>
            </a:r>
            <a:endParaRPr sz="2000">
              <a:latin typeface="YuGo-Medium"/>
              <a:cs typeface="YuGo-Medium"/>
            </a:endParaRPr>
          </a:p>
          <a:p>
            <a:pPr marL="469900" marR="168910" indent="-457200">
              <a:lnSpc>
                <a:spcPct val="100000"/>
              </a:lnSpc>
              <a:buFont typeface="Calibri"/>
              <a:buAutoNum type="arabicPeriod"/>
              <a:tabLst>
                <a:tab pos="469265" algn="l"/>
                <a:tab pos="469900" algn="l"/>
                <a:tab pos="1485265" algn="l"/>
                <a:tab pos="5498465" algn="l"/>
                <a:tab pos="9156065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dirty="0">
                <a:latin typeface="YuGo-Medium"/>
                <a:cs typeface="YuGo-Medium"/>
              </a:rPr>
              <a:t>さんの専攻（せんこう）は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dirty="0">
                <a:latin typeface="YuGo-Medium"/>
                <a:cs typeface="YuGo-Medium"/>
              </a:rPr>
              <a:t>から、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dirty="0">
                <a:latin typeface="YuGo-Medium"/>
                <a:cs typeface="YuGo-Medium"/>
              </a:rPr>
              <a:t>に違いな いですね。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80067" y="967993"/>
            <a:ext cx="300990" cy="476884"/>
          </a:xfrm>
          <a:custGeom>
            <a:avLst/>
            <a:gdLst/>
            <a:ahLst/>
            <a:cxnLst/>
            <a:rect l="l" t="t" r="r" b="b"/>
            <a:pathLst>
              <a:path w="300990" h="476884">
                <a:moveTo>
                  <a:pt x="0" y="300649"/>
                </a:moveTo>
                <a:lnTo>
                  <a:pt x="75119" y="313440"/>
                </a:lnTo>
                <a:lnTo>
                  <a:pt x="128491" y="0"/>
                </a:lnTo>
                <a:lnTo>
                  <a:pt x="278728" y="25582"/>
                </a:lnTo>
                <a:lnTo>
                  <a:pt x="225356" y="339022"/>
                </a:lnTo>
                <a:lnTo>
                  <a:pt x="300475" y="351813"/>
                </a:lnTo>
                <a:lnTo>
                  <a:pt x="124655" y="476468"/>
                </a:lnTo>
                <a:lnTo>
                  <a:pt x="0" y="300649"/>
                </a:lnTo>
                <a:close/>
              </a:path>
            </a:pathLst>
          </a:custGeom>
          <a:ln w="12699">
            <a:solidFill>
              <a:srgbClr val="FFCA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424179"/>
            <a:ext cx="10477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0" dirty="0"/>
              <a:t>⽂法</a:t>
            </a:r>
            <a:r>
              <a:rPr sz="2800" spc="-95" dirty="0">
                <a:latin typeface="Calibri"/>
                <a:cs typeface="Calibri"/>
              </a:rPr>
              <a:t>11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8552" y="424179"/>
            <a:ext cx="31121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0" dirty="0">
                <a:solidFill>
                  <a:srgbClr val="FF9300"/>
                </a:solidFill>
                <a:latin typeface="YuGo-Medium"/>
                <a:cs typeface="YuGo-Medium"/>
              </a:rPr>
              <a:t>〜をもとに（して）</a:t>
            </a:r>
            <a:endParaRPr sz="2800" dirty="0">
              <a:latin typeface="YuGo-Medium"/>
              <a:cs typeface="YuGo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8540" y="525779"/>
            <a:ext cx="11963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200" dirty="0">
                <a:solidFill>
                  <a:srgbClr val="FF9300"/>
                </a:solidFill>
                <a:latin typeface="Arial"/>
                <a:cs typeface="Arial"/>
              </a:rPr>
              <a:t>”based</a:t>
            </a:r>
            <a:r>
              <a:rPr sz="2000" i="1" spc="-260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2000" i="1" spc="-250" dirty="0">
                <a:solidFill>
                  <a:srgbClr val="FF9300"/>
                </a:solidFill>
                <a:latin typeface="Arial"/>
                <a:cs typeface="Arial"/>
              </a:rPr>
              <a:t>on…”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478" y="1357884"/>
            <a:ext cx="9006840" cy="217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YuGo-Medium"/>
                <a:cs typeface="YuGo-Medium"/>
              </a:rPr>
              <a:t>《形》</a:t>
            </a:r>
            <a:endParaRPr sz="2000">
              <a:latin typeface="YuGo-Medium"/>
              <a:cs typeface="YuGo-Medium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090295" algn="l"/>
                <a:tab pos="6760845" algn="l"/>
              </a:tabLst>
            </a:pPr>
            <a:r>
              <a:rPr sz="2000" spc="5" dirty="0">
                <a:solidFill>
                  <a:srgbClr val="00B050"/>
                </a:solidFill>
                <a:latin typeface="Calibri"/>
                <a:cs typeface="Calibri"/>
              </a:rPr>
              <a:t>Noun	</a:t>
            </a:r>
            <a:r>
              <a:rPr sz="2000" dirty="0">
                <a:latin typeface="Calibri"/>
                <a:cs typeface="Calibri"/>
              </a:rPr>
              <a:t>+ 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をもとに（して）</a:t>
            </a:r>
            <a:r>
              <a:rPr sz="2000" spc="-120" dirty="0">
                <a:solidFill>
                  <a:srgbClr val="FF9300"/>
                </a:solidFill>
                <a:latin typeface="YuGo-Medium"/>
                <a:cs typeface="YuGo-Medium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432FF"/>
                </a:solidFill>
                <a:latin typeface="Calibri"/>
                <a:cs typeface="Calibri"/>
              </a:rPr>
              <a:t>Verb</a:t>
            </a:r>
            <a:r>
              <a:rPr sz="2000" spc="-5" dirty="0">
                <a:solidFill>
                  <a:srgbClr val="0432F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[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YuGo-Medium"/>
                <a:cs typeface="YuGo-Medium"/>
              </a:rPr>
              <a:t>書く・作る・できる	など</a:t>
            </a:r>
            <a:r>
              <a:rPr sz="2000" spc="-120" dirty="0">
                <a:latin typeface="YuGo-Medium"/>
                <a:cs typeface="YuGo-Medium"/>
              </a:rPr>
              <a:t> </a:t>
            </a:r>
            <a:r>
              <a:rPr sz="2000" spc="15" dirty="0">
                <a:latin typeface="Calibri"/>
                <a:cs typeface="Calibri"/>
              </a:rPr>
              <a:t>]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3098165" algn="l"/>
              </a:tabLst>
            </a:pPr>
            <a:r>
              <a:rPr sz="2000" spc="5" dirty="0">
                <a:solidFill>
                  <a:srgbClr val="00B050"/>
                </a:solidFill>
                <a:latin typeface="Calibri"/>
                <a:cs typeface="Calibri"/>
              </a:rPr>
              <a:t>Noun1</a:t>
            </a:r>
            <a:r>
              <a:rPr sz="2000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 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をもとに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YuGo-Medium"/>
                <a:cs typeface="YuGo-Medium"/>
              </a:rPr>
              <a:t>した</a:t>
            </a:r>
            <a:r>
              <a:rPr sz="2000" dirty="0">
                <a:solidFill>
                  <a:srgbClr val="FF0000"/>
                </a:solidFill>
                <a:latin typeface="YuGo-Medium"/>
                <a:cs typeface="YuGo-Medium"/>
              </a:rPr>
              <a:t>	</a:t>
            </a:r>
            <a:r>
              <a:rPr sz="2000" dirty="0">
                <a:latin typeface="Calibri"/>
                <a:cs typeface="Calibri"/>
              </a:rPr>
              <a:t>+ </a:t>
            </a:r>
            <a:r>
              <a:rPr sz="2000" spc="5" dirty="0">
                <a:solidFill>
                  <a:srgbClr val="00B050"/>
                </a:solidFill>
                <a:latin typeface="Calibri"/>
                <a:cs typeface="Calibri"/>
              </a:rPr>
              <a:t>Noun2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Calibri"/>
              <a:buAutoNum type="arabicPeriod"/>
              <a:tabLst>
                <a:tab pos="354965" algn="l"/>
                <a:tab pos="355600" algn="l"/>
              </a:tabLst>
            </a:pPr>
            <a:r>
              <a:rPr sz="2000" spc="-165" dirty="0">
                <a:latin typeface="Arial Unicode MS"/>
                <a:cs typeface="Arial Unicode MS"/>
              </a:rPr>
              <a:t>ア</a:t>
            </a:r>
            <a:r>
              <a:rPr sz="2000" spc="-160" dirty="0">
                <a:latin typeface="Arial Unicode MS"/>
                <a:cs typeface="Arial Unicode MS"/>
              </a:rPr>
              <a:t>ウ</a:t>
            </a:r>
            <a:r>
              <a:rPr sz="2000" spc="-545" dirty="0">
                <a:latin typeface="Arial Unicode MS"/>
                <a:cs typeface="Arial Unicode MS"/>
              </a:rPr>
              <a:t>ト</a:t>
            </a:r>
            <a:r>
              <a:rPr sz="2000" spc="-555" dirty="0">
                <a:latin typeface="Arial Unicode MS"/>
                <a:cs typeface="Arial Unicode MS"/>
              </a:rPr>
              <a:t>ラ</a:t>
            </a:r>
            <a:r>
              <a:rPr sz="2000" spc="-355" dirty="0">
                <a:latin typeface="Arial Unicode MS"/>
                <a:cs typeface="Arial Unicode MS"/>
              </a:rPr>
              <a:t>イ</a:t>
            </a:r>
            <a:r>
              <a:rPr sz="2000" spc="-275" dirty="0">
                <a:latin typeface="Arial Unicode MS"/>
                <a:cs typeface="Arial Unicode MS"/>
              </a:rPr>
              <a:t>ン</a:t>
            </a:r>
            <a:r>
              <a:rPr sz="2000" spc="-385" dirty="0">
                <a:solidFill>
                  <a:srgbClr val="FF9300"/>
                </a:solidFill>
                <a:latin typeface="Arial Unicode MS"/>
                <a:cs typeface="Arial Unicode MS"/>
              </a:rPr>
              <a:t>をもと</a:t>
            </a:r>
            <a:r>
              <a:rPr sz="2000" spc="-120" dirty="0">
                <a:solidFill>
                  <a:srgbClr val="FF9300"/>
                </a:solidFill>
                <a:latin typeface="Arial Unicode MS"/>
                <a:cs typeface="Arial Unicode MS"/>
              </a:rPr>
              <a:t>に</a:t>
            </a:r>
            <a:r>
              <a:rPr sz="2000" spc="-465" dirty="0">
                <a:solidFill>
                  <a:srgbClr val="FF9300"/>
                </a:solidFill>
                <a:latin typeface="Arial Unicode MS"/>
                <a:cs typeface="Arial Unicode MS"/>
              </a:rPr>
              <a:t>し</a:t>
            </a:r>
            <a:r>
              <a:rPr sz="2000" spc="-200" dirty="0">
                <a:solidFill>
                  <a:srgbClr val="FF9300"/>
                </a:solidFill>
                <a:latin typeface="Arial Unicode MS"/>
                <a:cs typeface="Arial Unicode MS"/>
              </a:rPr>
              <a:t>て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100" dirty="0">
                <a:latin typeface="Arial Unicode MS"/>
                <a:cs typeface="Arial Unicode MS"/>
              </a:rPr>
              <a:t>作文を</a:t>
            </a:r>
            <a:r>
              <a:rPr sz="2000" spc="-55" dirty="0">
                <a:latin typeface="Arial Unicode MS"/>
                <a:cs typeface="Arial Unicode MS"/>
              </a:rPr>
              <a:t>書</a:t>
            </a:r>
            <a:r>
              <a:rPr sz="2000" spc="-60" dirty="0">
                <a:latin typeface="Arial Unicode MS"/>
                <a:cs typeface="Arial Unicode MS"/>
              </a:rPr>
              <a:t>い</a:t>
            </a:r>
            <a:r>
              <a:rPr sz="2000" spc="-155" dirty="0">
                <a:latin typeface="Arial Unicode MS"/>
                <a:cs typeface="Arial Unicode MS"/>
              </a:rPr>
              <a:t>た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>
              <a:latin typeface="Arial Unicode MS"/>
              <a:cs typeface="Arial Unicode MS"/>
            </a:endParaRPr>
          </a:p>
          <a:p>
            <a:pPr marL="355600" indent="-342900">
              <a:lnSpc>
                <a:spcPct val="100000"/>
              </a:lnSpc>
              <a:buFont typeface="Calibri"/>
              <a:buAutoNum type="arabicPeriod"/>
              <a:tabLst>
                <a:tab pos="354965" algn="l"/>
                <a:tab pos="355600" algn="l"/>
              </a:tabLst>
            </a:pPr>
            <a:r>
              <a:rPr sz="2000" spc="-465" dirty="0">
                <a:latin typeface="Arial Unicode MS"/>
                <a:cs typeface="Arial Unicode MS"/>
              </a:rPr>
              <a:t>「ぼっ</a:t>
            </a:r>
            <a:r>
              <a:rPr sz="2000" spc="-280" dirty="0">
                <a:latin typeface="Arial Unicode MS"/>
                <a:cs typeface="Arial Unicode MS"/>
              </a:rPr>
              <a:t>ち</a:t>
            </a:r>
            <a:r>
              <a:rPr sz="2000" spc="-315" dirty="0">
                <a:latin typeface="Arial Unicode MS"/>
                <a:cs typeface="Arial Unicode MS"/>
              </a:rPr>
              <a:t>ゃ</a:t>
            </a:r>
            <a:r>
              <a:rPr sz="2000" spc="-80" dirty="0">
                <a:latin typeface="Arial Unicode MS"/>
                <a:cs typeface="Arial Unicode MS"/>
              </a:rPr>
              <a:t>ん</a:t>
            </a:r>
            <a:r>
              <a:rPr sz="2000" spc="-275" dirty="0">
                <a:latin typeface="Arial Unicode MS"/>
                <a:cs typeface="Arial Unicode MS"/>
              </a:rPr>
              <a:t>」は夏目漱石（</a:t>
            </a:r>
            <a:r>
              <a:rPr sz="2000" spc="-280" dirty="0">
                <a:latin typeface="Arial Unicode MS"/>
                <a:cs typeface="Arial Unicode MS"/>
              </a:rPr>
              <a:t>な</a:t>
            </a:r>
            <a:r>
              <a:rPr sz="2000" spc="-90" dirty="0">
                <a:latin typeface="Arial Unicode MS"/>
                <a:cs typeface="Arial Unicode MS"/>
              </a:rPr>
              <a:t>つ</a:t>
            </a:r>
            <a:r>
              <a:rPr sz="2000" spc="-40" dirty="0">
                <a:latin typeface="Arial Unicode MS"/>
                <a:cs typeface="Arial Unicode MS"/>
              </a:rPr>
              <a:t>め</a:t>
            </a:r>
            <a:r>
              <a:rPr sz="2000" spc="-155" dirty="0">
                <a:latin typeface="Arial Unicode MS"/>
                <a:cs typeface="Arial Unicode MS"/>
              </a:rPr>
              <a:t>そ</a:t>
            </a:r>
            <a:r>
              <a:rPr sz="2000" spc="-595" dirty="0">
                <a:latin typeface="Arial Unicode MS"/>
                <a:cs typeface="Arial Unicode MS"/>
              </a:rPr>
              <a:t>う</a:t>
            </a:r>
            <a:r>
              <a:rPr sz="2000" spc="-160" dirty="0">
                <a:latin typeface="Arial Unicode MS"/>
                <a:cs typeface="Arial Unicode MS"/>
              </a:rPr>
              <a:t>せ</a:t>
            </a:r>
            <a:r>
              <a:rPr sz="2000" spc="-165" dirty="0">
                <a:latin typeface="Arial Unicode MS"/>
                <a:cs typeface="Arial Unicode MS"/>
              </a:rPr>
              <a:t>き</a:t>
            </a:r>
            <a:r>
              <a:rPr sz="2000" spc="-1000" dirty="0">
                <a:latin typeface="Arial Unicode MS"/>
                <a:cs typeface="Arial Unicode MS"/>
              </a:rPr>
              <a:t>）</a:t>
            </a:r>
            <a:r>
              <a:rPr sz="2000" dirty="0">
                <a:latin typeface="Arial Unicode MS"/>
                <a:cs typeface="Arial Unicode MS"/>
              </a:rPr>
              <a:t>の経験</a:t>
            </a:r>
            <a:r>
              <a:rPr sz="2000" spc="-385" dirty="0">
                <a:solidFill>
                  <a:srgbClr val="FF9300"/>
                </a:solidFill>
                <a:latin typeface="Arial Unicode MS"/>
                <a:cs typeface="Arial Unicode MS"/>
              </a:rPr>
              <a:t>をも</a:t>
            </a:r>
            <a:r>
              <a:rPr sz="2000" spc="-380" dirty="0">
                <a:solidFill>
                  <a:srgbClr val="FF9300"/>
                </a:solidFill>
                <a:latin typeface="Arial Unicode MS"/>
                <a:cs typeface="Arial Unicode MS"/>
              </a:rPr>
              <a:t>と</a:t>
            </a:r>
            <a:r>
              <a:rPr sz="2000" spc="-265" dirty="0">
                <a:solidFill>
                  <a:srgbClr val="FF9300"/>
                </a:solidFill>
                <a:latin typeface="Arial Unicode MS"/>
                <a:cs typeface="Arial Unicode MS"/>
              </a:rPr>
              <a:t>にし</a:t>
            </a:r>
            <a:r>
              <a:rPr sz="2000" spc="-275" dirty="0">
                <a:solidFill>
                  <a:srgbClr val="FF9300"/>
                </a:solidFill>
                <a:latin typeface="Arial Unicode MS"/>
                <a:cs typeface="Arial Unicode MS"/>
              </a:rPr>
              <a:t>て</a:t>
            </a:r>
            <a:r>
              <a:rPr sz="2000" spc="-680" dirty="0">
                <a:solidFill>
                  <a:srgbClr val="FF9300"/>
                </a:solidFill>
                <a:latin typeface="Arial Unicode MS"/>
                <a:cs typeface="Arial Unicode MS"/>
              </a:rPr>
              <a:t>、</a:t>
            </a:r>
            <a:r>
              <a:rPr sz="2000" spc="-40" dirty="0">
                <a:latin typeface="Arial Unicode MS"/>
                <a:cs typeface="Arial Unicode MS"/>
              </a:rPr>
              <a:t>書かれ</a:t>
            </a:r>
            <a:r>
              <a:rPr sz="2000" spc="-35" dirty="0">
                <a:latin typeface="Arial Unicode MS"/>
                <a:cs typeface="Arial Unicode MS"/>
              </a:rPr>
              <a:t>た</a:t>
            </a:r>
            <a:r>
              <a:rPr sz="2000" spc="-55" dirty="0">
                <a:latin typeface="Arial Unicode MS"/>
                <a:cs typeface="Arial Unicode MS"/>
              </a:rPr>
              <a:t>小説</a:t>
            </a:r>
            <a:r>
              <a:rPr sz="2000" spc="-50" dirty="0">
                <a:latin typeface="Arial Unicode MS"/>
                <a:cs typeface="Arial Unicode MS"/>
              </a:rPr>
              <a:t>だ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>
              <a:latin typeface="Arial Unicode MS"/>
              <a:cs typeface="Arial Unicode MS"/>
            </a:endParaRPr>
          </a:p>
          <a:p>
            <a:pPr marL="355600" indent="-342900">
              <a:lnSpc>
                <a:spcPct val="100000"/>
              </a:lnSpc>
              <a:buFont typeface="Calibri"/>
              <a:buAutoNum type="arabicPeriod"/>
              <a:tabLst>
                <a:tab pos="354965" algn="l"/>
                <a:tab pos="355600" algn="l"/>
              </a:tabLst>
            </a:pPr>
            <a:r>
              <a:rPr sz="2000" spc="-405" dirty="0">
                <a:latin typeface="Arial Unicode MS"/>
                <a:cs typeface="Arial Unicode MS"/>
              </a:rPr>
              <a:t>こ</a:t>
            </a:r>
            <a:r>
              <a:rPr sz="2000" spc="-135" dirty="0">
                <a:latin typeface="Arial Unicode MS"/>
                <a:cs typeface="Arial Unicode MS"/>
              </a:rPr>
              <a:t>の映画は</a:t>
            </a:r>
            <a:r>
              <a:rPr sz="2000" spc="-140" dirty="0">
                <a:latin typeface="Arial Unicode MS"/>
                <a:cs typeface="Arial Unicode MS"/>
              </a:rPr>
              <a:t>、</a:t>
            </a:r>
            <a:r>
              <a:rPr sz="2000" spc="-225" dirty="0">
                <a:latin typeface="Arial Unicode MS"/>
                <a:cs typeface="Arial Unicode MS"/>
              </a:rPr>
              <a:t>実話（＝本当の話</a:t>
            </a:r>
            <a:r>
              <a:rPr sz="2000" spc="-229" dirty="0">
                <a:latin typeface="Arial Unicode MS"/>
                <a:cs typeface="Arial Unicode MS"/>
              </a:rPr>
              <a:t>）</a:t>
            </a:r>
            <a:r>
              <a:rPr sz="2000" spc="-385" dirty="0">
                <a:solidFill>
                  <a:srgbClr val="FF9300"/>
                </a:solidFill>
                <a:latin typeface="Arial Unicode MS"/>
                <a:cs typeface="Arial Unicode MS"/>
              </a:rPr>
              <a:t>をもと</a:t>
            </a:r>
            <a:r>
              <a:rPr sz="2000" spc="-114" dirty="0">
                <a:solidFill>
                  <a:srgbClr val="FF9300"/>
                </a:solidFill>
                <a:latin typeface="Arial Unicode MS"/>
                <a:cs typeface="Arial Unicode MS"/>
              </a:rPr>
              <a:t>に</a:t>
            </a:r>
            <a:r>
              <a:rPr sz="2000" spc="-310" dirty="0">
                <a:solidFill>
                  <a:srgbClr val="FF0000"/>
                </a:solidFill>
                <a:latin typeface="Arial Unicode MS"/>
                <a:cs typeface="Arial Unicode MS"/>
              </a:rPr>
              <a:t>した</a:t>
            </a:r>
            <a:r>
              <a:rPr sz="2000" dirty="0">
                <a:latin typeface="Arial Unicode MS"/>
                <a:cs typeface="Arial Unicode MS"/>
              </a:rPr>
              <a:t>映画</a:t>
            </a:r>
            <a:r>
              <a:rPr sz="2000" spc="-409" dirty="0">
                <a:latin typeface="Arial Unicode MS"/>
                <a:cs typeface="Arial Unicode MS"/>
              </a:rPr>
              <a:t>だ。</a:t>
            </a:r>
            <a:endParaRPr sz="20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478" y="3796284"/>
            <a:ext cx="228790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YuGo-Medium"/>
                <a:cs typeface="YuGo-Medium"/>
              </a:rPr>
              <a:t>《練習》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2295" algn="l"/>
              </a:tabLst>
            </a:pPr>
            <a:r>
              <a:rPr sz="2000" spc="35" dirty="0">
                <a:latin typeface="Calibri"/>
                <a:cs typeface="Calibri"/>
              </a:rPr>
              <a:t>A</a:t>
            </a:r>
            <a:r>
              <a:rPr sz="2000" spc="-1000" dirty="0">
                <a:latin typeface="Arial Unicode MS"/>
                <a:cs typeface="Arial Unicode MS"/>
              </a:rPr>
              <a:t>：【</a:t>
            </a:r>
            <a:r>
              <a:rPr sz="2000" dirty="0">
                <a:latin typeface="Arial Unicode MS"/>
                <a:cs typeface="Arial Unicode MS"/>
              </a:rPr>
              <a:t>	</a:t>
            </a:r>
            <a:r>
              <a:rPr sz="2000" spc="-145" dirty="0">
                <a:latin typeface="Arial Unicode MS"/>
                <a:cs typeface="Arial Unicode MS"/>
              </a:rPr>
              <a:t>時を</a:t>
            </a:r>
            <a:r>
              <a:rPr sz="2000" spc="-55" dirty="0">
                <a:latin typeface="Arial Unicode MS"/>
                <a:cs typeface="Arial Unicode MS"/>
              </a:rPr>
              <a:t>か</a:t>
            </a:r>
            <a:r>
              <a:rPr sz="2000" spc="-60" dirty="0">
                <a:latin typeface="Arial Unicode MS"/>
                <a:cs typeface="Arial Unicode MS"/>
              </a:rPr>
              <a:t>け</a:t>
            </a:r>
            <a:r>
              <a:rPr sz="2000" spc="-280" dirty="0">
                <a:latin typeface="Arial Unicode MS"/>
                <a:cs typeface="Arial Unicode MS"/>
              </a:rPr>
              <a:t>る</a:t>
            </a:r>
            <a:r>
              <a:rPr sz="2000" dirty="0">
                <a:latin typeface="Arial Unicode MS"/>
                <a:cs typeface="Arial Unicode MS"/>
              </a:rPr>
              <a:t>少女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52940" y="4113276"/>
            <a:ext cx="35725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</a:tabLst>
            </a:pPr>
            <a:r>
              <a:rPr sz="2000" spc="-1000" dirty="0">
                <a:latin typeface="Arial Unicode MS"/>
                <a:cs typeface="Arial Unicode MS"/>
              </a:rPr>
              <a:t>】</a:t>
            </a:r>
            <a:r>
              <a:rPr sz="2000" spc="-295" dirty="0">
                <a:latin typeface="Arial Unicode MS"/>
                <a:cs typeface="Arial Unicode MS"/>
              </a:rPr>
              <a:t>っ</a:t>
            </a:r>
            <a:r>
              <a:rPr sz="2000" spc="-300" dirty="0">
                <a:latin typeface="Arial Unicode MS"/>
                <a:cs typeface="Arial Unicode MS"/>
              </a:rPr>
              <a:t>て</a:t>
            </a:r>
            <a:r>
              <a:rPr sz="2000" spc="-114" dirty="0">
                <a:latin typeface="Arial Unicode MS"/>
                <a:cs typeface="Arial Unicode MS"/>
              </a:rPr>
              <a:t>い</a:t>
            </a:r>
            <a:r>
              <a:rPr sz="2000" spc="-595" dirty="0">
                <a:latin typeface="Arial Unicode MS"/>
                <a:cs typeface="Arial Unicode MS"/>
              </a:rPr>
              <a:t>う</a:t>
            </a:r>
            <a:r>
              <a:rPr sz="2000" spc="-1000" dirty="0">
                <a:latin typeface="Arial Unicode MS"/>
                <a:cs typeface="Arial Unicode MS"/>
              </a:rPr>
              <a:t>【	</a:t>
            </a:r>
            <a:r>
              <a:rPr sz="2000" spc="-150" dirty="0">
                <a:latin typeface="Arial Unicode MS"/>
                <a:cs typeface="Arial Unicode MS"/>
              </a:rPr>
              <a:t>映画／</a:t>
            </a:r>
            <a:r>
              <a:rPr sz="2000" spc="-155" dirty="0">
                <a:latin typeface="Arial Unicode MS"/>
                <a:cs typeface="Arial Unicode MS"/>
              </a:rPr>
              <a:t>ド</a:t>
            </a:r>
            <a:r>
              <a:rPr sz="2000" spc="-390" dirty="0">
                <a:latin typeface="Arial Unicode MS"/>
                <a:cs typeface="Arial Unicode MS"/>
              </a:rPr>
              <a:t>ラ</a:t>
            </a:r>
            <a:r>
              <a:rPr sz="2000" spc="-204" dirty="0">
                <a:latin typeface="Arial Unicode MS"/>
                <a:cs typeface="Arial Unicode MS"/>
              </a:rPr>
              <a:t>マ</a:t>
            </a:r>
            <a:r>
              <a:rPr sz="2000" spc="-105" dirty="0">
                <a:latin typeface="Arial Unicode MS"/>
                <a:cs typeface="Arial Unicode MS"/>
              </a:rPr>
              <a:t>／ア</a:t>
            </a:r>
            <a:r>
              <a:rPr sz="2000" spc="-180" dirty="0">
                <a:latin typeface="Arial Unicode MS"/>
                <a:cs typeface="Arial Unicode MS"/>
              </a:rPr>
              <a:t>ニ</a:t>
            </a:r>
            <a:r>
              <a:rPr sz="2000" spc="-565" dirty="0">
                <a:latin typeface="Arial Unicode MS"/>
                <a:cs typeface="Arial Unicode MS"/>
              </a:rPr>
              <a:t>メ</a:t>
            </a:r>
            <a:endParaRPr sz="20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67690" y="4113276"/>
            <a:ext cx="13131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0" dirty="0">
                <a:latin typeface="Arial Unicode MS"/>
                <a:cs typeface="Arial Unicode MS"/>
              </a:rPr>
              <a:t>】</a:t>
            </a:r>
            <a:r>
              <a:rPr sz="2000" spc="-200" dirty="0">
                <a:latin typeface="Arial Unicode MS"/>
                <a:cs typeface="Arial Unicode MS"/>
              </a:rPr>
              <a:t>知っ</a:t>
            </a:r>
            <a:r>
              <a:rPr sz="2000" spc="-204" dirty="0">
                <a:latin typeface="Arial Unicode MS"/>
                <a:cs typeface="Arial Unicode MS"/>
              </a:rPr>
              <a:t>て</a:t>
            </a:r>
            <a:r>
              <a:rPr sz="2000" spc="-280" dirty="0">
                <a:latin typeface="Arial Unicode MS"/>
                <a:cs typeface="Arial Unicode MS"/>
              </a:rPr>
              <a:t>る</a:t>
            </a:r>
            <a:r>
              <a:rPr sz="2000" dirty="0">
                <a:latin typeface="Arial Unicode MS"/>
                <a:cs typeface="Arial Unicode MS"/>
              </a:rPr>
              <a:t>？</a:t>
            </a:r>
            <a:endParaRPr sz="20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478" y="4418076"/>
            <a:ext cx="29813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95" dirty="0">
                <a:latin typeface="Calibri"/>
                <a:cs typeface="Calibri"/>
              </a:rPr>
              <a:t>B</a:t>
            </a:r>
            <a:r>
              <a:rPr sz="2000" spc="-495" dirty="0">
                <a:latin typeface="Arial Unicode MS"/>
                <a:cs typeface="Arial Unicode MS"/>
              </a:rPr>
              <a:t>：</a:t>
            </a:r>
            <a:r>
              <a:rPr sz="2000" spc="-595" dirty="0">
                <a:latin typeface="Arial Unicode MS"/>
                <a:cs typeface="Arial Unicode MS"/>
              </a:rPr>
              <a:t>うう</a:t>
            </a:r>
            <a:r>
              <a:rPr sz="2000" spc="-80" dirty="0">
                <a:latin typeface="Arial Unicode MS"/>
                <a:cs typeface="Arial Unicode MS"/>
              </a:rPr>
              <a:t>ん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200" dirty="0">
                <a:latin typeface="Arial Unicode MS"/>
                <a:cs typeface="Arial Unicode MS"/>
              </a:rPr>
              <a:t>知ら</a:t>
            </a:r>
            <a:r>
              <a:rPr sz="2000" spc="-204" dirty="0">
                <a:latin typeface="Arial Unicode MS"/>
                <a:cs typeface="Arial Unicode MS"/>
              </a:rPr>
              <a:t>な</a:t>
            </a:r>
            <a:r>
              <a:rPr sz="2000" spc="-114" dirty="0">
                <a:latin typeface="Arial Unicode MS"/>
                <a:cs typeface="Arial Unicode MS"/>
              </a:rPr>
              <a:t>い</a:t>
            </a:r>
            <a:r>
              <a:rPr sz="2000" spc="-680" dirty="0">
                <a:latin typeface="Arial Unicode MS"/>
                <a:cs typeface="Arial Unicode MS"/>
              </a:rPr>
              <a:t>。</a:t>
            </a:r>
            <a:r>
              <a:rPr sz="2000" spc="-240" dirty="0">
                <a:latin typeface="Arial Unicode MS"/>
                <a:cs typeface="Arial Unicode MS"/>
              </a:rPr>
              <a:t>ど</a:t>
            </a:r>
            <a:r>
              <a:rPr sz="2000" spc="-80" dirty="0">
                <a:latin typeface="Arial Unicode MS"/>
                <a:cs typeface="Arial Unicode MS"/>
              </a:rPr>
              <a:t>ん</a:t>
            </a:r>
            <a:r>
              <a:rPr sz="2000" spc="-204" dirty="0">
                <a:latin typeface="Arial Unicode MS"/>
                <a:cs typeface="Arial Unicode MS"/>
              </a:rPr>
              <a:t>な</a:t>
            </a:r>
            <a:r>
              <a:rPr sz="2000" spc="-1000" dirty="0">
                <a:latin typeface="Arial Unicode MS"/>
                <a:cs typeface="Arial Unicode MS"/>
              </a:rPr>
              <a:t>【</a:t>
            </a:r>
            <a:endParaRPr sz="2000" dirty="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6677" y="4418076"/>
            <a:ext cx="10826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8340" algn="l"/>
              </a:tabLst>
            </a:pPr>
            <a:r>
              <a:rPr sz="2000" dirty="0">
                <a:latin typeface="Arial Unicode MS"/>
                <a:cs typeface="Arial Unicode MS"/>
              </a:rPr>
              <a:t>映画	</a:t>
            </a:r>
            <a:r>
              <a:rPr sz="2000" spc="-1000" dirty="0">
                <a:latin typeface="Arial Unicode MS"/>
                <a:cs typeface="Arial Unicode MS"/>
              </a:rPr>
              <a:t>】？</a:t>
            </a:r>
            <a:endParaRPr sz="20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478" y="4722876"/>
            <a:ext cx="37547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2295" algn="l"/>
                <a:tab pos="1258570" algn="l"/>
              </a:tabLst>
            </a:pPr>
            <a:r>
              <a:rPr sz="2000" spc="-484" dirty="0">
                <a:latin typeface="Calibri"/>
                <a:cs typeface="Calibri"/>
              </a:rPr>
              <a:t>A</a:t>
            </a:r>
            <a:r>
              <a:rPr sz="2000" spc="-484" dirty="0">
                <a:latin typeface="Arial Unicode MS"/>
                <a:cs typeface="Arial Unicode MS"/>
              </a:rPr>
              <a:t>：</a:t>
            </a:r>
            <a:r>
              <a:rPr sz="2000" spc="-1000" dirty="0">
                <a:latin typeface="Arial Unicode MS"/>
                <a:cs typeface="Arial Unicode MS"/>
              </a:rPr>
              <a:t>【	</a:t>
            </a:r>
            <a:r>
              <a:rPr sz="2000" dirty="0">
                <a:latin typeface="Arial Unicode MS"/>
                <a:cs typeface="Arial Unicode MS"/>
              </a:rPr>
              <a:t>小説	</a:t>
            </a:r>
            <a:r>
              <a:rPr sz="2000" spc="-1000" dirty="0">
                <a:latin typeface="Arial Unicode MS"/>
                <a:cs typeface="Arial Unicode MS"/>
              </a:rPr>
              <a:t>】</a:t>
            </a:r>
            <a:r>
              <a:rPr sz="2000" spc="-385" dirty="0">
                <a:solidFill>
                  <a:srgbClr val="FF9300"/>
                </a:solidFill>
                <a:latin typeface="Arial Unicode MS"/>
                <a:cs typeface="Arial Unicode MS"/>
              </a:rPr>
              <a:t>をもと</a:t>
            </a:r>
            <a:r>
              <a:rPr sz="2000" spc="-120" dirty="0">
                <a:solidFill>
                  <a:srgbClr val="FF9300"/>
                </a:solidFill>
                <a:latin typeface="Arial Unicode MS"/>
                <a:cs typeface="Arial Unicode MS"/>
              </a:rPr>
              <a:t>に</a:t>
            </a:r>
            <a:r>
              <a:rPr sz="2000" spc="-465" dirty="0">
                <a:solidFill>
                  <a:srgbClr val="FF9300"/>
                </a:solidFill>
                <a:latin typeface="Arial Unicode MS"/>
                <a:cs typeface="Arial Unicode MS"/>
              </a:rPr>
              <a:t>し</a:t>
            </a:r>
            <a:r>
              <a:rPr sz="2000" spc="-200" dirty="0">
                <a:solidFill>
                  <a:srgbClr val="FF9300"/>
                </a:solidFill>
                <a:latin typeface="Arial Unicode MS"/>
                <a:cs typeface="Arial Unicode MS"/>
              </a:rPr>
              <a:t>て</a:t>
            </a:r>
            <a:r>
              <a:rPr sz="2000" spc="-200" dirty="0">
                <a:latin typeface="Arial Unicode MS"/>
                <a:cs typeface="Arial Unicode MS"/>
              </a:rPr>
              <a:t>作ら</a:t>
            </a:r>
            <a:r>
              <a:rPr sz="2000" spc="-80" dirty="0">
                <a:latin typeface="Arial Unicode MS"/>
                <a:cs typeface="Arial Unicode MS"/>
              </a:rPr>
              <a:t>れ</a:t>
            </a:r>
            <a:r>
              <a:rPr sz="2000" spc="-75" dirty="0">
                <a:latin typeface="Arial Unicode MS"/>
                <a:cs typeface="Arial Unicode MS"/>
              </a:rPr>
              <a:t>た</a:t>
            </a:r>
            <a:r>
              <a:rPr sz="2000" spc="-1000" dirty="0">
                <a:latin typeface="Arial Unicode MS"/>
                <a:cs typeface="Arial Unicode MS"/>
              </a:rPr>
              <a:t>【</a:t>
            </a:r>
            <a:endParaRPr sz="20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9790" y="4722876"/>
            <a:ext cx="21685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8340" algn="l"/>
              </a:tabLst>
            </a:pPr>
            <a:r>
              <a:rPr sz="2000" dirty="0">
                <a:latin typeface="Arial Unicode MS"/>
                <a:cs typeface="Arial Unicode MS"/>
              </a:rPr>
              <a:t>映画	</a:t>
            </a:r>
            <a:r>
              <a:rPr sz="2000" spc="-1000" dirty="0">
                <a:latin typeface="Arial Unicode MS"/>
                <a:cs typeface="Arial Unicode MS"/>
              </a:rPr>
              <a:t>】</a:t>
            </a:r>
            <a:r>
              <a:rPr sz="2000" spc="-145" dirty="0">
                <a:latin typeface="Arial Unicode MS"/>
                <a:cs typeface="Arial Unicode MS"/>
              </a:rPr>
              <a:t>な</a:t>
            </a:r>
            <a:r>
              <a:rPr sz="2000" spc="-140" dirty="0">
                <a:latin typeface="Arial Unicode MS"/>
                <a:cs typeface="Arial Unicode MS"/>
              </a:rPr>
              <a:t>ん</a:t>
            </a:r>
            <a:r>
              <a:rPr sz="2000" spc="-155" dirty="0">
                <a:latin typeface="Arial Unicode MS"/>
                <a:cs typeface="Arial Unicode MS"/>
              </a:rPr>
              <a:t>だ</a:t>
            </a:r>
            <a:r>
              <a:rPr sz="2000" spc="-114" dirty="0">
                <a:latin typeface="Arial Unicode MS"/>
                <a:cs typeface="Arial Unicode MS"/>
              </a:rPr>
              <a:t>け</a:t>
            </a:r>
            <a:r>
              <a:rPr sz="2000" spc="-459" dirty="0">
                <a:latin typeface="Arial Unicode MS"/>
                <a:cs typeface="Arial Unicode MS"/>
              </a:rPr>
              <a:t>ど、</a:t>
            </a:r>
            <a:endParaRPr sz="20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478" y="5027676"/>
            <a:ext cx="6070600" cy="62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>
              <a:lnSpc>
                <a:spcPts val="2350"/>
              </a:lnSpc>
              <a:spcBef>
                <a:spcPts val="100"/>
              </a:spcBef>
              <a:tabLst>
                <a:tab pos="589915" algn="l"/>
                <a:tab pos="5930265" algn="l"/>
              </a:tabLst>
            </a:pPr>
            <a:r>
              <a:rPr sz="2000" spc="-1000" dirty="0">
                <a:latin typeface="Arial Unicode MS"/>
                <a:cs typeface="Arial Unicode MS"/>
              </a:rPr>
              <a:t>【	</a:t>
            </a:r>
            <a:r>
              <a:rPr sz="2000" spc="-204" dirty="0">
                <a:latin typeface="Arial Unicode MS"/>
                <a:cs typeface="Arial Unicode MS"/>
              </a:rPr>
              <a:t>ス</a:t>
            </a:r>
            <a:r>
              <a:rPr sz="2000" spc="-705" dirty="0">
                <a:latin typeface="Arial Unicode MS"/>
                <a:cs typeface="Arial Unicode MS"/>
              </a:rPr>
              <a:t>ト</a:t>
            </a:r>
            <a:r>
              <a:rPr sz="2000" spc="-80" dirty="0">
                <a:latin typeface="Arial Unicode MS"/>
                <a:cs typeface="Arial Unicode MS"/>
              </a:rPr>
              <a:t>ー</a:t>
            </a:r>
            <a:r>
              <a:rPr sz="2000" spc="-515" dirty="0">
                <a:latin typeface="Arial Unicode MS"/>
                <a:cs typeface="Arial Unicode MS"/>
              </a:rPr>
              <a:t>リ</a:t>
            </a:r>
            <a:r>
              <a:rPr sz="2000" spc="-80" dirty="0">
                <a:latin typeface="Arial Unicode MS"/>
                <a:cs typeface="Arial Unicode MS"/>
              </a:rPr>
              <a:t>ー</a:t>
            </a:r>
            <a:r>
              <a:rPr sz="2000" spc="-395" dirty="0">
                <a:latin typeface="Arial Unicode MS"/>
                <a:cs typeface="Arial Unicode MS"/>
              </a:rPr>
              <a:t>も</a:t>
            </a:r>
            <a:r>
              <a:rPr sz="2000" spc="-114" dirty="0">
                <a:latin typeface="Arial Unicode MS"/>
                <a:cs typeface="Arial Unicode MS"/>
              </a:rPr>
              <a:t>いい</a:t>
            </a:r>
            <a:r>
              <a:rPr sz="2000" spc="-465" dirty="0">
                <a:latin typeface="Arial Unicode MS"/>
                <a:cs typeface="Arial Unicode MS"/>
              </a:rPr>
              <a:t>し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30" dirty="0">
                <a:latin typeface="Arial Unicode MS"/>
                <a:cs typeface="Arial Unicode MS"/>
              </a:rPr>
              <a:t>感動す</a:t>
            </a:r>
            <a:r>
              <a:rPr sz="2000" spc="-280" dirty="0">
                <a:latin typeface="Arial Unicode MS"/>
                <a:cs typeface="Arial Unicode MS"/>
              </a:rPr>
              <a:t>る</a:t>
            </a:r>
            <a:r>
              <a:rPr sz="2000" spc="-465" dirty="0">
                <a:latin typeface="Arial Unicode MS"/>
                <a:cs typeface="Arial Unicode MS"/>
              </a:rPr>
              <a:t>し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40" dirty="0">
                <a:latin typeface="Arial Unicode MS"/>
                <a:cs typeface="Arial Unicode MS"/>
              </a:rPr>
              <a:t>ぜひ</a:t>
            </a:r>
            <a:r>
              <a:rPr sz="2000" spc="-100" dirty="0">
                <a:latin typeface="Arial Unicode MS"/>
                <a:cs typeface="Arial Unicode MS"/>
              </a:rPr>
              <a:t>見</a:t>
            </a:r>
            <a:r>
              <a:rPr sz="2000" spc="-105" dirty="0">
                <a:latin typeface="Arial Unicode MS"/>
                <a:cs typeface="Arial Unicode MS"/>
              </a:rPr>
              <a:t>て</a:t>
            </a:r>
            <a:r>
              <a:rPr sz="2000" spc="-100" dirty="0">
                <a:latin typeface="Arial Unicode MS"/>
                <a:cs typeface="Arial Unicode MS"/>
              </a:rPr>
              <a:t>み</a:t>
            </a:r>
            <a:r>
              <a:rPr sz="2000" spc="-105" dirty="0">
                <a:latin typeface="Arial Unicode MS"/>
                <a:cs typeface="Arial Unicode MS"/>
              </a:rPr>
              <a:t>て</a:t>
            </a:r>
            <a:r>
              <a:rPr sz="2000" dirty="0">
                <a:latin typeface="Arial Unicode MS"/>
                <a:cs typeface="Arial Unicode MS"/>
              </a:rPr>
              <a:t>！	</a:t>
            </a:r>
            <a:r>
              <a:rPr sz="2000" spc="-1000" dirty="0">
                <a:latin typeface="Arial Unicode MS"/>
                <a:cs typeface="Arial Unicode MS"/>
              </a:rPr>
              <a:t>】</a:t>
            </a:r>
            <a:endParaRPr sz="2000">
              <a:latin typeface="Arial Unicode MS"/>
              <a:cs typeface="Arial Unicode MS"/>
            </a:endParaRPr>
          </a:p>
          <a:p>
            <a:pPr marL="12700">
              <a:lnSpc>
                <a:spcPts val="2350"/>
              </a:lnSpc>
              <a:tabLst>
                <a:tab pos="3669665" algn="l"/>
              </a:tabLst>
            </a:pPr>
            <a:r>
              <a:rPr sz="2000" spc="10" dirty="0">
                <a:latin typeface="Calibri"/>
                <a:cs typeface="Calibri"/>
              </a:rPr>
              <a:t>B</a:t>
            </a:r>
            <a:r>
              <a:rPr sz="2000" spc="10" dirty="0">
                <a:latin typeface="YuGo-Medium"/>
                <a:cs typeface="YuGo-Medium"/>
              </a:rPr>
              <a:t>：</a:t>
            </a:r>
            <a:r>
              <a:rPr sz="2000" u="sng" spc="10" dirty="0">
                <a:uFill>
                  <a:solidFill>
                    <a:srgbClr val="000000"/>
                  </a:solidFill>
                </a:uFill>
                <a:latin typeface="YuGo-Medium"/>
                <a:cs typeface="YuGo-Medium"/>
              </a:rPr>
              <a:t> 	</a:t>
            </a:r>
            <a:r>
              <a:rPr sz="2000" dirty="0">
                <a:latin typeface="YuGo-Medium"/>
                <a:cs typeface="YuGo-Medium"/>
              </a:rPr>
              <a:t>。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09120" y="2622207"/>
            <a:ext cx="1493761" cy="2210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38276" y="3946318"/>
            <a:ext cx="1191042" cy="1732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315E7-2FC4-91FB-6CC5-0EFCC8E3CAA2}"/>
              </a:ext>
            </a:extLst>
          </p:cNvPr>
          <p:cNvSpPr txBox="1"/>
          <p:nvPr/>
        </p:nvSpPr>
        <p:spPr>
          <a:xfrm>
            <a:off x="9629318" y="4895927"/>
            <a:ext cx="2382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96595"/>
            <a:ext cx="9444355" cy="1452245"/>
          </a:xfrm>
          <a:prstGeom prst="rect">
            <a:avLst/>
          </a:prstGeom>
        </p:spPr>
        <p:txBody>
          <a:bodyPr vert="horz" wrap="square" lIns="0" tIns="2400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9"/>
              </a:spcBef>
              <a:tabLst>
                <a:tab pos="545465" algn="l"/>
                <a:tab pos="546100" algn="l"/>
                <a:tab pos="2322195" algn="l"/>
              </a:tabLst>
            </a:pPr>
            <a:r>
              <a:rPr lang="en-US" sz="2800" spc="-100" dirty="0">
                <a:latin typeface="YuGo-Medium"/>
                <a:cs typeface="YuGo-Medium"/>
              </a:rPr>
              <a:t>	</a:t>
            </a:r>
            <a:r>
              <a:rPr sz="2800" spc="-100" dirty="0">
                <a:latin typeface="YuGo-Medium"/>
                <a:cs typeface="YuGo-Medium"/>
              </a:rPr>
              <a:t>⽂法</a:t>
            </a:r>
            <a:r>
              <a:rPr sz="2800" spc="-50" dirty="0">
                <a:latin typeface="Calibri"/>
                <a:cs typeface="Calibri"/>
              </a:rPr>
              <a:t>12	</a:t>
            </a:r>
            <a:r>
              <a:rPr sz="2800" spc="-80" dirty="0">
                <a:latin typeface="Calibri"/>
                <a:cs typeface="Calibri"/>
              </a:rPr>
              <a:t>Noun</a:t>
            </a:r>
            <a:r>
              <a:rPr sz="2800" spc="-210" dirty="0">
                <a:latin typeface="Calibri"/>
                <a:cs typeface="Calibri"/>
              </a:rPr>
              <a:t> </a:t>
            </a:r>
            <a:r>
              <a:rPr sz="4125" spc="-75" baseline="1010" dirty="0">
                <a:solidFill>
                  <a:srgbClr val="E64823"/>
                </a:solidFill>
                <a:latin typeface="YuGo-Medium"/>
                <a:cs typeface="YuGo-Medium"/>
              </a:rPr>
              <a:t>と</a:t>
            </a:r>
            <a:r>
              <a:rPr sz="2800" spc="-100" dirty="0">
                <a:latin typeface="YuGo-Medium"/>
                <a:cs typeface="YuGo-Medium"/>
              </a:rPr>
              <a:t>｛同じで／違って｝</a:t>
            </a:r>
            <a:endParaRPr sz="2800" dirty="0">
              <a:latin typeface="YuGo-Medium"/>
              <a:cs typeface="YuGo-Medium"/>
            </a:endParaRPr>
          </a:p>
          <a:p>
            <a:pPr marL="393700">
              <a:lnSpc>
                <a:spcPct val="100000"/>
              </a:lnSpc>
              <a:spcBef>
                <a:spcPts val="1280"/>
              </a:spcBef>
            </a:pPr>
            <a:r>
              <a:rPr sz="2000" spc="35" dirty="0">
                <a:latin typeface="Calibri"/>
                <a:cs typeface="Calibri"/>
              </a:rPr>
              <a:t>A</a:t>
            </a:r>
            <a:r>
              <a:rPr sz="2000" dirty="0">
                <a:latin typeface="YuGo-Medium"/>
                <a:cs typeface="YuGo-Medium"/>
              </a:rPr>
              <a:t>：⽇本では、アメリカ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と同じで</a:t>
            </a:r>
            <a:r>
              <a:rPr sz="2000" dirty="0">
                <a:latin typeface="YuGo-Medium"/>
                <a:cs typeface="YuGo-Medium"/>
              </a:rPr>
              <a:t>、１６歳以上の⼈が⾞を運転できるんですか。</a:t>
            </a:r>
          </a:p>
          <a:p>
            <a:pPr marL="393700">
              <a:lnSpc>
                <a:spcPct val="100000"/>
              </a:lnSpc>
            </a:pPr>
            <a:r>
              <a:rPr sz="2000" spc="5" dirty="0">
                <a:latin typeface="Calibri"/>
                <a:cs typeface="Calibri"/>
              </a:rPr>
              <a:t>B</a:t>
            </a:r>
            <a:r>
              <a:rPr sz="2000" spc="5" dirty="0">
                <a:latin typeface="YuGo-Medium"/>
                <a:cs typeface="YuGo-Medium"/>
              </a:rPr>
              <a:t>：</a:t>
            </a:r>
            <a:r>
              <a:rPr sz="2000" dirty="0">
                <a:latin typeface="YuGo-Medium"/>
                <a:cs typeface="YuGo-Medium"/>
              </a:rPr>
              <a:t>いえ、アメリカ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と違って</a:t>
            </a:r>
            <a:r>
              <a:rPr sz="2000" dirty="0">
                <a:latin typeface="YuGo-Medium"/>
                <a:cs typeface="YuGo-Medium"/>
              </a:rPr>
              <a:t>、１８歳以上の⼈しか運転できないんですよ。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927859"/>
            <a:ext cx="1548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と同じで</a:t>
            </a:r>
            <a:endParaRPr sz="2000" dirty="0">
              <a:latin typeface="YuGo-Medium"/>
              <a:cs typeface="YuGo-Medium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9300"/>
                </a:solidFill>
                <a:latin typeface="Arial Unicode MS"/>
                <a:cs typeface="Arial Unicode MS"/>
              </a:rPr>
              <a:t>と違って</a:t>
            </a:r>
            <a:endParaRPr sz="2000" dirty="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539" y="1927859"/>
            <a:ext cx="36899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Arial Unicode MS"/>
                <a:cs typeface="Arial Unicode MS"/>
              </a:rPr>
              <a:t>：</a:t>
            </a:r>
            <a:r>
              <a:rPr sz="2000" i="1" spc="-40" dirty="0">
                <a:latin typeface="Arial"/>
                <a:cs typeface="Arial"/>
              </a:rPr>
              <a:t>just </a:t>
            </a:r>
            <a:r>
              <a:rPr sz="2000" i="1" spc="-75" dirty="0">
                <a:latin typeface="Arial"/>
                <a:cs typeface="Arial"/>
              </a:rPr>
              <a:t>like</a:t>
            </a:r>
            <a:r>
              <a:rPr sz="2000" i="1" spc="-180" dirty="0">
                <a:latin typeface="Arial"/>
                <a:cs typeface="Arial"/>
              </a:rPr>
              <a:t> </a:t>
            </a:r>
            <a:r>
              <a:rPr sz="2000" spc="5" dirty="0">
                <a:latin typeface="Calibri"/>
                <a:cs typeface="Calibri"/>
              </a:rPr>
              <a:t>Noun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70" dirty="0">
                <a:latin typeface="Arial Unicode MS"/>
                <a:cs typeface="Arial Unicode MS"/>
              </a:rPr>
              <a:t>：</a:t>
            </a:r>
            <a:r>
              <a:rPr sz="2000" i="1" spc="-70" dirty="0">
                <a:latin typeface="Arial"/>
                <a:cs typeface="Arial"/>
              </a:rPr>
              <a:t>unlike </a:t>
            </a:r>
            <a:r>
              <a:rPr sz="2000" spc="5" dirty="0">
                <a:latin typeface="Calibri"/>
                <a:cs typeface="Calibri"/>
              </a:rPr>
              <a:t>Noun; </a:t>
            </a:r>
            <a:r>
              <a:rPr sz="2000" i="1" spc="-35" dirty="0">
                <a:latin typeface="Arial"/>
                <a:cs typeface="Arial"/>
              </a:rPr>
              <a:t>different </a:t>
            </a:r>
            <a:r>
              <a:rPr sz="2000" i="1" spc="-30" dirty="0">
                <a:latin typeface="Arial"/>
                <a:cs typeface="Arial"/>
              </a:rPr>
              <a:t>from</a:t>
            </a:r>
            <a:r>
              <a:rPr sz="2000" i="1" spc="-229" dirty="0">
                <a:latin typeface="Arial"/>
                <a:cs typeface="Arial"/>
              </a:rPr>
              <a:t> </a:t>
            </a:r>
            <a:r>
              <a:rPr sz="2000" spc="5" dirty="0">
                <a:latin typeface="Calibri"/>
                <a:cs typeface="Calibri"/>
              </a:rPr>
              <a:t>Noun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2842259"/>
            <a:ext cx="79489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alibri"/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YuGo-Medium"/>
                <a:cs typeface="YuGo-Medium"/>
              </a:rPr>
              <a:t>私は⽗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と同じで</a:t>
            </a:r>
            <a:r>
              <a:rPr sz="2000" dirty="0">
                <a:latin typeface="YuGo-Medium"/>
                <a:cs typeface="YuGo-Medium"/>
              </a:rPr>
              <a:t>、野球を⾒るのが⼤好きです。</a:t>
            </a:r>
          </a:p>
          <a:p>
            <a:pPr marL="355600" indent="-342900">
              <a:lnSpc>
                <a:spcPct val="100000"/>
              </a:lnSpc>
              <a:buFont typeface="Calibri"/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YuGo-Medium"/>
                <a:cs typeface="YuGo-Medium"/>
              </a:rPr>
              <a:t>⽇本語は英語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と違って</a:t>
            </a:r>
            <a:r>
              <a:rPr sz="2000" dirty="0">
                <a:latin typeface="YuGo-Medium"/>
                <a:cs typeface="YuGo-Medium"/>
              </a:rPr>
              <a:t>、名詞の前に「</a:t>
            </a:r>
            <a:r>
              <a:rPr sz="2000" spc="15" dirty="0">
                <a:latin typeface="Calibri"/>
                <a:cs typeface="Calibri"/>
              </a:rPr>
              <a:t>a</a:t>
            </a:r>
            <a:r>
              <a:rPr sz="2000" spc="15" dirty="0">
                <a:latin typeface="YuGo-Medium"/>
                <a:cs typeface="YuGo-Medium"/>
              </a:rPr>
              <a:t>」や「</a:t>
            </a:r>
            <a:r>
              <a:rPr sz="2000" spc="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YuGo-Medium"/>
                <a:cs typeface="YuGo-Medium"/>
              </a:rPr>
              <a:t>」がいりません。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282065" algn="l"/>
              </a:tabLst>
            </a:pPr>
            <a:r>
              <a:rPr sz="2000" dirty="0">
                <a:latin typeface="YuGo-Medium"/>
                <a:cs typeface="YuGo-Medium"/>
              </a:rPr>
              <a:t>《練習》	同じところや違うところについて話しましょう。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17340" y="4061460"/>
            <a:ext cx="533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YuGo-Medium"/>
                <a:cs typeface="YuGo-Medium"/>
              </a:rPr>
              <a:t>英語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139" y="4671060"/>
            <a:ext cx="7956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9665" algn="l"/>
                <a:tab pos="4584065" algn="l"/>
              </a:tabLst>
            </a:pPr>
            <a:r>
              <a:rPr sz="2000" dirty="0">
                <a:latin typeface="YuGo-Medium"/>
                <a:cs typeface="YuGo-Medium"/>
              </a:rPr>
              <a:t>東海岸</a:t>
            </a:r>
            <a:r>
              <a:rPr sz="1600" dirty="0">
                <a:latin typeface="YuGo-Medium"/>
                <a:cs typeface="YuGo-Medium"/>
              </a:rPr>
              <a:t>（ひがしかいがん</a:t>
            </a:r>
            <a:r>
              <a:rPr sz="1600" spc="5" dirty="0">
                <a:latin typeface="Calibri"/>
                <a:cs typeface="Calibri"/>
              </a:rPr>
              <a:t>: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east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coast)	</a:t>
            </a:r>
            <a:r>
              <a:rPr sz="1600" spc="10" dirty="0">
                <a:latin typeface="Calibri"/>
                <a:cs typeface="Calibri"/>
              </a:rPr>
              <a:t>vs.	</a:t>
            </a:r>
            <a:r>
              <a:rPr sz="2000" dirty="0">
                <a:latin typeface="YuGo-Medium"/>
                <a:cs typeface="YuGo-Medium"/>
              </a:rPr>
              <a:t>⻄海岸</a:t>
            </a:r>
            <a:r>
              <a:rPr sz="1600" dirty="0">
                <a:latin typeface="YuGo-Medium"/>
                <a:cs typeface="YuGo-Medium"/>
              </a:rPr>
              <a:t>（にしかいがん</a:t>
            </a:r>
            <a:r>
              <a:rPr sz="1600" spc="5" dirty="0">
                <a:latin typeface="Calibri"/>
                <a:cs typeface="Calibri"/>
              </a:rPr>
              <a:t>: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west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coast</a:t>
            </a:r>
            <a:r>
              <a:rPr sz="1600" dirty="0">
                <a:latin typeface="YuGo-Medium"/>
                <a:cs typeface="YuGo-Medium"/>
              </a:rPr>
              <a:t>）</a:t>
            </a:r>
            <a:endParaRPr sz="1600">
              <a:latin typeface="YuGo-Medium"/>
              <a:cs typeface="YuGo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9" y="4061460"/>
            <a:ext cx="3581400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706120" algn="l"/>
                <a:tab pos="2298065" algn="l"/>
              </a:tabLst>
            </a:pPr>
            <a:r>
              <a:rPr sz="2000" dirty="0">
                <a:latin typeface="YuGo-Medium"/>
                <a:cs typeface="YuGo-Medium"/>
              </a:rPr>
              <a:t>例</a:t>
            </a:r>
            <a:r>
              <a:rPr sz="2000" spc="5" dirty="0">
                <a:latin typeface="Calibri"/>
                <a:cs typeface="Calibri"/>
              </a:rPr>
              <a:t>)	</a:t>
            </a:r>
            <a:r>
              <a:rPr sz="2000" dirty="0">
                <a:latin typeface="YuGo-Medium"/>
                <a:cs typeface="YuGo-Medium"/>
              </a:rPr>
              <a:t>⽇本語	</a:t>
            </a:r>
            <a:r>
              <a:rPr sz="2000" dirty="0">
                <a:latin typeface="Calibri"/>
                <a:cs typeface="Calibri"/>
              </a:rPr>
              <a:t>vs</a:t>
            </a:r>
          </a:p>
          <a:p>
            <a:pPr marL="12700">
              <a:lnSpc>
                <a:spcPct val="100000"/>
              </a:lnSpc>
              <a:tabLst>
                <a:tab pos="469265" algn="l"/>
                <a:tab pos="1383665" algn="l"/>
                <a:tab pos="2298065" algn="l"/>
              </a:tabLst>
            </a:pPr>
            <a:r>
              <a:rPr sz="2000" dirty="0">
                <a:latin typeface="Calibri"/>
                <a:cs typeface="Calibri"/>
              </a:rPr>
              <a:t>1)	</a:t>
            </a:r>
            <a:r>
              <a:rPr sz="2000" spc="2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	v</a:t>
            </a:r>
            <a:r>
              <a:rPr sz="2000" spc="1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dirty="0">
                <a:latin typeface="YuGo-Medium"/>
                <a:cs typeface="YuGo-Medium"/>
              </a:rPr>
              <a:t>ハーバード</a:t>
            </a:r>
          </a:p>
          <a:p>
            <a:pPr marL="12700">
              <a:lnSpc>
                <a:spcPts val="2350"/>
              </a:lnSpc>
            </a:pPr>
            <a:r>
              <a:rPr sz="2000" spc="-5" dirty="0">
                <a:latin typeface="Calibri"/>
                <a:cs typeface="Calibri"/>
              </a:rPr>
              <a:t>2)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350"/>
              </a:lnSpc>
            </a:pPr>
            <a:r>
              <a:rPr sz="2000" spc="-5" dirty="0">
                <a:latin typeface="Calibri"/>
                <a:cs typeface="Calibri"/>
              </a:rPr>
              <a:t>3)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4139" y="4963667"/>
            <a:ext cx="4800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  <a:tab pos="2755265" algn="l"/>
              </a:tabLst>
            </a:pPr>
            <a:r>
              <a:rPr sz="2000" dirty="0">
                <a:latin typeface="YuGo-Medium"/>
                <a:cs typeface="YuGo-Medium"/>
              </a:rPr>
              <a:t>⽇本の⾷べ物	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1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dirty="0">
                <a:latin typeface="YuGo-Medium"/>
                <a:cs typeface="YuGo-Medium"/>
              </a:rPr>
              <a:t>アメリカの⾷べ物</a:t>
            </a:r>
            <a:endParaRPr sz="2000">
              <a:latin typeface="YuGo-Medium"/>
              <a:cs typeface="YuGo-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1675574"/>
            <a:ext cx="8576310" cy="621030"/>
          </a:xfrm>
          <a:custGeom>
            <a:avLst/>
            <a:gdLst/>
            <a:ahLst/>
            <a:cxnLst/>
            <a:rect l="l" t="t" r="r" b="b"/>
            <a:pathLst>
              <a:path w="8576310" h="621030">
                <a:moveTo>
                  <a:pt x="8494240" y="130162"/>
                </a:moveTo>
                <a:lnTo>
                  <a:pt x="81812" y="130162"/>
                </a:lnTo>
                <a:lnTo>
                  <a:pt x="49966" y="136591"/>
                </a:lnTo>
                <a:lnTo>
                  <a:pt x="23962" y="154124"/>
                </a:lnTo>
                <a:lnTo>
                  <a:pt x="6429" y="180130"/>
                </a:lnTo>
                <a:lnTo>
                  <a:pt x="1" y="211966"/>
                </a:lnTo>
                <a:lnTo>
                  <a:pt x="0" y="539191"/>
                </a:lnTo>
                <a:lnTo>
                  <a:pt x="6429" y="571036"/>
                </a:lnTo>
                <a:lnTo>
                  <a:pt x="23962" y="597041"/>
                </a:lnTo>
                <a:lnTo>
                  <a:pt x="49966" y="614575"/>
                </a:lnTo>
                <a:lnTo>
                  <a:pt x="81812" y="621004"/>
                </a:lnTo>
                <a:lnTo>
                  <a:pt x="8494240" y="621004"/>
                </a:lnTo>
                <a:lnTo>
                  <a:pt x="8526084" y="614575"/>
                </a:lnTo>
                <a:lnTo>
                  <a:pt x="8552089" y="597041"/>
                </a:lnTo>
                <a:lnTo>
                  <a:pt x="8569621" y="571036"/>
                </a:lnTo>
                <a:lnTo>
                  <a:pt x="8576050" y="539191"/>
                </a:lnTo>
                <a:lnTo>
                  <a:pt x="8576049" y="211966"/>
                </a:lnTo>
                <a:lnTo>
                  <a:pt x="8569621" y="180130"/>
                </a:lnTo>
                <a:lnTo>
                  <a:pt x="8552089" y="154124"/>
                </a:lnTo>
                <a:lnTo>
                  <a:pt x="8526084" y="136591"/>
                </a:lnTo>
                <a:lnTo>
                  <a:pt x="8494240" y="130162"/>
                </a:lnTo>
                <a:close/>
              </a:path>
              <a:path w="8576310" h="621030">
                <a:moveTo>
                  <a:pt x="1382203" y="0"/>
                </a:moveTo>
                <a:lnTo>
                  <a:pt x="1429341" y="130162"/>
                </a:lnTo>
                <a:lnTo>
                  <a:pt x="3573354" y="130162"/>
                </a:lnTo>
                <a:lnTo>
                  <a:pt x="1382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7400" y="1675574"/>
            <a:ext cx="8576310" cy="621030"/>
          </a:xfrm>
          <a:custGeom>
            <a:avLst/>
            <a:gdLst/>
            <a:ahLst/>
            <a:cxnLst/>
            <a:rect l="l" t="t" r="r" b="b"/>
            <a:pathLst>
              <a:path w="8576310" h="621030">
                <a:moveTo>
                  <a:pt x="0" y="211975"/>
                </a:moveTo>
                <a:lnTo>
                  <a:pt x="6429" y="180129"/>
                </a:lnTo>
                <a:lnTo>
                  <a:pt x="23962" y="154124"/>
                </a:lnTo>
                <a:lnTo>
                  <a:pt x="49967" y="136591"/>
                </a:lnTo>
                <a:lnTo>
                  <a:pt x="81812" y="130162"/>
                </a:lnTo>
                <a:lnTo>
                  <a:pt x="1429342" y="130162"/>
                </a:lnTo>
                <a:lnTo>
                  <a:pt x="1382204" y="0"/>
                </a:lnTo>
                <a:lnTo>
                  <a:pt x="3573355" y="130162"/>
                </a:lnTo>
                <a:lnTo>
                  <a:pt x="8494240" y="130162"/>
                </a:lnTo>
                <a:lnTo>
                  <a:pt x="8526084" y="136591"/>
                </a:lnTo>
                <a:lnTo>
                  <a:pt x="8552089" y="154124"/>
                </a:lnTo>
                <a:lnTo>
                  <a:pt x="8569622" y="180129"/>
                </a:lnTo>
                <a:lnTo>
                  <a:pt x="8576052" y="211975"/>
                </a:lnTo>
                <a:lnTo>
                  <a:pt x="8576052" y="334681"/>
                </a:lnTo>
                <a:lnTo>
                  <a:pt x="8576052" y="539190"/>
                </a:lnTo>
                <a:lnTo>
                  <a:pt x="8569622" y="571036"/>
                </a:lnTo>
                <a:lnTo>
                  <a:pt x="8552089" y="597041"/>
                </a:lnTo>
                <a:lnTo>
                  <a:pt x="8526084" y="614574"/>
                </a:lnTo>
                <a:lnTo>
                  <a:pt x="8494240" y="621004"/>
                </a:lnTo>
                <a:lnTo>
                  <a:pt x="3573355" y="621004"/>
                </a:lnTo>
                <a:lnTo>
                  <a:pt x="1429342" y="621004"/>
                </a:lnTo>
                <a:lnTo>
                  <a:pt x="81812" y="621004"/>
                </a:lnTo>
                <a:lnTo>
                  <a:pt x="49967" y="614574"/>
                </a:lnTo>
                <a:lnTo>
                  <a:pt x="23962" y="597041"/>
                </a:lnTo>
                <a:lnTo>
                  <a:pt x="6429" y="571036"/>
                </a:lnTo>
                <a:lnTo>
                  <a:pt x="0" y="539190"/>
                </a:lnTo>
                <a:lnTo>
                  <a:pt x="0" y="334681"/>
                </a:lnTo>
                <a:lnTo>
                  <a:pt x="0" y="211965"/>
                </a:lnTo>
                <a:close/>
              </a:path>
            </a:pathLst>
          </a:custGeom>
          <a:ln w="12700">
            <a:solidFill>
              <a:srgbClr val="EC7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8" y="188060"/>
            <a:ext cx="11808461" cy="6104235"/>
          </a:xfrm>
          <a:prstGeom prst="rect">
            <a:avLst/>
          </a:prstGeom>
        </p:spPr>
        <p:txBody>
          <a:bodyPr vert="horz" wrap="square" lIns="0" tIns="248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  <a:buClr>
                <a:srgbClr val="000000"/>
              </a:buClr>
              <a:tabLst>
                <a:tab pos="545465" algn="l"/>
                <a:tab pos="546100" algn="l"/>
                <a:tab pos="2322195" algn="l"/>
              </a:tabLst>
            </a:pPr>
            <a:r>
              <a:rPr lang="en-US" sz="2800" spc="-100" dirty="0">
                <a:solidFill>
                  <a:srgbClr val="FF9300"/>
                </a:solidFill>
                <a:latin typeface="YuGo-Medium"/>
                <a:cs typeface="YuGo-Medium"/>
              </a:rPr>
              <a:t>	</a:t>
            </a:r>
            <a:r>
              <a:rPr sz="2800" spc="-100" dirty="0">
                <a:solidFill>
                  <a:srgbClr val="FF9300"/>
                </a:solidFill>
                <a:latin typeface="YuGo-Medium"/>
                <a:cs typeface="YuGo-Medium"/>
              </a:rPr>
              <a:t>⽂法</a:t>
            </a:r>
            <a:r>
              <a:rPr sz="2800" spc="-50" dirty="0">
                <a:solidFill>
                  <a:srgbClr val="FF9300"/>
                </a:solidFill>
                <a:latin typeface="Calibri"/>
                <a:cs typeface="Calibri"/>
              </a:rPr>
              <a:t>13	</a:t>
            </a:r>
            <a:r>
              <a:rPr sz="2800" spc="-80" dirty="0">
                <a:solidFill>
                  <a:srgbClr val="FF9300"/>
                </a:solidFill>
                <a:latin typeface="Calibri"/>
                <a:cs typeface="Calibri"/>
              </a:rPr>
              <a:t>Noun</a:t>
            </a:r>
            <a:r>
              <a:rPr sz="2800" spc="-210" dirty="0">
                <a:solidFill>
                  <a:srgbClr val="FF9300"/>
                </a:solidFill>
                <a:latin typeface="Calibri"/>
                <a:cs typeface="Calibri"/>
              </a:rPr>
              <a:t> </a:t>
            </a:r>
            <a:r>
              <a:rPr sz="2800" spc="-100" dirty="0">
                <a:solidFill>
                  <a:srgbClr val="FF9300"/>
                </a:solidFill>
                <a:latin typeface="YuGo-Medium"/>
                <a:cs typeface="YuGo-Medium"/>
              </a:rPr>
              <a:t>らしい</a:t>
            </a:r>
            <a:endParaRPr sz="2800" dirty="0">
              <a:latin typeface="YuGo-Medium"/>
              <a:cs typeface="YuGo-Medium"/>
            </a:endParaRPr>
          </a:p>
          <a:p>
            <a:pPr marL="284480">
              <a:lnSpc>
                <a:spcPct val="100000"/>
              </a:lnSpc>
              <a:spcBef>
                <a:spcPts val="1325"/>
              </a:spcBef>
            </a:pPr>
            <a:r>
              <a:rPr sz="2000" spc="-484" dirty="0">
                <a:latin typeface="Calibri"/>
                <a:cs typeface="Calibri"/>
              </a:rPr>
              <a:t>A</a:t>
            </a:r>
            <a:r>
              <a:rPr sz="2000" spc="-484" dirty="0">
                <a:latin typeface="Arial Unicode MS"/>
                <a:cs typeface="Arial Unicode MS"/>
              </a:rPr>
              <a:t>：</a:t>
            </a:r>
            <a:r>
              <a:rPr sz="2000" spc="-370" dirty="0">
                <a:latin typeface="Arial Unicode MS"/>
                <a:cs typeface="Arial Unicode MS"/>
              </a:rPr>
              <a:t>キム</a:t>
            </a:r>
            <a:r>
              <a:rPr sz="2000" spc="-620" dirty="0">
                <a:latin typeface="Arial Unicode MS"/>
                <a:cs typeface="Arial Unicode MS"/>
              </a:rPr>
              <a:t>さ</a:t>
            </a:r>
            <a:r>
              <a:rPr sz="2000" spc="-370" dirty="0">
                <a:latin typeface="Arial Unicode MS"/>
                <a:cs typeface="Arial Unicode MS"/>
              </a:rPr>
              <a:t>ん</a:t>
            </a:r>
            <a:r>
              <a:rPr sz="2000" spc="-290" dirty="0">
                <a:latin typeface="Arial Unicode MS"/>
                <a:cs typeface="Arial Unicode MS"/>
              </a:rPr>
              <a:t>は</a:t>
            </a:r>
            <a:r>
              <a:rPr sz="2000" spc="-215" dirty="0">
                <a:latin typeface="Arial Unicode MS"/>
                <a:cs typeface="Arial Unicode MS"/>
              </a:rPr>
              <a:t>毎晩</a:t>
            </a:r>
            <a:r>
              <a:rPr sz="2000" spc="-225" dirty="0">
                <a:latin typeface="Arial Unicode MS"/>
                <a:cs typeface="Arial Unicode MS"/>
              </a:rPr>
              <a:t>２</a:t>
            </a:r>
            <a:r>
              <a:rPr sz="2000" spc="-370" dirty="0">
                <a:latin typeface="Arial Unicode MS"/>
                <a:cs typeface="Arial Unicode MS"/>
              </a:rPr>
              <a:t>時頃（</a:t>
            </a:r>
            <a:r>
              <a:rPr sz="2000" spc="-375" dirty="0">
                <a:latin typeface="Arial Unicode MS"/>
                <a:cs typeface="Arial Unicode MS"/>
              </a:rPr>
              <a:t>ご</a:t>
            </a:r>
            <a:r>
              <a:rPr sz="2000" spc="-480" dirty="0">
                <a:latin typeface="Arial Unicode MS"/>
                <a:cs typeface="Arial Unicode MS"/>
              </a:rPr>
              <a:t>ろ</a:t>
            </a:r>
            <a:r>
              <a:rPr sz="2000" spc="-715" dirty="0">
                <a:latin typeface="Arial Unicode MS"/>
                <a:cs typeface="Arial Unicode MS"/>
              </a:rPr>
              <a:t>）</a:t>
            </a:r>
            <a:r>
              <a:rPr sz="2000" spc="-710" dirty="0">
                <a:latin typeface="Arial Unicode MS"/>
                <a:cs typeface="Arial Unicode MS"/>
              </a:rPr>
              <a:t>に</a:t>
            </a:r>
            <a:r>
              <a:rPr sz="2000" spc="-215" dirty="0">
                <a:latin typeface="Arial Unicode MS"/>
                <a:cs typeface="Arial Unicode MS"/>
              </a:rPr>
              <a:t>寝</a:t>
            </a:r>
            <a:r>
              <a:rPr sz="2000" spc="-210" dirty="0">
                <a:latin typeface="Arial Unicode MS"/>
                <a:cs typeface="Arial Unicode MS"/>
              </a:rPr>
              <a:t>て</a:t>
            </a:r>
            <a:r>
              <a:rPr sz="2000" spc="-480" dirty="0">
                <a:latin typeface="Arial Unicode MS"/>
                <a:cs typeface="Arial Unicode MS"/>
              </a:rPr>
              <a:t>る</a:t>
            </a:r>
            <a:r>
              <a:rPr sz="2000" spc="-370" dirty="0">
                <a:latin typeface="Arial Unicode MS"/>
                <a:cs typeface="Arial Unicode MS"/>
              </a:rPr>
              <a:t>ん</a:t>
            </a:r>
            <a:r>
              <a:rPr sz="2000" spc="-430" dirty="0">
                <a:latin typeface="Arial Unicode MS"/>
                <a:cs typeface="Arial Unicode MS"/>
              </a:rPr>
              <a:t>だ</a:t>
            </a:r>
            <a:r>
              <a:rPr sz="2000" spc="-745" dirty="0">
                <a:latin typeface="Arial Unicode MS"/>
                <a:cs typeface="Arial Unicode MS"/>
              </a:rPr>
              <a:t>っ</a:t>
            </a:r>
            <a:r>
              <a:rPr sz="2000" spc="-425" dirty="0">
                <a:latin typeface="Arial Unicode MS"/>
                <a:cs typeface="Arial Unicode MS"/>
              </a:rPr>
              <a:t>て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  <a:p>
            <a:pPr marL="284480">
              <a:lnSpc>
                <a:spcPct val="100000"/>
              </a:lnSpc>
            </a:pPr>
            <a:r>
              <a:rPr sz="2000" spc="-495" dirty="0">
                <a:latin typeface="Calibri"/>
                <a:cs typeface="Calibri"/>
              </a:rPr>
              <a:t>B</a:t>
            </a:r>
            <a:r>
              <a:rPr sz="2000" spc="-495" dirty="0">
                <a:latin typeface="Arial Unicode MS"/>
                <a:cs typeface="Arial Unicode MS"/>
              </a:rPr>
              <a:t>：</a:t>
            </a:r>
            <a:r>
              <a:rPr sz="2000" spc="-665" dirty="0">
                <a:latin typeface="Arial Unicode MS"/>
                <a:cs typeface="Arial Unicode MS"/>
              </a:rPr>
              <a:t>そ</a:t>
            </a:r>
            <a:r>
              <a:rPr sz="2000" spc="-660" dirty="0">
                <a:latin typeface="Arial Unicode MS"/>
                <a:cs typeface="Arial Unicode MS"/>
              </a:rPr>
              <a:t>う</a:t>
            </a:r>
            <a:r>
              <a:rPr sz="2000" spc="-290" dirty="0">
                <a:latin typeface="Arial Unicode MS"/>
                <a:cs typeface="Arial Unicode MS"/>
              </a:rPr>
              <a:t>な</a:t>
            </a:r>
            <a:r>
              <a:rPr sz="2000" spc="-370" dirty="0">
                <a:latin typeface="Arial Unicode MS"/>
                <a:cs typeface="Arial Unicode MS"/>
              </a:rPr>
              <a:t>ん</a:t>
            </a:r>
            <a:r>
              <a:rPr sz="2000" spc="-425" dirty="0">
                <a:latin typeface="Arial Unicode MS"/>
                <a:cs typeface="Arial Unicode MS"/>
              </a:rPr>
              <a:t>だ</a:t>
            </a:r>
            <a:r>
              <a:rPr sz="2000" spc="-680" dirty="0">
                <a:latin typeface="Arial Unicode MS"/>
                <a:cs typeface="Arial Unicode MS"/>
              </a:rPr>
              <a:t>。</a:t>
            </a:r>
            <a:r>
              <a:rPr sz="2000" spc="10" dirty="0">
                <a:latin typeface="Calibri"/>
                <a:cs typeface="Calibri"/>
              </a:rPr>
              <a:t>MIT</a:t>
            </a:r>
            <a:r>
              <a:rPr sz="2000" spc="-370" dirty="0">
                <a:latin typeface="Arial Unicode MS"/>
                <a:cs typeface="Arial Unicode MS"/>
              </a:rPr>
              <a:t>の</a:t>
            </a:r>
            <a:r>
              <a:rPr sz="2000" dirty="0">
                <a:latin typeface="Arial Unicode MS"/>
                <a:cs typeface="Arial Unicode MS"/>
              </a:rPr>
              <a:t>学</a:t>
            </a:r>
            <a:r>
              <a:rPr sz="2000" spc="-5" dirty="0">
                <a:latin typeface="Arial Unicode MS"/>
                <a:cs typeface="Arial Unicode MS"/>
              </a:rPr>
              <a:t>生</a:t>
            </a:r>
            <a:r>
              <a:rPr sz="2000" spc="-590" dirty="0">
                <a:solidFill>
                  <a:srgbClr val="FF9300"/>
                </a:solidFill>
                <a:latin typeface="Arial Unicode MS"/>
                <a:cs typeface="Arial Unicode MS"/>
              </a:rPr>
              <a:t>らし</a:t>
            </a:r>
            <a:r>
              <a:rPr sz="2000" spc="-365" dirty="0">
                <a:solidFill>
                  <a:srgbClr val="FF9300"/>
                </a:solidFill>
                <a:latin typeface="Arial Unicode MS"/>
                <a:cs typeface="Arial Unicode MS"/>
              </a:rPr>
              <a:t>い</a:t>
            </a:r>
            <a:r>
              <a:rPr sz="2000" spc="-229" dirty="0">
                <a:latin typeface="Arial Unicode MS"/>
                <a:cs typeface="Arial Unicode MS"/>
              </a:rPr>
              <a:t>ね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  <a:p>
            <a:pPr marL="2093595" marR="673735">
              <a:lnSpc>
                <a:spcPts val="2300"/>
              </a:lnSpc>
              <a:spcBef>
                <a:spcPts val="880"/>
              </a:spcBef>
              <a:tabLst>
                <a:tab pos="5646420" algn="l"/>
              </a:tabLst>
            </a:pPr>
            <a:r>
              <a:rPr sz="2000" dirty="0">
                <a:latin typeface="YuGo-Medium"/>
                <a:cs typeface="YuGo-Medium"/>
              </a:rPr>
              <a:t>「</a:t>
            </a:r>
            <a:r>
              <a:rPr sz="2000" spc="-215" dirty="0">
                <a:latin typeface="Arial Unicode MS"/>
                <a:cs typeface="Arial Unicode MS"/>
              </a:rPr>
              <a:t>毎晩</a:t>
            </a:r>
            <a:r>
              <a:rPr sz="2000" spc="-225" dirty="0">
                <a:latin typeface="Arial Unicode MS"/>
                <a:cs typeface="Arial Unicode MS"/>
              </a:rPr>
              <a:t>２</a:t>
            </a:r>
            <a:r>
              <a:rPr sz="2000" spc="-370" dirty="0">
                <a:latin typeface="Arial Unicode MS"/>
                <a:cs typeface="Arial Unicode MS"/>
              </a:rPr>
              <a:t>時頃（</a:t>
            </a:r>
            <a:r>
              <a:rPr sz="2000" spc="-375" dirty="0">
                <a:latin typeface="Arial Unicode MS"/>
                <a:cs typeface="Arial Unicode MS"/>
              </a:rPr>
              <a:t>ご</a:t>
            </a:r>
            <a:r>
              <a:rPr sz="2000" spc="-480" dirty="0">
                <a:latin typeface="Arial Unicode MS"/>
                <a:cs typeface="Arial Unicode MS"/>
              </a:rPr>
              <a:t>ろ</a:t>
            </a:r>
            <a:r>
              <a:rPr sz="2000" spc="-715" dirty="0">
                <a:latin typeface="Arial Unicode MS"/>
                <a:cs typeface="Arial Unicode MS"/>
              </a:rPr>
              <a:t>）</a:t>
            </a:r>
            <a:r>
              <a:rPr sz="2000" spc="-710" dirty="0">
                <a:latin typeface="Arial Unicode MS"/>
                <a:cs typeface="Arial Unicode MS"/>
              </a:rPr>
              <a:t>に</a:t>
            </a:r>
            <a:r>
              <a:rPr sz="2000" spc="-240" dirty="0">
                <a:latin typeface="Arial Unicode MS"/>
                <a:cs typeface="Arial Unicode MS"/>
              </a:rPr>
              <a:t>寝る</a:t>
            </a:r>
            <a:r>
              <a:rPr sz="2000" dirty="0">
                <a:latin typeface="YuGo-Medium"/>
                <a:cs typeface="YuGo-Medium"/>
              </a:rPr>
              <a:t>」</a:t>
            </a:r>
            <a:r>
              <a:rPr sz="2000" spc="-114" dirty="0">
                <a:latin typeface="YuGo-Medium"/>
                <a:cs typeface="YuGo-Medium"/>
              </a:rPr>
              <a:t> </a:t>
            </a:r>
            <a:r>
              <a:rPr sz="2000" dirty="0">
                <a:latin typeface="YuGo-Medium"/>
                <a:cs typeface="YuGo-Medium"/>
              </a:rPr>
              <a:t>＝	</a:t>
            </a:r>
            <a:r>
              <a:rPr sz="2000" dirty="0">
                <a:solidFill>
                  <a:srgbClr val="FF2F92"/>
                </a:solidFill>
                <a:latin typeface="YuGo-Medium"/>
                <a:cs typeface="YuGo-Medium"/>
              </a:rPr>
              <a:t>典型的（てんけいてき</a:t>
            </a:r>
            <a:r>
              <a:rPr sz="2000" spc="5" dirty="0">
                <a:solidFill>
                  <a:srgbClr val="FF2F92"/>
                </a:solidFill>
                <a:latin typeface="Calibri"/>
                <a:cs typeface="Calibri"/>
              </a:rPr>
              <a:t>:</a:t>
            </a:r>
            <a:r>
              <a:rPr sz="2000" spc="-80" dirty="0">
                <a:solidFill>
                  <a:srgbClr val="FF2F92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2F92"/>
                </a:solidFill>
                <a:latin typeface="Calibri"/>
                <a:cs typeface="Calibri"/>
              </a:rPr>
              <a:t>typical</a:t>
            </a:r>
            <a:r>
              <a:rPr sz="2000" spc="10" dirty="0">
                <a:solidFill>
                  <a:srgbClr val="FF2F92"/>
                </a:solidFill>
                <a:latin typeface="YuGo-Medium"/>
                <a:cs typeface="YuGo-Medium"/>
              </a:rPr>
              <a:t>）</a:t>
            </a:r>
            <a:r>
              <a:rPr sz="2000" dirty="0">
                <a:latin typeface="YuGo-Medium"/>
                <a:cs typeface="YuGo-Medium"/>
              </a:rPr>
              <a:t>な「</a:t>
            </a:r>
            <a:r>
              <a:rPr sz="2000" spc="10" dirty="0">
                <a:latin typeface="Calibri"/>
                <a:cs typeface="Calibri"/>
              </a:rPr>
              <a:t>MIT</a:t>
            </a:r>
            <a:r>
              <a:rPr sz="2000" dirty="0">
                <a:latin typeface="YuGo-Medium"/>
                <a:cs typeface="YuGo-Medium"/>
              </a:rPr>
              <a:t>の 学⽣」</a:t>
            </a:r>
          </a:p>
          <a:p>
            <a:pPr marL="570230" indent="-285750">
              <a:lnSpc>
                <a:spcPts val="1720"/>
              </a:lnSpc>
              <a:buFont typeface="Arial"/>
              <a:buChar char="•"/>
              <a:tabLst>
                <a:tab pos="570230" algn="l"/>
                <a:tab pos="570865" algn="l"/>
              </a:tabLst>
            </a:pPr>
            <a:r>
              <a:rPr sz="2000" i="1" spc="-160" dirty="0">
                <a:latin typeface="Arial"/>
                <a:cs typeface="Arial"/>
              </a:rPr>
              <a:t>so </a:t>
            </a:r>
            <a:r>
              <a:rPr sz="2000" i="1" spc="-105" dirty="0">
                <a:latin typeface="Arial"/>
                <a:cs typeface="Arial"/>
              </a:rPr>
              <a:t>much </a:t>
            </a:r>
            <a:r>
              <a:rPr sz="2000" i="1" spc="-75" dirty="0">
                <a:latin typeface="Arial"/>
                <a:cs typeface="Arial"/>
              </a:rPr>
              <a:t>like </a:t>
            </a:r>
            <a:r>
              <a:rPr sz="2000" i="1" spc="-100" dirty="0">
                <a:latin typeface="Arial"/>
                <a:cs typeface="Arial"/>
              </a:rPr>
              <a:t>~; </a:t>
            </a:r>
            <a:r>
              <a:rPr sz="2000" i="1" spc="-45" dirty="0">
                <a:latin typeface="Arial"/>
                <a:cs typeface="Arial"/>
              </a:rPr>
              <a:t>typical </a:t>
            </a:r>
            <a:r>
              <a:rPr sz="2000" i="1" spc="-20" dirty="0">
                <a:latin typeface="Arial"/>
                <a:cs typeface="Arial"/>
              </a:rPr>
              <a:t>of </a:t>
            </a:r>
            <a:r>
              <a:rPr sz="2000" i="1" spc="-100" dirty="0">
                <a:latin typeface="Arial"/>
                <a:cs typeface="Arial"/>
              </a:rPr>
              <a:t>~;</a:t>
            </a:r>
            <a:r>
              <a:rPr sz="2000" i="1" spc="-260" dirty="0">
                <a:latin typeface="Arial"/>
                <a:cs typeface="Arial"/>
              </a:rPr>
              <a:t> </a:t>
            </a:r>
            <a:r>
              <a:rPr sz="2000" i="1" spc="-70" dirty="0">
                <a:latin typeface="Arial"/>
                <a:cs typeface="Arial"/>
              </a:rPr>
              <a:t>-like</a:t>
            </a:r>
            <a:endParaRPr sz="2000" dirty="0">
              <a:latin typeface="Arial"/>
              <a:cs typeface="Arial"/>
            </a:endParaRPr>
          </a:p>
          <a:p>
            <a:pPr marL="570230" indent="-285750">
              <a:lnSpc>
                <a:spcPct val="100000"/>
              </a:lnSpc>
              <a:buFont typeface="Arial"/>
              <a:buChar char="•"/>
              <a:tabLst>
                <a:tab pos="570230" algn="l"/>
                <a:tab pos="570865" algn="l"/>
              </a:tabLst>
            </a:pPr>
            <a:r>
              <a:rPr sz="2000" spc="5" dirty="0">
                <a:latin typeface="Calibri"/>
                <a:cs typeface="Calibri"/>
              </a:rPr>
              <a:t>used </a:t>
            </a:r>
            <a:r>
              <a:rPr sz="2000" dirty="0">
                <a:latin typeface="Calibri"/>
                <a:cs typeface="Calibri"/>
              </a:rPr>
              <a:t>to indicate </a:t>
            </a:r>
            <a:r>
              <a:rPr sz="2000" spc="5" dirty="0">
                <a:latin typeface="Calibri"/>
                <a:cs typeface="Calibri"/>
              </a:rPr>
              <a:t>that </a:t>
            </a:r>
            <a:r>
              <a:rPr sz="2000" spc="10" dirty="0">
                <a:latin typeface="Calibri"/>
                <a:cs typeface="Calibri"/>
              </a:rPr>
              <a:t>something/someone is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representative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of </a:t>
            </a:r>
            <a:r>
              <a:rPr sz="2000" spc="35" dirty="0">
                <a:latin typeface="Calibri"/>
                <a:cs typeface="Calibri"/>
              </a:rPr>
              <a:t>X </a:t>
            </a:r>
            <a:r>
              <a:rPr sz="2000" spc="5" dirty="0">
                <a:latin typeface="Calibri"/>
                <a:cs typeface="Calibri"/>
              </a:rPr>
              <a:t>or </a:t>
            </a:r>
            <a:r>
              <a:rPr sz="20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has </a:t>
            </a:r>
            <a:r>
              <a:rPr sz="2000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E64823"/>
                </a:solidFill>
                <a:latin typeface="Calibri"/>
                <a:cs typeface="Calibri"/>
              </a:rPr>
              <a:t> </a:t>
            </a:r>
            <a:r>
              <a:rPr sz="2000" u="sng" spc="5" dirty="0">
                <a:solidFill>
                  <a:srgbClr val="E64823"/>
                </a:solidFill>
                <a:uFill>
                  <a:solidFill>
                    <a:srgbClr val="E64823"/>
                  </a:solidFill>
                </a:uFill>
                <a:latin typeface="Calibri"/>
                <a:cs typeface="Calibri"/>
              </a:rPr>
              <a:t>true</a:t>
            </a:r>
            <a:r>
              <a:rPr sz="2000" u="sng" spc="5" dirty="0">
                <a:uFill>
                  <a:solidFill>
                    <a:srgbClr val="E64823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E64823"/>
                  </a:solidFill>
                </a:uFill>
                <a:latin typeface="Calibri"/>
                <a:cs typeface="Calibri"/>
              </a:rPr>
              <a:t>characteristic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X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284480">
              <a:lnSpc>
                <a:spcPct val="100000"/>
              </a:lnSpc>
              <a:spcBef>
                <a:spcPts val="5"/>
              </a:spcBef>
            </a:pPr>
            <a:r>
              <a:rPr sz="2000" spc="-1000" dirty="0">
                <a:latin typeface="Arial Unicode MS"/>
                <a:cs typeface="Arial Unicode MS"/>
              </a:rPr>
              <a:t>《</a:t>
            </a:r>
            <a:r>
              <a:rPr sz="2000" spc="-375" dirty="0">
                <a:latin typeface="Arial Unicode MS"/>
                <a:cs typeface="Arial Unicode MS"/>
              </a:rPr>
              <a:t>作り</a:t>
            </a:r>
            <a:r>
              <a:rPr sz="2000" dirty="0">
                <a:latin typeface="Arial Unicode MS"/>
                <a:cs typeface="Arial Unicode MS"/>
              </a:rPr>
              <a:t>方</a:t>
            </a:r>
            <a:r>
              <a:rPr sz="2000" spc="-1000" dirty="0">
                <a:latin typeface="Arial Unicode MS"/>
                <a:cs typeface="Arial Unicode MS"/>
              </a:rPr>
              <a:t>》</a:t>
            </a:r>
            <a:endParaRPr sz="2000" dirty="0">
              <a:latin typeface="Arial Unicode MS"/>
              <a:cs typeface="Arial Unicode MS"/>
            </a:endParaRPr>
          </a:p>
          <a:p>
            <a:pPr marL="570230" indent="-285750">
              <a:lnSpc>
                <a:spcPct val="100000"/>
              </a:lnSpc>
              <a:buFont typeface="Arial"/>
              <a:buChar char="•"/>
              <a:tabLst>
                <a:tab pos="570230" algn="l"/>
                <a:tab pos="570865" algn="l"/>
                <a:tab pos="1246505" algn="l"/>
                <a:tab pos="3942079" algn="l"/>
              </a:tabLst>
            </a:pPr>
            <a:r>
              <a:rPr sz="2000" dirty="0">
                <a:latin typeface="Arial Unicode MS"/>
                <a:cs typeface="Arial Unicode MS"/>
              </a:rPr>
              <a:t>名詞	＋</a:t>
            </a:r>
            <a:r>
              <a:rPr sz="2000" spc="-590" dirty="0">
                <a:latin typeface="Arial Unicode MS"/>
                <a:cs typeface="Arial Unicode MS"/>
              </a:rPr>
              <a:t>らし</a:t>
            </a:r>
            <a:r>
              <a:rPr sz="2000" spc="-365" dirty="0">
                <a:latin typeface="Arial Unicode MS"/>
                <a:cs typeface="Arial Unicode MS"/>
              </a:rPr>
              <a:t>い</a:t>
            </a:r>
            <a:r>
              <a:rPr sz="2000" spc="-1000" dirty="0">
                <a:latin typeface="Arial Unicode MS"/>
                <a:cs typeface="Arial Unicode MS"/>
              </a:rPr>
              <a:t>（</a:t>
            </a:r>
            <a:r>
              <a:rPr sz="2000" spc="-370" dirty="0">
                <a:latin typeface="Arial Unicode MS"/>
                <a:cs typeface="Arial Unicode MS"/>
              </a:rPr>
              <a:t>い</a:t>
            </a:r>
            <a:r>
              <a:rPr sz="2000" spc="-195" dirty="0">
                <a:latin typeface="Calibri"/>
                <a:cs typeface="Calibri"/>
              </a:rPr>
              <a:t>adj.</a:t>
            </a:r>
            <a:r>
              <a:rPr sz="2000" spc="-195" dirty="0">
                <a:latin typeface="Arial Unicode MS"/>
                <a:cs typeface="Arial Unicode MS"/>
              </a:rPr>
              <a:t>）	</a:t>
            </a:r>
            <a:r>
              <a:rPr sz="2000" spc="-155" dirty="0">
                <a:latin typeface="Arial Unicode MS"/>
                <a:cs typeface="Arial Unicode MS"/>
              </a:rPr>
              <a:t>大学生</a:t>
            </a:r>
            <a:r>
              <a:rPr sz="2000" spc="-150" dirty="0">
                <a:latin typeface="Arial Unicode MS"/>
                <a:cs typeface="Arial Unicode MS"/>
              </a:rPr>
              <a:t>ら</a:t>
            </a:r>
            <a:r>
              <a:rPr sz="2000" spc="-555" dirty="0">
                <a:latin typeface="Arial Unicode MS"/>
                <a:cs typeface="Arial Unicode MS"/>
              </a:rPr>
              <a:t>し</a:t>
            </a:r>
            <a:r>
              <a:rPr sz="2000" spc="-370" dirty="0">
                <a:latin typeface="Arial Unicode MS"/>
                <a:cs typeface="Arial Unicode MS"/>
              </a:rPr>
              <a:t>い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155" dirty="0">
                <a:latin typeface="Arial Unicode MS"/>
                <a:cs typeface="Arial Unicode MS"/>
              </a:rPr>
              <a:t>大学生</a:t>
            </a:r>
            <a:r>
              <a:rPr sz="2000" spc="-150" dirty="0">
                <a:latin typeface="Arial Unicode MS"/>
                <a:cs typeface="Arial Unicode MS"/>
              </a:rPr>
              <a:t>ら</a:t>
            </a:r>
            <a:r>
              <a:rPr sz="2000" spc="-555" dirty="0">
                <a:latin typeface="Arial Unicode MS"/>
                <a:cs typeface="Arial Unicode MS"/>
              </a:rPr>
              <a:t>し</a:t>
            </a:r>
            <a:r>
              <a:rPr sz="2000" spc="-994" dirty="0">
                <a:latin typeface="Arial Unicode MS"/>
                <a:cs typeface="Arial Unicode MS"/>
              </a:rPr>
              <a:t>く</a:t>
            </a:r>
            <a:r>
              <a:rPr sz="2000" spc="-290" dirty="0">
                <a:latin typeface="Arial Unicode MS"/>
                <a:cs typeface="Arial Unicode MS"/>
              </a:rPr>
              <a:t>な</a:t>
            </a:r>
            <a:r>
              <a:rPr sz="2000" spc="-370" dirty="0">
                <a:latin typeface="Arial Unicode MS"/>
                <a:cs typeface="Arial Unicode MS"/>
              </a:rPr>
              <a:t>い</a:t>
            </a:r>
            <a:r>
              <a:rPr sz="2000" spc="-310" dirty="0">
                <a:latin typeface="Arial Unicode MS"/>
                <a:cs typeface="Arial Unicode MS"/>
              </a:rPr>
              <a:t>／</a:t>
            </a:r>
            <a:r>
              <a:rPr sz="2000" spc="-305" dirty="0">
                <a:latin typeface="Arial Unicode MS"/>
                <a:cs typeface="Arial Unicode MS"/>
              </a:rPr>
              <a:t>ら</a:t>
            </a:r>
            <a:r>
              <a:rPr sz="2000" spc="-555" dirty="0">
                <a:latin typeface="Arial Unicode MS"/>
                <a:cs typeface="Arial Unicode MS"/>
              </a:rPr>
              <a:t>し</a:t>
            </a:r>
            <a:r>
              <a:rPr sz="2000" spc="-994" dirty="0">
                <a:latin typeface="Arial Unicode MS"/>
                <a:cs typeface="Arial Unicode MS"/>
              </a:rPr>
              <a:t>く</a:t>
            </a:r>
            <a:r>
              <a:rPr sz="2000" spc="-370" dirty="0">
                <a:latin typeface="Arial Unicode MS"/>
                <a:cs typeface="Arial Unicode MS"/>
              </a:rPr>
              <a:t>あ</a:t>
            </a:r>
            <a:r>
              <a:rPr sz="2000" spc="-745" dirty="0">
                <a:latin typeface="Arial Unicode MS"/>
                <a:cs typeface="Arial Unicode MS"/>
              </a:rPr>
              <a:t>り</a:t>
            </a:r>
            <a:r>
              <a:rPr sz="2000" spc="-495" dirty="0">
                <a:latin typeface="Arial Unicode MS"/>
                <a:cs typeface="Arial Unicode MS"/>
              </a:rPr>
              <a:t>ま</a:t>
            </a:r>
            <a:r>
              <a:rPr sz="2000" spc="-305" dirty="0">
                <a:latin typeface="Arial Unicode MS"/>
                <a:cs typeface="Arial Unicode MS"/>
              </a:rPr>
              <a:t>せ</a:t>
            </a:r>
            <a:r>
              <a:rPr sz="2000" spc="-370" dirty="0">
                <a:latin typeface="Arial Unicode MS"/>
                <a:cs typeface="Arial Unicode MS"/>
              </a:rPr>
              <a:t>ん</a:t>
            </a:r>
            <a:endParaRPr sz="2000" dirty="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627380" indent="-342900">
              <a:lnSpc>
                <a:spcPct val="100000"/>
              </a:lnSpc>
              <a:buFont typeface="Calibri"/>
              <a:buAutoNum type="arabicPeriod"/>
              <a:tabLst>
                <a:tab pos="627380" algn="l"/>
                <a:tab pos="628015" algn="l"/>
              </a:tabLst>
            </a:pPr>
            <a:r>
              <a:rPr sz="2000" dirty="0">
                <a:latin typeface="Arial Unicode MS"/>
                <a:cs typeface="Arial Unicode MS"/>
              </a:rPr>
              <a:t>武道</a:t>
            </a:r>
            <a:r>
              <a:rPr sz="2000" spc="-685" dirty="0">
                <a:latin typeface="Arial Unicode MS"/>
                <a:cs typeface="Arial Unicode MS"/>
              </a:rPr>
              <a:t>（</a:t>
            </a:r>
            <a:r>
              <a:rPr sz="2000" spc="-680" dirty="0">
                <a:latin typeface="Arial Unicode MS"/>
                <a:cs typeface="Arial Unicode MS"/>
              </a:rPr>
              <a:t>ぶ</a:t>
            </a:r>
            <a:r>
              <a:rPr sz="2000" spc="-530" dirty="0">
                <a:latin typeface="Arial Unicode MS"/>
                <a:cs typeface="Arial Unicode MS"/>
              </a:rPr>
              <a:t>ど</a:t>
            </a:r>
            <a:r>
              <a:rPr sz="2000" spc="-805" dirty="0">
                <a:latin typeface="Arial Unicode MS"/>
                <a:cs typeface="Arial Unicode MS"/>
              </a:rPr>
              <a:t>う</a:t>
            </a:r>
            <a:r>
              <a:rPr sz="2000" spc="-645" dirty="0">
                <a:latin typeface="Arial Unicode MS"/>
                <a:cs typeface="Arial Unicode MS"/>
              </a:rPr>
              <a:t>）は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745" dirty="0">
                <a:latin typeface="Arial Unicode MS"/>
                <a:cs typeface="Arial Unicode MS"/>
              </a:rPr>
              <a:t>と</a:t>
            </a:r>
            <a:r>
              <a:rPr sz="2000" spc="-430" dirty="0">
                <a:latin typeface="Arial Unicode MS"/>
                <a:cs typeface="Arial Unicode MS"/>
              </a:rPr>
              <a:t>て</a:t>
            </a:r>
            <a:r>
              <a:rPr sz="2000" spc="-480" dirty="0">
                <a:latin typeface="Arial Unicode MS"/>
                <a:cs typeface="Arial Unicode MS"/>
              </a:rPr>
              <a:t>も</a:t>
            </a:r>
            <a:r>
              <a:rPr sz="2000" dirty="0">
                <a:latin typeface="Arial Unicode MS"/>
                <a:cs typeface="Arial Unicode MS"/>
              </a:rPr>
              <a:t>日</a:t>
            </a:r>
            <a:r>
              <a:rPr sz="2000" spc="-5" dirty="0">
                <a:latin typeface="Arial Unicode MS"/>
                <a:cs typeface="Arial Unicode MS"/>
              </a:rPr>
              <a:t>本</a:t>
            </a:r>
            <a:r>
              <a:rPr sz="2000" spc="-590" dirty="0">
                <a:solidFill>
                  <a:srgbClr val="FF9300"/>
                </a:solidFill>
                <a:latin typeface="Arial Unicode MS"/>
                <a:cs typeface="Arial Unicode MS"/>
              </a:rPr>
              <a:t>らし</a:t>
            </a:r>
            <a:r>
              <a:rPr sz="2000" spc="-365" dirty="0">
                <a:solidFill>
                  <a:srgbClr val="FF9300"/>
                </a:solidFill>
                <a:latin typeface="Arial Unicode MS"/>
                <a:cs typeface="Arial Unicode MS"/>
              </a:rPr>
              <a:t>い</a:t>
            </a:r>
            <a:r>
              <a:rPr sz="2000" spc="-430" dirty="0">
                <a:latin typeface="Arial Unicode MS"/>
                <a:cs typeface="Arial Unicode MS"/>
              </a:rPr>
              <a:t>スポーツ</a:t>
            </a:r>
            <a:r>
              <a:rPr sz="2000" spc="-340" dirty="0">
                <a:latin typeface="Arial Unicode MS"/>
                <a:cs typeface="Arial Unicode MS"/>
              </a:rPr>
              <a:t>です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  <a:p>
            <a:pPr marL="627380" indent="-342900">
              <a:lnSpc>
                <a:spcPct val="100000"/>
              </a:lnSpc>
              <a:buFont typeface="Calibri"/>
              <a:buAutoNum type="arabicPeriod"/>
              <a:tabLst>
                <a:tab pos="627380" algn="l"/>
                <a:tab pos="628015" algn="l"/>
              </a:tabLst>
            </a:pPr>
            <a:r>
              <a:rPr sz="2000" spc="-480" dirty="0">
                <a:latin typeface="Arial Unicode MS"/>
                <a:cs typeface="Arial Unicode MS"/>
              </a:rPr>
              <a:t>も</a:t>
            </a:r>
            <a:r>
              <a:rPr sz="2000" spc="-805" dirty="0">
                <a:latin typeface="Arial Unicode MS"/>
                <a:cs typeface="Arial Unicode MS"/>
              </a:rPr>
              <a:t>う</a:t>
            </a:r>
            <a:r>
              <a:rPr sz="2000" spc="-305" dirty="0">
                <a:latin typeface="Arial Unicode MS"/>
                <a:cs typeface="Arial Unicode MS"/>
              </a:rPr>
              <a:t>す</a:t>
            </a:r>
            <a:r>
              <a:rPr sz="2000" spc="-745" dirty="0">
                <a:latin typeface="Arial Unicode MS"/>
                <a:cs typeface="Arial Unicode MS"/>
              </a:rPr>
              <a:t>ぐ</a:t>
            </a:r>
            <a:r>
              <a:rPr sz="2000" spc="-640" dirty="0">
                <a:latin typeface="Arial Unicode MS"/>
                <a:cs typeface="Arial Unicode MS"/>
              </a:rPr>
              <a:t>１２</a:t>
            </a:r>
            <a:r>
              <a:rPr sz="2000" spc="-215" dirty="0">
                <a:latin typeface="Arial Unicode MS"/>
                <a:cs typeface="Arial Unicode MS"/>
              </a:rPr>
              <a:t>月</a:t>
            </a:r>
            <a:r>
              <a:rPr sz="2000" spc="-210" dirty="0">
                <a:latin typeface="Arial Unicode MS"/>
                <a:cs typeface="Arial Unicode MS"/>
              </a:rPr>
              <a:t>だ</a:t>
            </a:r>
            <a:r>
              <a:rPr sz="2000" spc="-370" dirty="0">
                <a:latin typeface="Arial Unicode MS"/>
                <a:cs typeface="Arial Unicode MS"/>
              </a:rPr>
              <a:t>け</a:t>
            </a:r>
            <a:r>
              <a:rPr sz="2000" spc="-530" dirty="0">
                <a:latin typeface="Arial Unicode MS"/>
                <a:cs typeface="Arial Unicode MS"/>
              </a:rPr>
              <a:t>ど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100" dirty="0">
                <a:latin typeface="Arial Unicode MS"/>
                <a:cs typeface="Arial Unicode MS"/>
              </a:rPr>
              <a:t>今年は</a:t>
            </a:r>
            <a:r>
              <a:rPr sz="2000" spc="-495" dirty="0">
                <a:latin typeface="Arial Unicode MS"/>
                <a:cs typeface="Arial Unicode MS"/>
              </a:rPr>
              <a:t>ま</a:t>
            </a:r>
            <a:r>
              <a:rPr sz="2000" spc="-430" dirty="0">
                <a:latin typeface="Arial Unicode MS"/>
                <a:cs typeface="Arial Unicode MS"/>
              </a:rPr>
              <a:t>だ</a:t>
            </a:r>
            <a:r>
              <a:rPr sz="2000" spc="-170" dirty="0">
                <a:latin typeface="Arial Unicode MS"/>
                <a:cs typeface="Arial Unicode MS"/>
              </a:rPr>
              <a:t>雪</a:t>
            </a:r>
            <a:r>
              <a:rPr sz="2000" spc="-175" dirty="0">
                <a:latin typeface="Arial Unicode MS"/>
                <a:cs typeface="Arial Unicode MS"/>
              </a:rPr>
              <a:t>が</a:t>
            </a:r>
            <a:r>
              <a:rPr sz="2000" spc="-459" dirty="0">
                <a:latin typeface="Arial Unicode MS"/>
                <a:cs typeface="Arial Unicode MS"/>
              </a:rPr>
              <a:t>降（</a:t>
            </a:r>
            <a:r>
              <a:rPr sz="2000" spc="-455" dirty="0">
                <a:latin typeface="Arial Unicode MS"/>
                <a:cs typeface="Arial Unicode MS"/>
              </a:rPr>
              <a:t>ふ</a:t>
            </a:r>
            <a:r>
              <a:rPr sz="2000" spc="-875" dirty="0">
                <a:latin typeface="Arial Unicode MS"/>
                <a:cs typeface="Arial Unicode MS"/>
              </a:rPr>
              <a:t>）っ</a:t>
            </a:r>
            <a:r>
              <a:rPr sz="2000" spc="-430" dirty="0">
                <a:latin typeface="Arial Unicode MS"/>
                <a:cs typeface="Arial Unicode MS"/>
              </a:rPr>
              <a:t>て</a:t>
            </a:r>
            <a:r>
              <a:rPr sz="2000" spc="-370" dirty="0">
                <a:latin typeface="Arial Unicode MS"/>
                <a:cs typeface="Arial Unicode MS"/>
              </a:rPr>
              <a:t>い</a:t>
            </a:r>
            <a:r>
              <a:rPr sz="2000" spc="-290" dirty="0">
                <a:latin typeface="Arial Unicode MS"/>
                <a:cs typeface="Arial Unicode MS"/>
              </a:rPr>
              <a:t>な</a:t>
            </a:r>
            <a:r>
              <a:rPr sz="2000" spc="-370" dirty="0">
                <a:latin typeface="Arial Unicode MS"/>
                <a:cs typeface="Arial Unicode MS"/>
              </a:rPr>
              <a:t>いので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345" dirty="0">
                <a:latin typeface="Arial Unicode MS"/>
                <a:cs typeface="Arial Unicode MS"/>
              </a:rPr>
              <a:t>ボ</a:t>
            </a:r>
            <a:r>
              <a:rPr sz="2000" spc="-465" dirty="0">
                <a:latin typeface="Arial Unicode MS"/>
                <a:cs typeface="Arial Unicode MS"/>
              </a:rPr>
              <a:t>ス</a:t>
            </a:r>
            <a:r>
              <a:rPr sz="2000" spc="-595" dirty="0">
                <a:latin typeface="Arial Unicode MS"/>
                <a:cs typeface="Arial Unicode MS"/>
              </a:rPr>
              <a:t>ト</a:t>
            </a:r>
            <a:r>
              <a:rPr sz="2000" spc="-515" dirty="0">
                <a:latin typeface="Arial Unicode MS"/>
                <a:cs typeface="Arial Unicode MS"/>
              </a:rPr>
              <a:t>ン</a:t>
            </a:r>
            <a:r>
              <a:rPr sz="2000" spc="-370" dirty="0">
                <a:latin typeface="Arial Unicode MS"/>
                <a:cs typeface="Arial Unicode MS"/>
              </a:rPr>
              <a:t>の</a:t>
            </a:r>
            <a:r>
              <a:rPr sz="2000" spc="-5" dirty="0">
                <a:latin typeface="Arial Unicode MS"/>
                <a:cs typeface="Arial Unicode MS"/>
              </a:rPr>
              <a:t>冬</a:t>
            </a:r>
            <a:r>
              <a:rPr sz="2000" spc="-590" dirty="0">
                <a:solidFill>
                  <a:srgbClr val="FF9300"/>
                </a:solidFill>
                <a:latin typeface="Arial Unicode MS"/>
                <a:cs typeface="Arial Unicode MS"/>
              </a:rPr>
              <a:t>らし</a:t>
            </a:r>
            <a:r>
              <a:rPr sz="2000" spc="-640" dirty="0">
                <a:solidFill>
                  <a:srgbClr val="FF9300"/>
                </a:solidFill>
                <a:latin typeface="Arial Unicode MS"/>
                <a:cs typeface="Arial Unicode MS"/>
              </a:rPr>
              <a:t>く</a:t>
            </a:r>
            <a:r>
              <a:rPr sz="2000" spc="-645" dirty="0">
                <a:solidFill>
                  <a:srgbClr val="FF9300"/>
                </a:solidFill>
                <a:latin typeface="Arial Unicode MS"/>
                <a:cs typeface="Arial Unicode MS"/>
              </a:rPr>
              <a:t>な</a:t>
            </a:r>
            <a:r>
              <a:rPr sz="2000" spc="-365" dirty="0">
                <a:solidFill>
                  <a:srgbClr val="FF9300"/>
                </a:solidFill>
                <a:latin typeface="Arial Unicode MS"/>
                <a:cs typeface="Arial Unicode MS"/>
              </a:rPr>
              <a:t>い</a:t>
            </a:r>
            <a:r>
              <a:rPr sz="2000" spc="-340" dirty="0">
                <a:latin typeface="Arial Unicode MS"/>
                <a:cs typeface="Arial Unicode MS"/>
              </a:rPr>
              <a:t>です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84480">
              <a:lnSpc>
                <a:spcPct val="100000"/>
              </a:lnSpc>
            </a:pPr>
            <a:r>
              <a:rPr sz="2000" spc="-1000" dirty="0">
                <a:latin typeface="Arial Unicode MS"/>
                <a:cs typeface="Arial Unicode MS"/>
              </a:rPr>
              <a:t>《</a:t>
            </a:r>
            <a:r>
              <a:rPr sz="2000" dirty="0">
                <a:latin typeface="Arial Unicode MS"/>
                <a:cs typeface="Arial Unicode MS"/>
              </a:rPr>
              <a:t>練習</a:t>
            </a:r>
            <a:r>
              <a:rPr sz="2000" spc="-1000" dirty="0">
                <a:latin typeface="Arial Unicode MS"/>
                <a:cs typeface="Arial Unicode MS"/>
              </a:rPr>
              <a:t>》</a:t>
            </a:r>
            <a:endParaRPr sz="2000" dirty="0">
              <a:latin typeface="Arial Unicode MS"/>
              <a:cs typeface="Arial Unicode MS"/>
            </a:endParaRPr>
          </a:p>
          <a:p>
            <a:pPr marL="627380" indent="-342900">
              <a:lnSpc>
                <a:spcPct val="100000"/>
              </a:lnSpc>
              <a:buFont typeface="Calibri"/>
              <a:buAutoNum type="arabicPeriod"/>
              <a:tabLst>
                <a:tab pos="627380" algn="l"/>
                <a:tab pos="628015" algn="l"/>
                <a:tab pos="8850630" algn="l"/>
              </a:tabLst>
            </a:pPr>
            <a:r>
              <a:rPr sz="2000" spc="-210" dirty="0">
                <a:latin typeface="Arial Unicode MS"/>
                <a:cs typeface="Arial Unicode MS"/>
              </a:rPr>
              <a:t>山田</a:t>
            </a:r>
            <a:r>
              <a:rPr sz="2000" spc="-204" dirty="0">
                <a:latin typeface="Arial Unicode MS"/>
                <a:cs typeface="Arial Unicode MS"/>
              </a:rPr>
              <a:t>さ</a:t>
            </a:r>
            <a:r>
              <a:rPr sz="2000" spc="-370" dirty="0">
                <a:latin typeface="Arial Unicode MS"/>
                <a:cs typeface="Arial Unicode MS"/>
              </a:rPr>
              <a:t>ん</a:t>
            </a:r>
            <a:r>
              <a:rPr sz="2000" spc="-290" dirty="0">
                <a:latin typeface="Arial Unicode MS"/>
                <a:cs typeface="Arial Unicode MS"/>
              </a:rPr>
              <a:t>は</a:t>
            </a:r>
            <a:r>
              <a:rPr sz="2000" spc="-95" dirty="0">
                <a:latin typeface="Arial Unicode MS"/>
                <a:cs typeface="Arial Unicode MS"/>
              </a:rPr>
              <a:t>日本人</a:t>
            </a:r>
            <a:r>
              <a:rPr sz="2000" spc="-90" dirty="0">
                <a:latin typeface="Arial Unicode MS"/>
                <a:cs typeface="Arial Unicode MS"/>
              </a:rPr>
              <a:t>で</a:t>
            </a:r>
            <a:r>
              <a:rPr sz="2000" spc="-305" dirty="0">
                <a:latin typeface="Arial Unicode MS"/>
                <a:cs typeface="Arial Unicode MS"/>
              </a:rPr>
              <a:t>す</a:t>
            </a:r>
            <a:r>
              <a:rPr sz="2000" spc="-345" dirty="0">
                <a:latin typeface="Arial Unicode MS"/>
                <a:cs typeface="Arial Unicode MS"/>
              </a:rPr>
              <a:t>が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185" dirty="0">
                <a:latin typeface="Arial Unicode MS"/>
                <a:cs typeface="Arial Unicode MS"/>
              </a:rPr>
              <a:t>長</a:t>
            </a:r>
            <a:r>
              <a:rPr sz="2000" spc="-180" dirty="0">
                <a:latin typeface="Arial Unicode MS"/>
                <a:cs typeface="Arial Unicode MS"/>
              </a:rPr>
              <a:t>い</a:t>
            </a:r>
            <a:r>
              <a:rPr sz="2000" spc="-250" dirty="0">
                <a:latin typeface="Arial Unicode MS"/>
                <a:cs typeface="Arial Unicode MS"/>
              </a:rPr>
              <a:t>間ア</a:t>
            </a:r>
            <a:r>
              <a:rPr sz="2000" spc="-620" dirty="0">
                <a:latin typeface="Arial Unicode MS"/>
                <a:cs typeface="Arial Unicode MS"/>
              </a:rPr>
              <a:t>メ</a:t>
            </a:r>
            <a:r>
              <a:rPr sz="2000" spc="-830" dirty="0">
                <a:latin typeface="Arial Unicode MS"/>
                <a:cs typeface="Arial Unicode MS"/>
              </a:rPr>
              <a:t>リ</a:t>
            </a:r>
            <a:r>
              <a:rPr sz="2000" spc="-580" dirty="0">
                <a:latin typeface="Arial Unicode MS"/>
                <a:cs typeface="Arial Unicode MS"/>
              </a:rPr>
              <a:t>カ</a:t>
            </a:r>
            <a:r>
              <a:rPr sz="2000" spc="-430" dirty="0">
                <a:latin typeface="Arial Unicode MS"/>
                <a:cs typeface="Arial Unicode MS"/>
              </a:rPr>
              <a:t>に</a:t>
            </a:r>
            <a:r>
              <a:rPr sz="2000" spc="-185" dirty="0">
                <a:latin typeface="Arial Unicode MS"/>
                <a:cs typeface="Arial Unicode MS"/>
              </a:rPr>
              <a:t>住</a:t>
            </a:r>
            <a:r>
              <a:rPr sz="2000" spc="-180" dirty="0">
                <a:latin typeface="Arial Unicode MS"/>
                <a:cs typeface="Arial Unicode MS"/>
              </a:rPr>
              <a:t>ん</a:t>
            </a:r>
            <a:r>
              <a:rPr sz="2000" spc="-370" dirty="0">
                <a:latin typeface="Arial Unicode MS"/>
                <a:cs typeface="Arial Unicode MS"/>
              </a:rPr>
              <a:t>でい</a:t>
            </a:r>
            <a:r>
              <a:rPr sz="2000" spc="-430" dirty="0">
                <a:latin typeface="Arial Unicode MS"/>
                <a:cs typeface="Arial Unicode MS"/>
              </a:rPr>
              <a:t>た</a:t>
            </a:r>
            <a:r>
              <a:rPr sz="2000" spc="-370" dirty="0">
                <a:latin typeface="Arial Unicode MS"/>
                <a:cs typeface="Arial Unicode MS"/>
              </a:rPr>
              <a:t>ので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370" dirty="0">
                <a:latin typeface="Arial Unicode MS"/>
                <a:cs typeface="Arial Unicode MS"/>
              </a:rPr>
              <a:t>あ</a:t>
            </a:r>
            <a:r>
              <a:rPr sz="2000" spc="-495" dirty="0">
                <a:latin typeface="Arial Unicode MS"/>
                <a:cs typeface="Arial Unicode MS"/>
              </a:rPr>
              <a:t>ま</a:t>
            </a:r>
            <a:r>
              <a:rPr sz="2000" spc="-720" dirty="0">
                <a:latin typeface="Arial Unicode MS"/>
                <a:cs typeface="Arial Unicode MS"/>
              </a:rPr>
              <a:t>り</a:t>
            </a:r>
            <a:r>
              <a:rPr sz="2000" u="sng" spc="-720" dirty="0">
                <a:uFill>
                  <a:solidFill>
                    <a:srgbClr val="000000"/>
                  </a:solidFill>
                </a:uFill>
                <a:latin typeface="Arial Unicode MS"/>
                <a:cs typeface="Arial Unicode MS"/>
              </a:rPr>
              <a:t> 	</a:t>
            </a:r>
            <a:r>
              <a:rPr sz="2000" spc="-495" dirty="0">
                <a:latin typeface="Arial Unicode MS"/>
                <a:cs typeface="Arial Unicode MS"/>
              </a:rPr>
              <a:t>よ</a:t>
            </a:r>
            <a:r>
              <a:rPr sz="2000" spc="-805" dirty="0">
                <a:latin typeface="Arial Unicode MS"/>
                <a:cs typeface="Arial Unicode MS"/>
              </a:rPr>
              <a:t>う</a:t>
            </a:r>
            <a:r>
              <a:rPr sz="2000" spc="-290" dirty="0">
                <a:latin typeface="Arial Unicode MS"/>
                <a:cs typeface="Arial Unicode MS"/>
              </a:rPr>
              <a:t>な</a:t>
            </a:r>
            <a:r>
              <a:rPr sz="2000" spc="-170" dirty="0">
                <a:latin typeface="Arial Unicode MS"/>
                <a:cs typeface="Arial Unicode MS"/>
              </a:rPr>
              <a:t>気</a:t>
            </a:r>
            <a:r>
              <a:rPr sz="2000" spc="-175" dirty="0">
                <a:latin typeface="Arial Unicode MS"/>
                <a:cs typeface="Arial Unicode MS"/>
              </a:rPr>
              <a:t>が</a:t>
            </a:r>
            <a:r>
              <a:rPr sz="2000" spc="-305" dirty="0">
                <a:latin typeface="Arial Unicode MS"/>
                <a:cs typeface="Arial Unicode MS"/>
              </a:rPr>
              <a:t>す</a:t>
            </a:r>
            <a:r>
              <a:rPr sz="2000" spc="-480" dirty="0">
                <a:latin typeface="Arial Unicode MS"/>
                <a:cs typeface="Arial Unicode MS"/>
              </a:rPr>
              <a:t>る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  <a:p>
            <a:pPr marL="627380" indent="-342900">
              <a:lnSpc>
                <a:spcPct val="100000"/>
              </a:lnSpc>
              <a:buFont typeface="Calibri"/>
              <a:buAutoNum type="arabicPeriod"/>
              <a:tabLst>
                <a:tab pos="627380" algn="l"/>
                <a:tab pos="628015" algn="l"/>
                <a:tab pos="9428480" algn="l"/>
              </a:tabLst>
            </a:pPr>
            <a:r>
              <a:rPr sz="2000" spc="-210" dirty="0">
                <a:latin typeface="Arial Unicode MS"/>
                <a:cs typeface="Arial Unicode MS"/>
              </a:rPr>
              <a:t>田中</a:t>
            </a:r>
            <a:r>
              <a:rPr sz="2000" spc="-204" dirty="0">
                <a:latin typeface="Arial Unicode MS"/>
                <a:cs typeface="Arial Unicode MS"/>
              </a:rPr>
              <a:t>さ</a:t>
            </a:r>
            <a:r>
              <a:rPr sz="2000" spc="-370" dirty="0">
                <a:latin typeface="Arial Unicode MS"/>
                <a:cs typeface="Arial Unicode MS"/>
              </a:rPr>
              <a:t>ん</a:t>
            </a:r>
            <a:r>
              <a:rPr sz="2000" spc="-290" dirty="0">
                <a:latin typeface="Arial Unicode MS"/>
                <a:cs typeface="Arial Unicode MS"/>
              </a:rPr>
              <a:t>は</a:t>
            </a:r>
            <a:r>
              <a:rPr sz="2000" spc="-370" dirty="0">
                <a:latin typeface="Arial Unicode MS"/>
                <a:cs typeface="Arial Unicode MS"/>
              </a:rPr>
              <a:t>い</a:t>
            </a:r>
            <a:r>
              <a:rPr sz="2000" spc="-430" dirty="0">
                <a:latin typeface="Arial Unicode MS"/>
                <a:cs typeface="Arial Unicode MS"/>
              </a:rPr>
              <a:t>つ</a:t>
            </a:r>
            <a:r>
              <a:rPr sz="2000" spc="-480" dirty="0">
                <a:latin typeface="Arial Unicode MS"/>
                <a:cs typeface="Arial Unicode MS"/>
              </a:rPr>
              <a:t>も</a:t>
            </a:r>
            <a:r>
              <a:rPr sz="2000" spc="-250" dirty="0">
                <a:latin typeface="Arial Unicode MS"/>
                <a:cs typeface="Arial Unicode MS"/>
              </a:rPr>
              <a:t>本を</a:t>
            </a:r>
            <a:r>
              <a:rPr sz="2000" spc="-185" dirty="0">
                <a:latin typeface="Arial Unicode MS"/>
                <a:cs typeface="Arial Unicode MS"/>
              </a:rPr>
              <a:t>読</a:t>
            </a:r>
            <a:r>
              <a:rPr sz="2000" spc="-180" dirty="0">
                <a:latin typeface="Arial Unicode MS"/>
                <a:cs typeface="Arial Unicode MS"/>
              </a:rPr>
              <a:t>ん</a:t>
            </a:r>
            <a:r>
              <a:rPr sz="2000" spc="-370" dirty="0">
                <a:latin typeface="Arial Unicode MS"/>
                <a:cs typeface="Arial Unicode MS"/>
              </a:rPr>
              <a:t>で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165" dirty="0">
                <a:latin typeface="Arial Unicode MS"/>
                <a:cs typeface="Arial Unicode MS"/>
              </a:rPr>
              <a:t>研究を</a:t>
            </a:r>
            <a:r>
              <a:rPr sz="2000" spc="-555" dirty="0">
                <a:latin typeface="Arial Unicode MS"/>
                <a:cs typeface="Arial Unicode MS"/>
              </a:rPr>
              <a:t>し</a:t>
            </a:r>
            <a:r>
              <a:rPr sz="2000" spc="-430" dirty="0">
                <a:latin typeface="Arial Unicode MS"/>
                <a:cs typeface="Arial Unicode MS"/>
              </a:rPr>
              <a:t>て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165" dirty="0">
                <a:latin typeface="Arial Unicode MS"/>
                <a:cs typeface="Arial Unicode MS"/>
              </a:rPr>
              <a:t>論文を</a:t>
            </a:r>
            <a:r>
              <a:rPr sz="2000" spc="-185" dirty="0">
                <a:latin typeface="Arial Unicode MS"/>
                <a:cs typeface="Arial Unicode MS"/>
              </a:rPr>
              <a:t>書</a:t>
            </a:r>
            <a:r>
              <a:rPr sz="2000" spc="-180" dirty="0">
                <a:latin typeface="Arial Unicode MS"/>
                <a:cs typeface="Arial Unicode MS"/>
              </a:rPr>
              <a:t>い</a:t>
            </a:r>
            <a:r>
              <a:rPr sz="2000" spc="-430" dirty="0">
                <a:latin typeface="Arial Unicode MS"/>
                <a:cs typeface="Arial Unicode MS"/>
              </a:rPr>
              <a:t>て</a:t>
            </a:r>
            <a:r>
              <a:rPr sz="2000" spc="-370" dirty="0">
                <a:latin typeface="Arial Unicode MS"/>
                <a:cs typeface="Arial Unicode MS"/>
              </a:rPr>
              <a:t>い</a:t>
            </a:r>
            <a:r>
              <a:rPr sz="2000" spc="-430" dirty="0">
                <a:latin typeface="Arial Unicode MS"/>
                <a:cs typeface="Arial Unicode MS"/>
              </a:rPr>
              <a:t>て</a:t>
            </a:r>
            <a:r>
              <a:rPr sz="2000" spc="-695" dirty="0">
                <a:latin typeface="Arial Unicode MS"/>
                <a:cs typeface="Arial Unicode MS"/>
              </a:rPr>
              <a:t>、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spc="-165" dirty="0">
                <a:latin typeface="Arial Unicode MS"/>
                <a:cs typeface="Arial Unicode MS"/>
              </a:rPr>
              <a:t>生活を</a:t>
            </a:r>
            <a:r>
              <a:rPr sz="2000" spc="-555" dirty="0">
                <a:latin typeface="Arial Unicode MS"/>
                <a:cs typeface="Arial Unicode MS"/>
              </a:rPr>
              <a:t>し</a:t>
            </a:r>
            <a:r>
              <a:rPr sz="2000" spc="-430" dirty="0">
                <a:latin typeface="Arial Unicode MS"/>
                <a:cs typeface="Arial Unicode MS"/>
              </a:rPr>
              <a:t>て</a:t>
            </a:r>
            <a:r>
              <a:rPr sz="2000" spc="-370" dirty="0">
                <a:latin typeface="Arial Unicode MS"/>
                <a:cs typeface="Arial Unicode MS"/>
              </a:rPr>
              <a:t>い</a:t>
            </a:r>
            <a:r>
              <a:rPr sz="2000" spc="-480" dirty="0">
                <a:latin typeface="Arial Unicode MS"/>
                <a:cs typeface="Arial Unicode MS"/>
              </a:rPr>
              <a:t>る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  <a:p>
            <a:pPr marL="627380" indent="-342900">
              <a:lnSpc>
                <a:spcPct val="100000"/>
              </a:lnSpc>
              <a:buFont typeface="Calibri"/>
              <a:buAutoNum type="arabicPeriod"/>
              <a:tabLst>
                <a:tab pos="627380" algn="l"/>
                <a:tab pos="628015" algn="l"/>
                <a:tab pos="9428480" algn="l"/>
              </a:tabLst>
            </a:pPr>
            <a:r>
              <a:rPr lang="en-US" sz="2000" spc="-37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よし子さんは</a:t>
            </a:r>
            <a:r>
              <a:rPr sz="2000" spc="-67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、</a:t>
            </a:r>
            <a:r>
              <a:rPr lang="en-US" sz="2000" spc="-67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お花もお茶もできるし、本当に</a:t>
            </a:r>
            <a:r>
              <a:rPr lang="ja-JP" altLang="en-US" sz="2000" u="sng" spc="-670"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　</a:t>
            </a:r>
            <a:r>
              <a:rPr lang="ja-JP" altLang="en-US" sz="2000" u="sng" spc="-670">
                <a:uFill>
                  <a:solidFill>
                    <a:srgbClr val="000000"/>
                  </a:solidFill>
                </a:uFill>
                <a:latin typeface="Arial Unicode MS"/>
                <a:cs typeface="Arial Unicode MS"/>
              </a:rPr>
              <a:t>＿＿＿＿＿＿＿＿＿＿＿＿＿＿＿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28720" y="130213"/>
            <a:ext cx="1575499" cy="1575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424179"/>
            <a:ext cx="3298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8795" algn="l"/>
              </a:tabLst>
            </a:pPr>
            <a:r>
              <a:rPr sz="2800" spc="-100" dirty="0">
                <a:solidFill>
                  <a:srgbClr val="FF9300"/>
                </a:solidFill>
              </a:rPr>
              <a:t>⽂法</a:t>
            </a:r>
            <a:r>
              <a:rPr sz="2800" spc="-50" dirty="0">
                <a:solidFill>
                  <a:srgbClr val="FF9300"/>
                </a:solidFill>
                <a:latin typeface="Calibri"/>
                <a:cs typeface="Calibri"/>
              </a:rPr>
              <a:t>14	</a:t>
            </a:r>
            <a:r>
              <a:rPr sz="2800" spc="-80" dirty="0">
                <a:solidFill>
                  <a:srgbClr val="FF9300"/>
                </a:solidFill>
                <a:latin typeface="Calibri"/>
                <a:cs typeface="Calibri"/>
              </a:rPr>
              <a:t>Noun</a:t>
            </a:r>
            <a:r>
              <a:rPr sz="2800" spc="-280" dirty="0">
                <a:solidFill>
                  <a:srgbClr val="FF9300"/>
                </a:solidFill>
                <a:latin typeface="Calibri"/>
                <a:cs typeface="Calibri"/>
              </a:rPr>
              <a:t> </a:t>
            </a:r>
            <a:r>
              <a:rPr sz="2800" spc="-100" dirty="0">
                <a:solidFill>
                  <a:srgbClr val="FF9300"/>
                </a:solidFill>
              </a:rPr>
              <a:t>＋</a:t>
            </a:r>
            <a:r>
              <a:rPr sz="4125" spc="75" baseline="1010" dirty="0">
                <a:solidFill>
                  <a:srgbClr val="E64823"/>
                </a:solidFill>
              </a:rPr>
              <a:t>的</a:t>
            </a:r>
            <a:endParaRPr sz="4125" baseline="101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219" y="3427476"/>
            <a:ext cx="8283575" cy="302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alibri"/>
              <a:buAutoNum type="arabicPeriod"/>
              <a:tabLst>
                <a:tab pos="354965" algn="l"/>
                <a:tab pos="355600" algn="l"/>
              </a:tabLst>
            </a:pPr>
            <a:r>
              <a:rPr sz="2000" spc="-145" dirty="0">
                <a:latin typeface="Arial Unicode MS"/>
                <a:cs typeface="Arial Unicode MS"/>
              </a:rPr>
              <a:t>京都</a:t>
            </a:r>
            <a:r>
              <a:rPr sz="2000" spc="-140" dirty="0">
                <a:latin typeface="Arial Unicode MS"/>
                <a:cs typeface="Arial Unicode MS"/>
              </a:rPr>
              <a:t>に</a:t>
            </a:r>
            <a:r>
              <a:rPr sz="2000" spc="-290" dirty="0">
                <a:latin typeface="Arial Unicode MS"/>
                <a:cs typeface="Arial Unicode MS"/>
              </a:rPr>
              <a:t>は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dirty="0">
                <a:latin typeface="Arial Unicode MS"/>
                <a:cs typeface="Arial Unicode MS"/>
              </a:rPr>
              <a:t>歴</a:t>
            </a:r>
            <a:r>
              <a:rPr sz="2000" spc="-5" dirty="0">
                <a:latin typeface="Arial Unicode MS"/>
                <a:cs typeface="Arial Unicode MS"/>
              </a:rPr>
              <a:t>史</a:t>
            </a:r>
            <a:r>
              <a:rPr sz="2000" dirty="0">
                <a:solidFill>
                  <a:srgbClr val="FF9300"/>
                </a:solidFill>
                <a:latin typeface="Arial Unicode MS"/>
                <a:cs typeface="Arial Unicode MS"/>
              </a:rPr>
              <a:t>的</a:t>
            </a:r>
            <a:r>
              <a:rPr sz="2000" spc="-290" dirty="0">
                <a:solidFill>
                  <a:srgbClr val="0432FF"/>
                </a:solidFill>
                <a:latin typeface="Arial Unicode MS"/>
                <a:cs typeface="Arial Unicode MS"/>
              </a:rPr>
              <a:t>な</a:t>
            </a:r>
            <a:r>
              <a:rPr sz="2000" spc="-145" dirty="0">
                <a:latin typeface="Arial Unicode MS"/>
                <a:cs typeface="Arial Unicode MS"/>
              </a:rPr>
              <a:t>建物</a:t>
            </a:r>
            <a:r>
              <a:rPr sz="2000" spc="-140" dirty="0">
                <a:latin typeface="Arial Unicode MS"/>
                <a:cs typeface="Arial Unicode MS"/>
              </a:rPr>
              <a:t>だ</a:t>
            </a:r>
            <a:r>
              <a:rPr sz="2000" spc="-370" dirty="0">
                <a:latin typeface="Arial Unicode MS"/>
                <a:cs typeface="Arial Unicode MS"/>
              </a:rPr>
              <a:t>け</a:t>
            </a:r>
            <a:r>
              <a:rPr sz="2000" spc="-555" dirty="0">
                <a:latin typeface="Arial Unicode MS"/>
                <a:cs typeface="Arial Unicode MS"/>
              </a:rPr>
              <a:t>じ</a:t>
            </a:r>
            <a:r>
              <a:rPr sz="2000" spc="-620" dirty="0">
                <a:latin typeface="Arial Unicode MS"/>
                <a:cs typeface="Arial Unicode MS"/>
              </a:rPr>
              <a:t>ゃ</a:t>
            </a:r>
            <a:r>
              <a:rPr sz="2000" spc="-290" dirty="0">
                <a:latin typeface="Arial Unicode MS"/>
                <a:cs typeface="Arial Unicode MS"/>
              </a:rPr>
              <a:t>な</a:t>
            </a:r>
            <a:r>
              <a:rPr sz="2000" spc="-994" dirty="0">
                <a:latin typeface="Arial Unicode MS"/>
                <a:cs typeface="Arial Unicode MS"/>
              </a:rPr>
              <a:t>く</a:t>
            </a:r>
            <a:r>
              <a:rPr sz="2000" spc="-430" dirty="0">
                <a:latin typeface="Arial Unicode MS"/>
                <a:cs typeface="Arial Unicode MS"/>
              </a:rPr>
              <a:t>て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dirty="0">
                <a:latin typeface="Arial Unicode MS"/>
                <a:cs typeface="Arial Unicode MS"/>
              </a:rPr>
              <a:t>現</a:t>
            </a:r>
            <a:r>
              <a:rPr sz="2000" spc="-5" dirty="0">
                <a:latin typeface="Arial Unicode MS"/>
                <a:cs typeface="Arial Unicode MS"/>
              </a:rPr>
              <a:t>代</a:t>
            </a:r>
            <a:r>
              <a:rPr sz="2000" dirty="0">
                <a:solidFill>
                  <a:srgbClr val="FF9300"/>
                </a:solidFill>
                <a:latin typeface="Arial Unicode MS"/>
                <a:cs typeface="Arial Unicode MS"/>
              </a:rPr>
              <a:t>的</a:t>
            </a:r>
            <a:r>
              <a:rPr sz="2000" spc="-290" dirty="0">
                <a:solidFill>
                  <a:srgbClr val="0432FF"/>
                </a:solidFill>
                <a:latin typeface="Arial Unicode MS"/>
                <a:cs typeface="Arial Unicode MS"/>
              </a:rPr>
              <a:t>な</a:t>
            </a:r>
            <a:r>
              <a:rPr sz="2000" spc="-160" dirty="0">
                <a:latin typeface="Arial Unicode MS"/>
                <a:cs typeface="Arial Unicode MS"/>
              </a:rPr>
              <a:t>建物も</a:t>
            </a:r>
            <a:r>
              <a:rPr sz="2000" spc="-430" dirty="0">
                <a:latin typeface="Arial Unicode MS"/>
                <a:cs typeface="Arial Unicode MS"/>
              </a:rPr>
              <a:t>た</a:t>
            </a:r>
            <a:r>
              <a:rPr sz="2000" spc="-994" dirty="0">
                <a:latin typeface="Arial Unicode MS"/>
                <a:cs typeface="Arial Unicode MS"/>
              </a:rPr>
              <a:t>く</a:t>
            </a:r>
            <a:r>
              <a:rPr sz="2000" spc="-620" dirty="0">
                <a:latin typeface="Arial Unicode MS"/>
                <a:cs typeface="Arial Unicode MS"/>
              </a:rPr>
              <a:t>さ</a:t>
            </a:r>
            <a:r>
              <a:rPr sz="2000" spc="-370" dirty="0">
                <a:latin typeface="Arial Unicode MS"/>
                <a:cs typeface="Arial Unicode MS"/>
              </a:rPr>
              <a:t>んあ</a:t>
            </a:r>
            <a:r>
              <a:rPr sz="2000" spc="-480" dirty="0">
                <a:latin typeface="Arial Unicode MS"/>
                <a:cs typeface="Arial Unicode MS"/>
              </a:rPr>
              <a:t>る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  <a:p>
            <a:pPr marL="355600" indent="-342900">
              <a:lnSpc>
                <a:spcPct val="100000"/>
              </a:lnSpc>
              <a:buFont typeface="Calibri"/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Arial Unicode MS"/>
                <a:cs typeface="Arial Unicode MS"/>
              </a:rPr>
              <a:t>一般</a:t>
            </a:r>
            <a:r>
              <a:rPr sz="2000" dirty="0">
                <a:solidFill>
                  <a:srgbClr val="FF9300"/>
                </a:solidFill>
                <a:latin typeface="Arial Unicode MS"/>
                <a:cs typeface="Arial Unicode MS"/>
              </a:rPr>
              <a:t>的</a:t>
            </a:r>
            <a:r>
              <a:rPr sz="2000" spc="-430" dirty="0">
                <a:solidFill>
                  <a:srgbClr val="00B050"/>
                </a:solidFill>
                <a:latin typeface="Arial Unicode MS"/>
                <a:cs typeface="Arial Unicode MS"/>
              </a:rPr>
              <a:t>に</a:t>
            </a:r>
            <a:r>
              <a:rPr sz="2000" spc="-75" dirty="0">
                <a:latin typeface="Arial Unicode MS"/>
                <a:cs typeface="Arial Unicode MS"/>
              </a:rPr>
              <a:t>日本語は</a:t>
            </a:r>
            <a:r>
              <a:rPr sz="2000" spc="-280" dirty="0">
                <a:latin typeface="Arial Unicode MS"/>
                <a:cs typeface="Arial Unicode MS"/>
              </a:rPr>
              <a:t>難し</a:t>
            </a:r>
            <a:r>
              <a:rPr sz="2000" spc="-370" dirty="0">
                <a:latin typeface="Arial Unicode MS"/>
                <a:cs typeface="Arial Unicode MS"/>
              </a:rPr>
              <a:t>い</a:t>
            </a:r>
            <a:r>
              <a:rPr sz="2000" spc="-145" dirty="0">
                <a:latin typeface="Arial Unicode MS"/>
                <a:cs typeface="Arial Unicode MS"/>
              </a:rPr>
              <a:t>言語</a:t>
            </a:r>
            <a:r>
              <a:rPr sz="2000" spc="-140" dirty="0">
                <a:latin typeface="Arial Unicode MS"/>
                <a:cs typeface="Arial Unicode MS"/>
              </a:rPr>
              <a:t>だ</a:t>
            </a:r>
            <a:r>
              <a:rPr sz="2000" spc="-745" dirty="0">
                <a:latin typeface="Arial Unicode MS"/>
                <a:cs typeface="Arial Unicode MS"/>
              </a:rPr>
              <a:t>と</a:t>
            </a:r>
            <a:r>
              <a:rPr sz="2000" spc="-215" dirty="0">
                <a:solidFill>
                  <a:srgbClr val="00B050"/>
                </a:solidFill>
                <a:latin typeface="Arial Unicode MS"/>
                <a:cs typeface="Arial Unicode MS"/>
              </a:rPr>
              <a:t>考</a:t>
            </a:r>
            <a:r>
              <a:rPr sz="2000" spc="-210" dirty="0">
                <a:solidFill>
                  <a:srgbClr val="00B050"/>
                </a:solidFill>
                <a:latin typeface="Arial Unicode MS"/>
                <a:cs typeface="Arial Unicode MS"/>
              </a:rPr>
              <a:t>え</a:t>
            </a:r>
            <a:r>
              <a:rPr sz="2000" spc="-620" dirty="0">
                <a:solidFill>
                  <a:srgbClr val="00B050"/>
                </a:solidFill>
                <a:latin typeface="Arial Unicode MS"/>
                <a:cs typeface="Arial Unicode MS"/>
              </a:rPr>
              <a:t>ら</a:t>
            </a:r>
            <a:r>
              <a:rPr sz="2000" spc="-229" dirty="0">
                <a:solidFill>
                  <a:srgbClr val="00B050"/>
                </a:solidFill>
                <a:latin typeface="Arial Unicode MS"/>
                <a:cs typeface="Arial Unicode MS"/>
              </a:rPr>
              <a:t>れ</a:t>
            </a:r>
            <a:r>
              <a:rPr sz="2000" spc="-430" dirty="0">
                <a:solidFill>
                  <a:srgbClr val="00B050"/>
                </a:solidFill>
                <a:latin typeface="Arial Unicode MS"/>
                <a:cs typeface="Arial Unicode MS"/>
              </a:rPr>
              <a:t>て</a:t>
            </a:r>
            <a:r>
              <a:rPr sz="2000" spc="-370" dirty="0">
                <a:solidFill>
                  <a:srgbClr val="00B050"/>
                </a:solidFill>
                <a:latin typeface="Arial Unicode MS"/>
                <a:cs typeface="Arial Unicode MS"/>
              </a:rPr>
              <a:t>い</a:t>
            </a:r>
            <a:r>
              <a:rPr sz="2000" spc="-480" dirty="0">
                <a:solidFill>
                  <a:srgbClr val="00B050"/>
                </a:solidFill>
                <a:latin typeface="Arial Unicode MS"/>
                <a:cs typeface="Arial Unicode MS"/>
              </a:rPr>
              <a:t>る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00" dirty="0">
                <a:latin typeface="Arial Unicode MS"/>
                <a:cs typeface="Arial Unicode MS"/>
              </a:rPr>
              <a:t>《</a:t>
            </a:r>
            <a:r>
              <a:rPr sz="2000" dirty="0">
                <a:latin typeface="Arial Unicode MS"/>
                <a:cs typeface="Arial Unicode MS"/>
              </a:rPr>
              <a:t>練習</a:t>
            </a:r>
            <a:r>
              <a:rPr sz="2000" spc="-1000" dirty="0">
                <a:latin typeface="Arial Unicode MS"/>
                <a:cs typeface="Arial Unicode MS"/>
              </a:rPr>
              <a:t>》</a:t>
            </a:r>
            <a:endParaRPr sz="2000" dirty="0">
              <a:latin typeface="Arial Unicode MS"/>
              <a:cs typeface="Arial Unicode MS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Calibri"/>
              <a:buAutoNum type="arabicParenR"/>
              <a:tabLst>
                <a:tab pos="354965" algn="l"/>
                <a:tab pos="355600" algn="l"/>
                <a:tab pos="4920615" algn="l"/>
              </a:tabLst>
            </a:pPr>
            <a:r>
              <a:rPr sz="2000" spc="-165" dirty="0">
                <a:latin typeface="Arial Unicode MS"/>
                <a:cs typeface="Arial Unicode MS"/>
              </a:rPr>
              <a:t>野菜を</a:t>
            </a:r>
            <a:r>
              <a:rPr sz="2000" spc="-185" dirty="0">
                <a:latin typeface="Arial Unicode MS"/>
                <a:cs typeface="Arial Unicode MS"/>
              </a:rPr>
              <a:t>食</a:t>
            </a:r>
            <a:r>
              <a:rPr sz="2000" spc="-180" dirty="0">
                <a:latin typeface="Arial Unicode MS"/>
                <a:cs typeface="Arial Unicode MS"/>
              </a:rPr>
              <a:t>べ</a:t>
            </a:r>
            <a:r>
              <a:rPr sz="2000" spc="-430" dirty="0">
                <a:latin typeface="Arial Unicode MS"/>
                <a:cs typeface="Arial Unicode MS"/>
              </a:rPr>
              <a:t>た</a:t>
            </a:r>
            <a:r>
              <a:rPr sz="2000" spc="-745" dirty="0">
                <a:latin typeface="Arial Unicode MS"/>
                <a:cs typeface="Arial Unicode MS"/>
              </a:rPr>
              <a:t>り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185" dirty="0">
                <a:latin typeface="Arial Unicode MS"/>
                <a:cs typeface="Arial Unicode MS"/>
              </a:rPr>
              <a:t>運動し</a:t>
            </a:r>
            <a:r>
              <a:rPr sz="2000" spc="-430" dirty="0">
                <a:latin typeface="Arial Unicode MS"/>
                <a:cs typeface="Arial Unicode MS"/>
              </a:rPr>
              <a:t>た</a:t>
            </a:r>
            <a:r>
              <a:rPr sz="2000" spc="-745" dirty="0">
                <a:latin typeface="Arial Unicode MS"/>
                <a:cs typeface="Arial Unicode MS"/>
              </a:rPr>
              <a:t>り</a:t>
            </a:r>
            <a:r>
              <a:rPr sz="2000" spc="-555" dirty="0">
                <a:latin typeface="Arial Unicode MS"/>
                <a:cs typeface="Arial Unicode MS"/>
              </a:rPr>
              <a:t>し</a:t>
            </a:r>
            <a:r>
              <a:rPr sz="2000" spc="-430" dirty="0">
                <a:latin typeface="Arial Unicode MS"/>
                <a:cs typeface="Arial Unicode MS"/>
              </a:rPr>
              <a:t>て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745" dirty="0">
                <a:latin typeface="Arial Unicode MS"/>
                <a:cs typeface="Arial Unicode MS"/>
              </a:rPr>
              <a:t>と</a:t>
            </a:r>
            <a:r>
              <a:rPr sz="2000" spc="-430" dirty="0">
                <a:latin typeface="Arial Unicode MS"/>
                <a:cs typeface="Arial Unicode MS"/>
              </a:rPr>
              <a:t>て</a:t>
            </a:r>
            <a:r>
              <a:rPr sz="2000" spc="-495" dirty="0">
                <a:latin typeface="Arial Unicode MS"/>
                <a:cs typeface="Arial Unicode MS"/>
              </a:rPr>
              <a:t>も</a:t>
            </a:r>
            <a:r>
              <a:rPr sz="2000" u="sng" spc="-495" dirty="0">
                <a:uFill>
                  <a:solidFill>
                    <a:srgbClr val="000000"/>
                  </a:solidFill>
                </a:uFill>
                <a:latin typeface="Arial Unicode MS"/>
                <a:cs typeface="Arial Unicode MS"/>
              </a:rPr>
              <a:t> 	</a:t>
            </a:r>
            <a:r>
              <a:rPr sz="2000" spc="-165" dirty="0">
                <a:latin typeface="Arial Unicode MS"/>
                <a:cs typeface="Arial Unicode MS"/>
              </a:rPr>
              <a:t>生活を</a:t>
            </a:r>
            <a:r>
              <a:rPr sz="2000" spc="-555" dirty="0">
                <a:latin typeface="Arial Unicode MS"/>
                <a:cs typeface="Arial Unicode MS"/>
              </a:rPr>
              <a:t>し</a:t>
            </a:r>
            <a:r>
              <a:rPr sz="2000" spc="-430" dirty="0">
                <a:latin typeface="Arial Unicode MS"/>
                <a:cs typeface="Arial Unicode MS"/>
              </a:rPr>
              <a:t>て</a:t>
            </a:r>
            <a:r>
              <a:rPr sz="2000" spc="-370" dirty="0">
                <a:latin typeface="Arial Unicode MS"/>
                <a:cs typeface="Arial Unicode MS"/>
              </a:rPr>
              <a:t>い</a:t>
            </a:r>
            <a:r>
              <a:rPr sz="2000" spc="-480" dirty="0">
                <a:latin typeface="Arial Unicode MS"/>
                <a:cs typeface="Arial Unicode MS"/>
              </a:rPr>
              <a:t>る</a:t>
            </a:r>
            <a:r>
              <a:rPr sz="2000" spc="-844" dirty="0">
                <a:latin typeface="Arial Unicode MS"/>
                <a:cs typeface="Arial Unicode MS"/>
              </a:rPr>
              <a:t>。</a:t>
            </a:r>
            <a:r>
              <a:rPr sz="2000" spc="-90" dirty="0">
                <a:latin typeface="Arial Unicode MS"/>
                <a:cs typeface="Arial Unicode MS"/>
              </a:rPr>
              <a:t>（</a:t>
            </a:r>
            <a:r>
              <a:rPr sz="2000" spc="-90" dirty="0">
                <a:latin typeface="Calibri"/>
                <a:cs typeface="Calibri"/>
              </a:rPr>
              <a:t>healthy)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AutoNum type="arabicParenR"/>
              <a:tabLst>
                <a:tab pos="354965" algn="l"/>
                <a:tab pos="355600" algn="l"/>
                <a:tab pos="3669665" algn="l"/>
              </a:tabLst>
            </a:pPr>
            <a:r>
              <a:rPr sz="2000" spc="-100" dirty="0">
                <a:latin typeface="Arial Unicode MS"/>
                <a:cs typeface="Arial Unicode MS"/>
              </a:rPr>
              <a:t>剣道は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125" dirty="0">
                <a:latin typeface="Arial Unicode MS"/>
                <a:cs typeface="Arial Unicode MS"/>
              </a:rPr>
              <a:t>日本</a:t>
            </a:r>
            <a:r>
              <a:rPr sz="2000" spc="-100" dirty="0">
                <a:latin typeface="Arial Unicode MS"/>
                <a:cs typeface="Arial Unicode MS"/>
              </a:rPr>
              <a:t>の</a:t>
            </a:r>
            <a:r>
              <a:rPr sz="2000" u="sng" spc="-100" dirty="0">
                <a:uFill>
                  <a:solidFill>
                    <a:srgbClr val="000000"/>
                  </a:solidFill>
                </a:uFill>
                <a:latin typeface="Arial Unicode MS"/>
                <a:cs typeface="Arial Unicode MS"/>
              </a:rPr>
              <a:t> 	</a:t>
            </a:r>
            <a:r>
              <a:rPr sz="2000" spc="-165" dirty="0">
                <a:latin typeface="Arial Unicode MS"/>
                <a:cs typeface="Arial Unicode MS"/>
              </a:rPr>
              <a:t>表現を</a:t>
            </a:r>
            <a:r>
              <a:rPr sz="2000" spc="-155" dirty="0">
                <a:latin typeface="Arial Unicode MS"/>
                <a:cs typeface="Arial Unicode MS"/>
              </a:rPr>
              <a:t>使わ</a:t>
            </a:r>
            <a:r>
              <a:rPr sz="2000" spc="-290" dirty="0">
                <a:latin typeface="Arial Unicode MS"/>
                <a:cs typeface="Arial Unicode MS"/>
              </a:rPr>
              <a:t>な</a:t>
            </a:r>
            <a:r>
              <a:rPr sz="2000" spc="-994" dirty="0">
                <a:latin typeface="Arial Unicode MS"/>
                <a:cs typeface="Arial Unicode MS"/>
              </a:rPr>
              <a:t>く</a:t>
            </a:r>
            <a:r>
              <a:rPr sz="2000" spc="-430" dirty="0">
                <a:latin typeface="Arial Unicode MS"/>
                <a:cs typeface="Arial Unicode MS"/>
              </a:rPr>
              <a:t>て</a:t>
            </a:r>
            <a:r>
              <a:rPr sz="2000" spc="-290" dirty="0">
                <a:latin typeface="Arial Unicode MS"/>
                <a:cs typeface="Arial Unicode MS"/>
              </a:rPr>
              <a:t>は</a:t>
            </a:r>
            <a:r>
              <a:rPr sz="2000" spc="-370" dirty="0">
                <a:latin typeface="Arial Unicode MS"/>
                <a:cs typeface="Arial Unicode MS"/>
              </a:rPr>
              <a:t>いけ</a:t>
            </a:r>
            <a:r>
              <a:rPr sz="2000" spc="-290" dirty="0">
                <a:latin typeface="Arial Unicode MS"/>
                <a:cs typeface="Arial Unicode MS"/>
              </a:rPr>
              <a:t>な</a:t>
            </a:r>
            <a:r>
              <a:rPr sz="2000" spc="-365" dirty="0">
                <a:latin typeface="Arial Unicode MS"/>
                <a:cs typeface="Arial Unicode MS"/>
              </a:rPr>
              <a:t>い</a:t>
            </a:r>
            <a:r>
              <a:rPr sz="2000" spc="-680" dirty="0">
                <a:latin typeface="Arial Unicode MS"/>
                <a:cs typeface="Arial Unicode MS"/>
              </a:rPr>
              <a:t>。</a:t>
            </a:r>
            <a:r>
              <a:rPr sz="2000" dirty="0">
                <a:latin typeface="Calibri"/>
                <a:cs typeface="Calibri"/>
              </a:rPr>
              <a:t>(representative)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AutoNum type="arabicParenR"/>
              <a:tabLst>
                <a:tab pos="354965" algn="l"/>
                <a:tab pos="355600" algn="l"/>
                <a:tab pos="2920365" algn="l"/>
              </a:tabLst>
            </a:pPr>
            <a:r>
              <a:rPr sz="2000" spc="10" dirty="0">
                <a:latin typeface="Calibri"/>
                <a:cs typeface="Calibri"/>
              </a:rPr>
              <a:t>MIT</a:t>
            </a:r>
            <a:r>
              <a:rPr sz="2000" spc="-290" dirty="0">
                <a:latin typeface="Arial Unicode MS"/>
                <a:cs typeface="Arial Unicode MS"/>
              </a:rPr>
              <a:t>は</a:t>
            </a:r>
            <a:r>
              <a:rPr sz="2000" spc="-705" dirty="0">
                <a:latin typeface="Arial Unicode MS"/>
                <a:cs typeface="Arial Unicode MS"/>
              </a:rPr>
              <a:t>、</a:t>
            </a:r>
            <a:r>
              <a:rPr sz="2000" u="sng" spc="-705" dirty="0">
                <a:uFill>
                  <a:solidFill>
                    <a:srgbClr val="000000"/>
                  </a:solidFill>
                </a:uFill>
                <a:latin typeface="Arial Unicode MS"/>
                <a:cs typeface="Arial Unicode MS"/>
              </a:rPr>
              <a:t> 	</a:t>
            </a:r>
            <a:r>
              <a:rPr sz="2000" spc="-310" dirty="0">
                <a:latin typeface="Arial Unicode MS"/>
                <a:cs typeface="Arial Unicode MS"/>
              </a:rPr>
              <a:t>知</a:t>
            </a:r>
            <a:r>
              <a:rPr sz="2000" spc="-305" dirty="0">
                <a:latin typeface="Arial Unicode MS"/>
                <a:cs typeface="Arial Unicode MS"/>
              </a:rPr>
              <a:t>ら</a:t>
            </a:r>
            <a:r>
              <a:rPr sz="2000" spc="-229" dirty="0">
                <a:latin typeface="Arial Unicode MS"/>
                <a:cs typeface="Arial Unicode MS"/>
              </a:rPr>
              <a:t>れ</a:t>
            </a:r>
            <a:r>
              <a:rPr sz="2000" spc="-430" dirty="0">
                <a:latin typeface="Arial Unicode MS"/>
                <a:cs typeface="Arial Unicode MS"/>
              </a:rPr>
              <a:t>て</a:t>
            </a:r>
            <a:r>
              <a:rPr sz="2000" spc="-370" dirty="0">
                <a:latin typeface="Arial Unicode MS"/>
                <a:cs typeface="Arial Unicode MS"/>
              </a:rPr>
              <a:t>い</a:t>
            </a:r>
            <a:r>
              <a:rPr sz="2000" spc="-480" dirty="0">
                <a:latin typeface="Arial Unicode MS"/>
                <a:cs typeface="Arial Unicode MS"/>
              </a:rPr>
              <a:t>る</a:t>
            </a:r>
            <a:r>
              <a:rPr sz="2000" spc="-75" dirty="0">
                <a:latin typeface="Arial Unicode MS"/>
                <a:cs typeface="Arial Unicode MS"/>
              </a:rPr>
              <a:t>工科大学</a:t>
            </a:r>
            <a:r>
              <a:rPr sz="2000" spc="-70" dirty="0">
                <a:latin typeface="Arial Unicode MS"/>
                <a:cs typeface="Arial Unicode MS"/>
              </a:rPr>
              <a:t>で</a:t>
            </a:r>
            <a:r>
              <a:rPr sz="2000" spc="-305" dirty="0">
                <a:latin typeface="Arial Unicode MS"/>
                <a:cs typeface="Arial Unicode MS"/>
              </a:rPr>
              <a:t>す</a:t>
            </a:r>
            <a:r>
              <a:rPr sz="2000" spc="-680" dirty="0">
                <a:latin typeface="Arial Unicode MS"/>
                <a:cs typeface="Arial Unicode MS"/>
              </a:rPr>
              <a:t>。</a:t>
            </a:r>
            <a:r>
              <a:rPr sz="2000" spc="10" dirty="0">
                <a:latin typeface="Calibri"/>
                <a:cs typeface="Calibri"/>
              </a:rPr>
              <a:t>(world-wide)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AutoNum type="arabicParenR"/>
              <a:tabLst>
                <a:tab pos="354965" algn="l"/>
                <a:tab pos="355600" algn="l"/>
                <a:tab pos="4584065" algn="l"/>
              </a:tabLst>
            </a:pPr>
            <a:r>
              <a:rPr sz="2000" spc="-330" dirty="0">
                <a:latin typeface="Arial Unicode MS"/>
                <a:cs typeface="Arial Unicode MS"/>
              </a:rPr>
              <a:t>相撲（す</a:t>
            </a:r>
            <a:r>
              <a:rPr sz="2000" spc="-480" dirty="0">
                <a:latin typeface="Arial Unicode MS"/>
                <a:cs typeface="Arial Unicode MS"/>
              </a:rPr>
              <a:t>も</a:t>
            </a:r>
            <a:r>
              <a:rPr sz="2000" spc="-805" dirty="0">
                <a:latin typeface="Arial Unicode MS"/>
                <a:cs typeface="Arial Unicode MS"/>
              </a:rPr>
              <a:t>う</a:t>
            </a:r>
            <a:r>
              <a:rPr sz="2000" spc="-645" dirty="0">
                <a:latin typeface="Arial Unicode MS"/>
                <a:cs typeface="Arial Unicode MS"/>
              </a:rPr>
              <a:t>）は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125" dirty="0">
                <a:latin typeface="Arial Unicode MS"/>
                <a:cs typeface="Arial Unicode MS"/>
              </a:rPr>
              <a:t>日本の</a:t>
            </a:r>
            <a:r>
              <a:rPr sz="2000" u="sng" spc="-125" dirty="0">
                <a:uFill>
                  <a:solidFill>
                    <a:srgbClr val="000000"/>
                  </a:solidFill>
                </a:uFill>
                <a:latin typeface="Arial Unicode MS"/>
                <a:cs typeface="Arial Unicode MS"/>
              </a:rPr>
              <a:t> 	</a:t>
            </a:r>
            <a:r>
              <a:rPr sz="2000" spc="-430" dirty="0">
                <a:latin typeface="Arial Unicode MS"/>
                <a:cs typeface="Arial Unicode MS"/>
              </a:rPr>
              <a:t>スポーツ</a:t>
            </a:r>
            <a:r>
              <a:rPr sz="2000" spc="-434" dirty="0">
                <a:latin typeface="Arial Unicode MS"/>
                <a:cs typeface="Arial Unicode MS"/>
              </a:rPr>
              <a:t>だ</a:t>
            </a:r>
            <a:r>
              <a:rPr sz="2000" spc="-680" dirty="0">
                <a:latin typeface="Arial Unicode MS"/>
                <a:cs typeface="Arial Unicode MS"/>
              </a:rPr>
              <a:t>。</a:t>
            </a:r>
            <a:r>
              <a:rPr sz="2000" spc="10" dirty="0">
                <a:latin typeface="Calibri"/>
                <a:cs typeface="Calibri"/>
              </a:rPr>
              <a:t>(traditional)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3079" y="1464095"/>
            <a:ext cx="3340232" cy="22221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23701" y="3083052"/>
            <a:ext cx="7423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5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00B050"/>
                </a:solidFill>
                <a:latin typeface="Calibri"/>
                <a:cs typeface="Calibri"/>
              </a:rPr>
              <a:t>d</a:t>
            </a:r>
            <a:r>
              <a:rPr sz="2000" spc="-10" dirty="0">
                <a:solidFill>
                  <a:srgbClr val="00B050"/>
                </a:solidFill>
                <a:latin typeface="Calibri"/>
                <a:cs typeface="Calibri"/>
              </a:rPr>
              <a:t>v</a:t>
            </a:r>
            <a:r>
              <a:rPr sz="2000" spc="5" dirty="0">
                <a:solidFill>
                  <a:srgbClr val="00B050"/>
                </a:solidFill>
                <a:latin typeface="Calibri"/>
                <a:cs typeface="Calibri"/>
              </a:rPr>
              <a:t>erb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9740" y="3055620"/>
            <a:ext cx="6597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432FF"/>
                </a:solidFill>
                <a:latin typeface="YuGo-Medium"/>
                <a:cs typeface="YuGo-Medium"/>
              </a:rPr>
              <a:t>な</a:t>
            </a:r>
            <a:r>
              <a:rPr sz="2000" spc="15" dirty="0">
                <a:solidFill>
                  <a:srgbClr val="0432FF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0432FF"/>
                </a:solidFill>
                <a:latin typeface="Calibri"/>
                <a:cs typeface="Calibri"/>
              </a:rPr>
              <a:t>dj</a:t>
            </a:r>
            <a:r>
              <a:rPr sz="2000" spc="15" dirty="0">
                <a:solidFill>
                  <a:srgbClr val="0432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219" y="989076"/>
            <a:ext cx="7980381" cy="2182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84" dirty="0">
                <a:latin typeface="Calibri"/>
                <a:cs typeface="Calibri"/>
              </a:rPr>
              <a:t>A</a:t>
            </a:r>
            <a:r>
              <a:rPr sz="2000" spc="-484" dirty="0">
                <a:latin typeface="Arial Unicode MS"/>
                <a:cs typeface="Arial Unicode MS"/>
              </a:rPr>
              <a:t>：</a:t>
            </a:r>
            <a:r>
              <a:rPr sz="2000" spc="-250" dirty="0">
                <a:latin typeface="Arial Unicode MS"/>
                <a:cs typeface="Arial Unicode MS"/>
              </a:rPr>
              <a:t>京都っ</a:t>
            </a:r>
            <a:r>
              <a:rPr sz="2000" spc="-430" dirty="0">
                <a:latin typeface="Arial Unicode MS"/>
                <a:cs typeface="Arial Unicode MS"/>
              </a:rPr>
              <a:t>て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530" dirty="0">
                <a:latin typeface="Arial Unicode MS"/>
                <a:cs typeface="Arial Unicode MS"/>
              </a:rPr>
              <a:t>ど</a:t>
            </a:r>
            <a:r>
              <a:rPr sz="2000" spc="-805" dirty="0">
                <a:latin typeface="Arial Unicode MS"/>
                <a:cs typeface="Arial Unicode MS"/>
              </a:rPr>
              <a:t>う</a:t>
            </a:r>
            <a:r>
              <a:rPr sz="2000" spc="-555" dirty="0">
                <a:latin typeface="Arial Unicode MS"/>
                <a:cs typeface="Arial Unicode MS"/>
              </a:rPr>
              <a:t>し</a:t>
            </a:r>
            <a:r>
              <a:rPr sz="2000" spc="-430" dirty="0">
                <a:latin typeface="Arial Unicode MS"/>
                <a:cs typeface="Arial Unicode MS"/>
              </a:rPr>
              <a:t>て</a:t>
            </a:r>
            <a:r>
              <a:rPr sz="2000" spc="-110" dirty="0">
                <a:latin typeface="Arial Unicode MS"/>
                <a:cs typeface="Arial Unicode MS"/>
              </a:rPr>
              <a:t>外国人</a:t>
            </a:r>
            <a:r>
              <a:rPr sz="2000" spc="-105" dirty="0">
                <a:latin typeface="Arial Unicode MS"/>
                <a:cs typeface="Arial Unicode MS"/>
              </a:rPr>
              <a:t>に</a:t>
            </a:r>
            <a:r>
              <a:rPr sz="2000" spc="-114" dirty="0">
                <a:latin typeface="Arial Unicode MS"/>
                <a:cs typeface="Arial Unicode MS"/>
              </a:rPr>
              <a:t>人気</a:t>
            </a:r>
            <a:r>
              <a:rPr sz="2000" spc="-120" dirty="0">
                <a:latin typeface="Arial Unicode MS"/>
                <a:cs typeface="Arial Unicode MS"/>
              </a:rPr>
              <a:t>が</a:t>
            </a:r>
            <a:r>
              <a:rPr sz="2000" spc="-370" dirty="0">
                <a:latin typeface="Arial Unicode MS"/>
                <a:cs typeface="Arial Unicode MS"/>
              </a:rPr>
              <a:t>あ</a:t>
            </a:r>
            <a:r>
              <a:rPr sz="2000" spc="-480" dirty="0">
                <a:latin typeface="Arial Unicode MS"/>
                <a:cs typeface="Arial Unicode MS"/>
              </a:rPr>
              <a:t>る</a:t>
            </a:r>
            <a:r>
              <a:rPr sz="2000" spc="-370" dirty="0">
                <a:latin typeface="Arial Unicode MS"/>
                <a:cs typeface="Arial Unicode MS"/>
              </a:rPr>
              <a:t>んで</a:t>
            </a:r>
            <a:r>
              <a:rPr sz="2000" spc="-555" dirty="0">
                <a:latin typeface="Arial Unicode MS"/>
                <a:cs typeface="Arial Unicode MS"/>
              </a:rPr>
              <a:t>し</a:t>
            </a:r>
            <a:r>
              <a:rPr sz="2000" spc="-805" dirty="0">
                <a:latin typeface="Arial Unicode MS"/>
                <a:cs typeface="Arial Unicode MS"/>
              </a:rPr>
              <a:t>ょう</a:t>
            </a:r>
            <a:r>
              <a:rPr sz="2000" spc="-229" dirty="0">
                <a:latin typeface="Arial Unicode MS"/>
                <a:cs typeface="Arial Unicode MS"/>
              </a:rPr>
              <a:t>ね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2000" spc="-495" dirty="0">
                <a:latin typeface="Calibri"/>
                <a:cs typeface="Calibri"/>
              </a:rPr>
              <a:t>B</a:t>
            </a:r>
            <a:r>
              <a:rPr sz="2000" spc="-495" dirty="0">
                <a:latin typeface="Arial Unicode MS"/>
                <a:cs typeface="Arial Unicode MS"/>
              </a:rPr>
              <a:t>：</a:t>
            </a:r>
            <a:r>
              <a:rPr sz="2000" spc="-665" dirty="0">
                <a:latin typeface="Arial Unicode MS"/>
                <a:cs typeface="Arial Unicode MS"/>
              </a:rPr>
              <a:t>そ</a:t>
            </a:r>
            <a:r>
              <a:rPr sz="2000" spc="-660" dirty="0">
                <a:latin typeface="Arial Unicode MS"/>
                <a:cs typeface="Arial Unicode MS"/>
              </a:rPr>
              <a:t>う</a:t>
            </a:r>
            <a:r>
              <a:rPr sz="2000" spc="-370" dirty="0">
                <a:latin typeface="Arial Unicode MS"/>
                <a:cs typeface="Arial Unicode MS"/>
              </a:rPr>
              <a:t>で</a:t>
            </a:r>
            <a:r>
              <a:rPr sz="2000" spc="-305" dirty="0">
                <a:latin typeface="Arial Unicode MS"/>
                <a:cs typeface="Arial Unicode MS"/>
              </a:rPr>
              <a:t>す</a:t>
            </a:r>
            <a:r>
              <a:rPr sz="2000" spc="-229" dirty="0">
                <a:latin typeface="Arial Unicode MS"/>
                <a:cs typeface="Arial Unicode MS"/>
              </a:rPr>
              <a:t>ね</a:t>
            </a:r>
            <a:r>
              <a:rPr sz="2000" spc="-425" dirty="0">
                <a:latin typeface="Arial Unicode MS"/>
                <a:cs typeface="Arial Unicode MS"/>
              </a:rPr>
              <a:t>え</a:t>
            </a:r>
            <a:r>
              <a:rPr sz="2000" spc="10" dirty="0">
                <a:latin typeface="Calibri"/>
                <a:cs typeface="Calibri"/>
              </a:rPr>
              <a:t>…</a:t>
            </a:r>
            <a:r>
              <a:rPr sz="2000" spc="-125" dirty="0">
                <a:latin typeface="Arial Unicode MS"/>
                <a:cs typeface="Arial Unicode MS"/>
              </a:rPr>
              <a:t>日本</a:t>
            </a:r>
            <a:r>
              <a:rPr sz="2000" spc="-120" dirty="0">
                <a:latin typeface="Arial Unicode MS"/>
                <a:cs typeface="Arial Unicode MS"/>
              </a:rPr>
              <a:t>の</a:t>
            </a:r>
            <a:r>
              <a:rPr sz="2000" dirty="0">
                <a:latin typeface="Arial Unicode MS"/>
                <a:cs typeface="Arial Unicode MS"/>
              </a:rPr>
              <a:t>歴</a:t>
            </a:r>
            <a:r>
              <a:rPr sz="2000" spc="-5" dirty="0">
                <a:latin typeface="Arial Unicode MS"/>
                <a:cs typeface="Arial Unicode MS"/>
              </a:rPr>
              <a:t>史</a:t>
            </a:r>
            <a:r>
              <a:rPr sz="2000" dirty="0">
                <a:solidFill>
                  <a:srgbClr val="FF9300"/>
                </a:solidFill>
                <a:latin typeface="Arial Unicode MS"/>
                <a:cs typeface="Arial Unicode MS"/>
              </a:rPr>
              <a:t>的</a:t>
            </a:r>
            <a:r>
              <a:rPr sz="2000" spc="-290" dirty="0">
                <a:latin typeface="Arial Unicode MS"/>
                <a:cs typeface="Arial Unicode MS"/>
              </a:rPr>
              <a:t>な</a:t>
            </a:r>
            <a:r>
              <a:rPr sz="2000" spc="-114" dirty="0">
                <a:latin typeface="Arial Unicode MS"/>
                <a:cs typeface="Arial Unicode MS"/>
              </a:rPr>
              <a:t>建物</a:t>
            </a:r>
            <a:r>
              <a:rPr sz="2000" spc="-120" dirty="0">
                <a:latin typeface="Arial Unicode MS"/>
                <a:cs typeface="Arial Unicode MS"/>
              </a:rPr>
              <a:t>が</a:t>
            </a:r>
            <a:r>
              <a:rPr sz="2000" spc="-185" dirty="0">
                <a:latin typeface="Arial Unicode MS"/>
                <a:cs typeface="Arial Unicode MS"/>
              </a:rPr>
              <a:t>多</a:t>
            </a:r>
            <a:r>
              <a:rPr sz="2000" spc="-180" dirty="0">
                <a:latin typeface="Arial Unicode MS"/>
                <a:cs typeface="Arial Unicode MS"/>
              </a:rPr>
              <a:t>い</a:t>
            </a:r>
            <a:r>
              <a:rPr sz="2000" spc="-370" dirty="0">
                <a:latin typeface="Arial Unicode MS"/>
                <a:cs typeface="Arial Unicode MS"/>
              </a:rPr>
              <a:t>か</a:t>
            </a:r>
            <a:r>
              <a:rPr sz="2000" spc="-620" dirty="0">
                <a:latin typeface="Arial Unicode MS"/>
                <a:cs typeface="Arial Unicode MS"/>
              </a:rPr>
              <a:t>ら</a:t>
            </a:r>
            <a:r>
              <a:rPr sz="2000" spc="-290" dirty="0">
                <a:latin typeface="Arial Unicode MS"/>
                <a:cs typeface="Arial Unicode MS"/>
              </a:rPr>
              <a:t>な</a:t>
            </a:r>
            <a:r>
              <a:rPr sz="2000" spc="-370" dirty="0">
                <a:latin typeface="Arial Unicode MS"/>
                <a:cs typeface="Arial Unicode MS"/>
              </a:rPr>
              <a:t>ん</a:t>
            </a:r>
            <a:r>
              <a:rPr sz="2000" spc="-555" dirty="0">
                <a:latin typeface="Arial Unicode MS"/>
                <a:cs typeface="Arial Unicode MS"/>
              </a:rPr>
              <a:t>じ</a:t>
            </a:r>
            <a:r>
              <a:rPr sz="2000" spc="-620" dirty="0">
                <a:latin typeface="Arial Unicode MS"/>
                <a:cs typeface="Arial Unicode MS"/>
              </a:rPr>
              <a:t>ゃ</a:t>
            </a:r>
            <a:r>
              <a:rPr sz="2000" spc="-290" dirty="0">
                <a:latin typeface="Arial Unicode MS"/>
                <a:cs typeface="Arial Unicode MS"/>
              </a:rPr>
              <a:t>な</a:t>
            </a:r>
            <a:r>
              <a:rPr sz="2000" spc="-370" dirty="0">
                <a:latin typeface="Arial Unicode MS"/>
                <a:cs typeface="Arial Unicode MS"/>
              </a:rPr>
              <a:t>いで</a:t>
            </a:r>
            <a:r>
              <a:rPr sz="2000" spc="-305" dirty="0">
                <a:latin typeface="Arial Unicode MS"/>
                <a:cs typeface="Arial Unicode MS"/>
              </a:rPr>
              <a:t>す</a:t>
            </a:r>
            <a:r>
              <a:rPr sz="2000" spc="-370" dirty="0">
                <a:latin typeface="Arial Unicode MS"/>
                <a:cs typeface="Arial Unicode MS"/>
              </a:rPr>
              <a:t>か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i="1" spc="-60" dirty="0">
                <a:latin typeface="Arial"/>
                <a:cs typeface="Arial"/>
              </a:rPr>
              <a:t>-ic; </a:t>
            </a:r>
            <a:r>
              <a:rPr sz="2000" i="1" spc="-70" dirty="0">
                <a:latin typeface="Arial"/>
                <a:cs typeface="Arial"/>
              </a:rPr>
              <a:t>-ive; </a:t>
            </a:r>
            <a:r>
              <a:rPr sz="2000" i="1" spc="-40" dirty="0">
                <a:latin typeface="Arial"/>
                <a:cs typeface="Arial"/>
              </a:rPr>
              <a:t>-al;</a:t>
            </a:r>
            <a:r>
              <a:rPr sz="2000" i="1" spc="-190" dirty="0">
                <a:latin typeface="Arial"/>
                <a:cs typeface="Arial"/>
              </a:rPr>
              <a:t> </a:t>
            </a:r>
            <a:r>
              <a:rPr sz="2000" i="1" spc="-70" dirty="0">
                <a:latin typeface="Arial"/>
                <a:cs typeface="Arial"/>
              </a:rPr>
              <a:t>-like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450" dirty="0">
                <a:solidFill>
                  <a:srgbClr val="FF9300"/>
                </a:solidFill>
                <a:latin typeface="Arial Unicode MS"/>
                <a:cs typeface="Arial Unicode MS"/>
              </a:rPr>
              <a:t>的</a:t>
            </a:r>
            <a:r>
              <a:rPr sz="2000" spc="10" dirty="0">
                <a:latin typeface="Calibri"/>
                <a:cs typeface="Calibri"/>
              </a:rPr>
              <a:t>is</a:t>
            </a:r>
            <a:r>
              <a:rPr sz="2000" dirty="0">
                <a:latin typeface="Calibri"/>
                <a:cs typeface="Calibri"/>
              </a:rPr>
              <a:t> attached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nouns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order 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them</a:t>
            </a:r>
            <a:r>
              <a:rPr sz="2000" dirty="0">
                <a:latin typeface="Calibri"/>
                <a:cs typeface="Calibri"/>
              </a:rPr>
              <a:t> to </a:t>
            </a:r>
            <a:r>
              <a:rPr sz="2000" spc="-290" dirty="0">
                <a:latin typeface="Arial Unicode MS"/>
                <a:cs typeface="Arial Unicode MS"/>
              </a:rPr>
              <a:t>な</a:t>
            </a:r>
            <a:r>
              <a:rPr sz="2000" spc="10" dirty="0">
                <a:latin typeface="Calibri"/>
                <a:cs typeface="Calibri"/>
              </a:rPr>
              <a:t>adj.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755265" algn="l"/>
                <a:tab pos="5711190" algn="l"/>
              </a:tabLst>
            </a:pPr>
            <a:r>
              <a:rPr sz="2000" spc="5" dirty="0">
                <a:latin typeface="Calibri"/>
                <a:cs typeface="Calibri"/>
              </a:rPr>
              <a:t>Nou</a:t>
            </a:r>
            <a:r>
              <a:rPr sz="2000" spc="1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 </a:t>
            </a:r>
            <a:r>
              <a:rPr sz="2000" dirty="0">
                <a:solidFill>
                  <a:srgbClr val="FF9300"/>
                </a:solidFill>
                <a:latin typeface="Arial Unicode MS"/>
                <a:cs typeface="Arial Unicode MS"/>
              </a:rPr>
              <a:t>的</a:t>
            </a:r>
            <a:r>
              <a:rPr sz="2000" spc="-1000" dirty="0">
                <a:latin typeface="Arial Unicode MS"/>
                <a:cs typeface="Arial Unicode MS"/>
              </a:rPr>
              <a:t>（</a:t>
            </a:r>
            <a:r>
              <a:rPr sz="2000" spc="-290" dirty="0">
                <a:latin typeface="Arial Unicode MS"/>
                <a:cs typeface="Arial Unicode MS"/>
              </a:rPr>
              <a:t>な</a:t>
            </a:r>
            <a:r>
              <a:rPr sz="2000" spc="15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dj.</a:t>
            </a:r>
            <a:r>
              <a:rPr sz="2000" spc="-1000" dirty="0">
                <a:latin typeface="Arial Unicode MS"/>
                <a:cs typeface="Arial Unicode MS"/>
              </a:rPr>
              <a:t>）</a:t>
            </a:r>
            <a:r>
              <a:rPr sz="2000" dirty="0">
                <a:latin typeface="Arial Unicode MS"/>
                <a:cs typeface="Arial Unicode MS"/>
              </a:rPr>
              <a:t>	</a:t>
            </a:r>
            <a:r>
              <a:rPr sz="2000" dirty="0" err="1">
                <a:latin typeface="Arial Unicode MS"/>
                <a:cs typeface="Arial Unicode MS"/>
              </a:rPr>
              <a:t>歴史</a:t>
            </a:r>
            <a:r>
              <a:rPr sz="2000" dirty="0" err="1">
                <a:solidFill>
                  <a:srgbClr val="FF9300"/>
                </a:solidFill>
                <a:latin typeface="Arial Unicode MS"/>
                <a:cs typeface="Arial Unicode MS"/>
              </a:rPr>
              <a:t>的</a:t>
            </a:r>
            <a:r>
              <a:rPr sz="3000" u="sng" baseline="15277" dirty="0">
                <a:solidFill>
                  <a:srgbClr val="0432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sng" spc="82" baseline="15277" dirty="0">
                <a:solidFill>
                  <a:srgbClr val="0432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dirty="0">
                <a:latin typeface="Arial Unicode MS"/>
                <a:cs typeface="Arial Unicode MS"/>
              </a:rPr>
              <a:t>国際</a:t>
            </a:r>
            <a:r>
              <a:rPr sz="2000" dirty="0">
                <a:solidFill>
                  <a:srgbClr val="FF9300"/>
                </a:solidFill>
                <a:latin typeface="Arial Unicode MS"/>
                <a:cs typeface="Arial Unicode MS"/>
              </a:rPr>
              <a:t>的</a:t>
            </a:r>
            <a:r>
              <a:rPr sz="2000" u="sng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4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YuGothic"/>
                <a:cs typeface="YuGothic"/>
              </a:rPr>
              <a:t>に	</a:t>
            </a:r>
            <a:r>
              <a:rPr sz="2000" spc="-310" dirty="0">
                <a:solidFill>
                  <a:srgbClr val="00B050"/>
                </a:solidFill>
                <a:latin typeface="Arial Unicode MS"/>
                <a:cs typeface="Arial Unicode MS"/>
              </a:rPr>
              <a:t>知</a:t>
            </a:r>
            <a:r>
              <a:rPr sz="2000" spc="-305" dirty="0">
                <a:solidFill>
                  <a:srgbClr val="00B050"/>
                </a:solidFill>
                <a:latin typeface="Arial Unicode MS"/>
                <a:cs typeface="Arial Unicode MS"/>
              </a:rPr>
              <a:t>ら</a:t>
            </a:r>
            <a:r>
              <a:rPr sz="2000" spc="-229" dirty="0">
                <a:solidFill>
                  <a:srgbClr val="00B050"/>
                </a:solidFill>
                <a:latin typeface="Arial Unicode MS"/>
                <a:cs typeface="Arial Unicode MS"/>
              </a:rPr>
              <a:t>れ</a:t>
            </a:r>
            <a:r>
              <a:rPr sz="2000" spc="-430" dirty="0">
                <a:solidFill>
                  <a:srgbClr val="00B050"/>
                </a:solidFill>
                <a:latin typeface="Arial Unicode MS"/>
                <a:cs typeface="Arial Unicode MS"/>
              </a:rPr>
              <a:t>て</a:t>
            </a:r>
            <a:r>
              <a:rPr sz="2000" spc="-370" dirty="0">
                <a:solidFill>
                  <a:srgbClr val="00B050"/>
                </a:solidFill>
                <a:latin typeface="Arial Unicode MS"/>
                <a:cs typeface="Arial Unicode MS"/>
              </a:rPr>
              <a:t>い</a:t>
            </a:r>
            <a:r>
              <a:rPr sz="2000" spc="-480" dirty="0">
                <a:solidFill>
                  <a:srgbClr val="00B050"/>
                </a:solidFill>
                <a:latin typeface="Arial Unicode MS"/>
                <a:cs typeface="Arial Unicode MS"/>
              </a:rPr>
              <a:t>る</a:t>
            </a:r>
            <a:endParaRPr sz="2000" dirty="0">
              <a:latin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E3BC0-751A-78B5-3E79-BF0FF6BBE961}"/>
              </a:ext>
            </a:extLst>
          </p:cNvPr>
          <p:cNvSpPr txBox="1"/>
          <p:nvPr/>
        </p:nvSpPr>
        <p:spPr>
          <a:xfrm>
            <a:off x="8643079" y="3700500"/>
            <a:ext cx="3372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8552" y="424179"/>
            <a:ext cx="47402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0" dirty="0">
                <a:solidFill>
                  <a:srgbClr val="FF9300"/>
                </a:solidFill>
                <a:latin typeface="Calibri"/>
                <a:cs typeface="Calibri"/>
              </a:rPr>
              <a:t>Sentence</a:t>
            </a:r>
            <a:r>
              <a:rPr sz="2800" spc="-254" dirty="0">
                <a:solidFill>
                  <a:srgbClr val="FF9300"/>
                </a:solidFill>
                <a:latin typeface="Calibri"/>
                <a:cs typeface="Calibri"/>
              </a:rPr>
              <a:t> </a:t>
            </a:r>
            <a:r>
              <a:rPr sz="2800" spc="-100" dirty="0">
                <a:solidFill>
                  <a:srgbClr val="FF9300"/>
                </a:solidFill>
                <a:latin typeface="YuGo-Medium"/>
                <a:cs typeface="YuGo-Medium"/>
              </a:rPr>
              <a:t>たらいいのに（なあ）</a:t>
            </a:r>
            <a:endParaRPr sz="2800">
              <a:latin typeface="YuGo-Medium"/>
              <a:cs typeface="YuGo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24179"/>
            <a:ext cx="1581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lang="ja-JP" altLang="en-US" sz="4200" spc="-100" baseline="5952">
                <a:solidFill>
                  <a:srgbClr val="FF9300"/>
                </a:solidFill>
                <a:latin typeface="YuGo-Medium"/>
                <a:cs typeface="YuGo-Medium"/>
              </a:rPr>
              <a:t>　　</a:t>
            </a:r>
            <a:r>
              <a:rPr sz="2800" spc="-100" dirty="0">
                <a:solidFill>
                  <a:srgbClr val="FF9300"/>
                </a:solidFill>
                <a:latin typeface="YuGo-Medium"/>
                <a:cs typeface="YuGo-Medium"/>
              </a:rPr>
              <a:t>⽂法</a:t>
            </a:r>
            <a:r>
              <a:rPr sz="2800" spc="-95" dirty="0">
                <a:solidFill>
                  <a:srgbClr val="FF9300"/>
                </a:solidFill>
                <a:latin typeface="Calibri"/>
                <a:cs typeface="Calibri"/>
              </a:rPr>
              <a:t>15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9231" y="1447800"/>
            <a:ext cx="11632044" cy="3723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44013" y="152401"/>
            <a:ext cx="9906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0" y="236220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0" y="2667000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15475" y="2667000"/>
            <a:ext cx="1914525" cy="0"/>
          </a:xfrm>
          <a:custGeom>
            <a:avLst/>
            <a:gdLst/>
            <a:ahLst/>
            <a:cxnLst/>
            <a:rect l="l" t="t" r="r" b="b"/>
            <a:pathLst>
              <a:path w="1914525">
                <a:moveTo>
                  <a:pt x="0" y="0"/>
                </a:moveTo>
                <a:lnTo>
                  <a:pt x="1914525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7C909-4A3F-E0E3-C2CB-6E99F0C3252C}"/>
              </a:ext>
            </a:extLst>
          </p:cNvPr>
          <p:cNvSpPr txBox="1"/>
          <p:nvPr/>
        </p:nvSpPr>
        <p:spPr>
          <a:xfrm>
            <a:off x="330233" y="5171209"/>
            <a:ext cx="885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079190"/>
            <a:ext cx="5301615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15745" algn="l"/>
              </a:tabLst>
            </a:pPr>
            <a:r>
              <a:rPr sz="2750" spc="50" dirty="0">
                <a:latin typeface="YuGo-Medium"/>
                <a:cs typeface="YuGo-Medium"/>
              </a:rPr>
              <a:t>⽂法１	</a:t>
            </a:r>
            <a:r>
              <a:rPr sz="2750" spc="20" dirty="0">
                <a:latin typeface="Calibri"/>
                <a:cs typeface="Calibri"/>
              </a:rPr>
              <a:t>Number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+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counter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50" dirty="0">
                <a:latin typeface="YuGo-Medium"/>
                <a:cs typeface="YuGo-Medium"/>
              </a:rPr>
              <a:t>当たり</a:t>
            </a:r>
            <a:endParaRPr sz="2750">
              <a:latin typeface="YuGo-Medium"/>
              <a:cs typeface="YuGo-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1237" y="1079190"/>
            <a:ext cx="1061085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>
                <a:latin typeface="Calibri"/>
                <a:cs typeface="Calibri"/>
              </a:rPr>
              <a:t>(per </a:t>
            </a:r>
            <a:r>
              <a:rPr spc="20" dirty="0">
                <a:latin typeface="Calibri"/>
                <a:cs typeface="Calibri"/>
              </a:rPr>
              <a:t>~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)</a:t>
            </a:r>
          </a:p>
        </p:txBody>
      </p:sp>
      <p:sp>
        <p:nvSpPr>
          <p:cNvPr id="4" name="object 4"/>
          <p:cNvSpPr/>
          <p:nvPr/>
        </p:nvSpPr>
        <p:spPr>
          <a:xfrm>
            <a:off x="663624" y="1834398"/>
            <a:ext cx="10980304" cy="467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7700" y="28194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26800" y="4343400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1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9650" y="4800600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1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6600" y="5181600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50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8B8ED-8402-7168-D480-7A0F1FC93096}"/>
              </a:ext>
            </a:extLst>
          </p:cNvPr>
          <p:cNvSpPr txBox="1"/>
          <p:nvPr/>
        </p:nvSpPr>
        <p:spPr>
          <a:xfrm>
            <a:off x="981744" y="6338720"/>
            <a:ext cx="885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26969" y="1955762"/>
            <a:ext cx="119761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5"/>
              </a:lnSpc>
            </a:pPr>
            <a:r>
              <a:rPr sz="2000" i="1" spc="-105" dirty="0">
                <a:solidFill>
                  <a:srgbClr val="E64823"/>
                </a:solidFill>
                <a:latin typeface="Arial"/>
                <a:cs typeface="Arial"/>
              </a:rPr>
              <a:t>is </a:t>
            </a:r>
            <a:r>
              <a:rPr sz="2000" i="1" spc="-45" dirty="0">
                <a:solidFill>
                  <a:srgbClr val="E64823"/>
                </a:solidFill>
                <a:latin typeface="Arial"/>
                <a:cs typeface="Arial"/>
              </a:rPr>
              <a:t>the</a:t>
            </a:r>
            <a:r>
              <a:rPr sz="2000" i="1" spc="-210" dirty="0">
                <a:solidFill>
                  <a:srgbClr val="E64823"/>
                </a:solidFill>
                <a:latin typeface="Arial"/>
                <a:cs typeface="Arial"/>
              </a:rPr>
              <a:t> </a:t>
            </a:r>
            <a:r>
              <a:rPr sz="2000" i="1" spc="-100" dirty="0">
                <a:solidFill>
                  <a:srgbClr val="E64823"/>
                </a:solidFill>
                <a:latin typeface="Arial"/>
                <a:cs typeface="Arial"/>
              </a:rPr>
              <a:t>issue!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92328"/>
            <a:ext cx="11379200" cy="3275965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925"/>
              </a:spcBef>
              <a:buClr>
                <a:srgbClr val="000000"/>
              </a:buClr>
              <a:buChar char="●"/>
              <a:tabLst>
                <a:tab pos="545465" algn="l"/>
                <a:tab pos="546100" algn="l"/>
                <a:tab pos="2322195" algn="l"/>
              </a:tabLst>
            </a:pPr>
            <a:r>
              <a:rPr sz="2800" spc="-100" dirty="0">
                <a:solidFill>
                  <a:srgbClr val="FF9300"/>
                </a:solidFill>
                <a:latin typeface="YuGo-Medium"/>
                <a:cs typeface="YuGo-Medium"/>
              </a:rPr>
              <a:t>⽂法</a:t>
            </a:r>
            <a:r>
              <a:rPr sz="2800" spc="-50" dirty="0">
                <a:solidFill>
                  <a:srgbClr val="FF9300"/>
                </a:solidFill>
                <a:latin typeface="Calibri"/>
                <a:cs typeface="Calibri"/>
              </a:rPr>
              <a:t>16	</a:t>
            </a:r>
            <a:r>
              <a:rPr sz="2800" spc="-100" dirty="0">
                <a:solidFill>
                  <a:srgbClr val="FF9300"/>
                </a:solidFill>
                <a:latin typeface="YuGo-Medium"/>
                <a:cs typeface="YuGo-Medium"/>
              </a:rPr>
              <a:t>ほとんど</a:t>
            </a:r>
            <a:endParaRPr sz="2800">
              <a:latin typeface="YuGo-Medium"/>
              <a:cs typeface="YuGo-Medium"/>
            </a:endParaRPr>
          </a:p>
          <a:p>
            <a:pPr marL="546100">
              <a:lnSpc>
                <a:spcPct val="100000"/>
              </a:lnSpc>
              <a:spcBef>
                <a:spcPts val="1305"/>
              </a:spcBef>
            </a:pPr>
            <a:r>
              <a:rPr sz="2000" spc="15" dirty="0">
                <a:latin typeface="Calibri"/>
                <a:cs typeface="Calibri"/>
              </a:rPr>
              <a:t>A</a:t>
            </a:r>
            <a:r>
              <a:rPr sz="2000" spc="15" dirty="0">
                <a:latin typeface="YuGo-Medium"/>
                <a:cs typeface="YuGo-Medium"/>
              </a:rPr>
              <a:t>：</a:t>
            </a:r>
            <a:r>
              <a:rPr sz="2000" dirty="0">
                <a:latin typeface="YuGo-Medium"/>
                <a:cs typeface="YuGo-Medium"/>
              </a:rPr>
              <a:t>今⽇の漢字クイズ、どうだった？</a:t>
            </a:r>
            <a:endParaRPr sz="2000">
              <a:latin typeface="YuGo-Medium"/>
              <a:cs typeface="YuGo-Medium"/>
            </a:endParaRPr>
          </a:p>
          <a:p>
            <a:pPr marL="546100">
              <a:lnSpc>
                <a:spcPct val="100000"/>
              </a:lnSpc>
            </a:pPr>
            <a:r>
              <a:rPr sz="2000" spc="5" dirty="0">
                <a:latin typeface="Calibri"/>
                <a:cs typeface="Calibri"/>
              </a:rPr>
              <a:t>B</a:t>
            </a:r>
            <a:r>
              <a:rPr sz="2000" spc="5" dirty="0">
                <a:latin typeface="YuGo-Medium"/>
                <a:cs typeface="YuGo-Medium"/>
              </a:rPr>
              <a:t>：</a:t>
            </a:r>
            <a:r>
              <a:rPr sz="2000" dirty="0">
                <a:latin typeface="YuGo-Medium"/>
                <a:cs typeface="YuGo-Medium"/>
              </a:rPr>
              <a:t>実は、全然勉強しなかったから、</a:t>
            </a:r>
            <a:r>
              <a:rPr sz="2925" spc="75" baseline="1424" dirty="0">
                <a:solidFill>
                  <a:srgbClr val="E64823"/>
                </a:solidFill>
                <a:latin typeface="YuGo-Medium"/>
                <a:cs typeface="YuGo-Medium"/>
              </a:rPr>
              <a:t>ほとんど</a:t>
            </a:r>
            <a:r>
              <a:rPr sz="2000" dirty="0">
                <a:latin typeface="YuGo-Medium"/>
                <a:cs typeface="YuGo-Medium"/>
              </a:rPr>
              <a:t>分からなかった</a:t>
            </a:r>
            <a:r>
              <a:rPr sz="2000" spc="10" dirty="0">
                <a:latin typeface="Calibri"/>
                <a:cs typeface="Calibri"/>
              </a:rPr>
              <a:t>…</a:t>
            </a:r>
            <a:r>
              <a:rPr sz="2000" dirty="0">
                <a:latin typeface="YuGo-Medium"/>
                <a:cs typeface="YuGo-Medium"/>
              </a:rPr>
              <a:t>。</a:t>
            </a:r>
            <a:endParaRPr sz="2000">
              <a:latin typeface="YuGo-Medium"/>
              <a:cs typeface="YuGo-Medium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Times New Roman"/>
              <a:cs typeface="Times New Roman"/>
            </a:endParaRPr>
          </a:p>
          <a:p>
            <a:pPr marL="889000" lvl="1" indent="-342900">
              <a:lnSpc>
                <a:spcPct val="100000"/>
              </a:lnSpc>
              <a:buFont typeface="Arial"/>
              <a:buChar char="•"/>
              <a:tabLst>
                <a:tab pos="888365" algn="l"/>
                <a:tab pos="889000" algn="l"/>
              </a:tabLst>
            </a:pPr>
            <a:r>
              <a:rPr sz="2000" i="1" spc="-80" dirty="0">
                <a:latin typeface="Arial"/>
                <a:cs typeface="Arial"/>
              </a:rPr>
              <a:t>most</a:t>
            </a:r>
            <a:r>
              <a:rPr sz="2000" i="1" spc="-105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of</a:t>
            </a:r>
            <a:r>
              <a:rPr sz="2000" i="1" spc="-110" dirty="0">
                <a:latin typeface="Arial"/>
                <a:cs typeface="Arial"/>
              </a:rPr>
              <a:t> </a:t>
            </a:r>
            <a:r>
              <a:rPr sz="2000" i="1" spc="35" dirty="0">
                <a:latin typeface="Arial"/>
                <a:cs typeface="Arial"/>
              </a:rPr>
              <a:t>[it/the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time/etc.];</a:t>
            </a:r>
            <a:r>
              <a:rPr sz="2000" i="1" spc="-105" dirty="0">
                <a:latin typeface="Arial"/>
                <a:cs typeface="Arial"/>
              </a:rPr>
              <a:t> </a:t>
            </a:r>
            <a:r>
              <a:rPr sz="2000" i="1" spc="-65" dirty="0">
                <a:latin typeface="Arial"/>
                <a:cs typeface="Arial"/>
              </a:rPr>
              <a:t>almost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all</a:t>
            </a:r>
            <a:r>
              <a:rPr sz="2000" i="1" spc="-105" dirty="0">
                <a:latin typeface="Arial"/>
                <a:cs typeface="Arial"/>
              </a:rPr>
              <a:t> </a:t>
            </a:r>
            <a:r>
              <a:rPr sz="2000" i="1" spc="-175" dirty="0">
                <a:solidFill>
                  <a:srgbClr val="E64823"/>
                </a:solidFill>
                <a:latin typeface="Arial"/>
                <a:cs typeface="Arial"/>
              </a:rPr>
              <a:t>=&gt;</a:t>
            </a:r>
            <a:r>
              <a:rPr sz="2000" i="1" spc="-105" dirty="0">
                <a:solidFill>
                  <a:srgbClr val="E64823"/>
                </a:solidFill>
                <a:latin typeface="Arial"/>
                <a:cs typeface="Arial"/>
              </a:rPr>
              <a:t> </a:t>
            </a:r>
            <a:r>
              <a:rPr sz="2000" i="1" spc="-95" dirty="0">
                <a:solidFill>
                  <a:srgbClr val="E64823"/>
                </a:solidFill>
                <a:latin typeface="Arial"/>
                <a:cs typeface="Arial"/>
              </a:rPr>
              <a:t>you</a:t>
            </a:r>
            <a:r>
              <a:rPr sz="2000" i="1" spc="-110" dirty="0">
                <a:solidFill>
                  <a:srgbClr val="E64823"/>
                </a:solidFill>
                <a:latin typeface="Arial"/>
                <a:cs typeface="Arial"/>
              </a:rPr>
              <a:t> </a:t>
            </a:r>
            <a:r>
              <a:rPr sz="2000" i="1" spc="-120" dirty="0">
                <a:solidFill>
                  <a:srgbClr val="E64823"/>
                </a:solidFill>
                <a:latin typeface="Arial"/>
                <a:cs typeface="Arial"/>
              </a:rPr>
              <a:t>can</a:t>
            </a:r>
            <a:r>
              <a:rPr sz="2000" i="1" spc="-105" dirty="0">
                <a:solidFill>
                  <a:srgbClr val="E64823"/>
                </a:solidFill>
                <a:latin typeface="Arial"/>
                <a:cs typeface="Arial"/>
              </a:rPr>
              <a:t> </a:t>
            </a:r>
            <a:r>
              <a:rPr sz="2000" i="1" spc="-160" dirty="0">
                <a:solidFill>
                  <a:srgbClr val="E64823"/>
                </a:solidFill>
                <a:latin typeface="Arial"/>
                <a:cs typeface="Arial"/>
              </a:rPr>
              <a:t>use</a:t>
            </a:r>
            <a:r>
              <a:rPr sz="2000" i="1" spc="-114" dirty="0">
                <a:solidFill>
                  <a:srgbClr val="E64823"/>
                </a:solidFill>
                <a:latin typeface="Arial"/>
                <a:cs typeface="Arial"/>
              </a:rPr>
              <a:t> </a:t>
            </a:r>
            <a:r>
              <a:rPr sz="2000" i="1" spc="175" dirty="0">
                <a:solidFill>
                  <a:srgbClr val="E64823"/>
                </a:solidFill>
                <a:latin typeface="Arial"/>
                <a:cs typeface="Arial"/>
              </a:rPr>
              <a:t>“</a:t>
            </a:r>
            <a:r>
              <a:rPr sz="2100" spc="-100" dirty="0">
                <a:solidFill>
                  <a:srgbClr val="E64823"/>
                </a:solidFill>
                <a:latin typeface="Arial Unicode MS"/>
                <a:cs typeface="Arial Unicode MS"/>
              </a:rPr>
              <a:t>ほとんど</a:t>
            </a:r>
            <a:r>
              <a:rPr sz="2000" i="1" spc="170" dirty="0">
                <a:solidFill>
                  <a:srgbClr val="E64823"/>
                </a:solidFill>
                <a:latin typeface="Arial"/>
                <a:cs typeface="Arial"/>
              </a:rPr>
              <a:t>”</a:t>
            </a:r>
            <a:r>
              <a:rPr sz="2000" i="1" spc="-110" dirty="0">
                <a:solidFill>
                  <a:srgbClr val="E64823"/>
                </a:solidFill>
                <a:latin typeface="Arial"/>
                <a:cs typeface="Arial"/>
              </a:rPr>
              <a:t> </a:t>
            </a:r>
            <a:r>
              <a:rPr sz="2000" i="1" spc="-90" dirty="0">
                <a:solidFill>
                  <a:srgbClr val="E64823"/>
                </a:solidFill>
                <a:latin typeface="Arial"/>
                <a:cs typeface="Arial"/>
              </a:rPr>
              <a:t>when</a:t>
            </a:r>
            <a:r>
              <a:rPr sz="2000" i="1" spc="-110" dirty="0">
                <a:solidFill>
                  <a:srgbClr val="E64823"/>
                </a:solidFill>
                <a:latin typeface="Arial"/>
                <a:cs typeface="Arial"/>
              </a:rPr>
              <a:t> </a:t>
            </a:r>
            <a:r>
              <a:rPr sz="2000" i="1" spc="-45" dirty="0">
                <a:solidFill>
                  <a:srgbClr val="E64823"/>
                </a:solidFill>
                <a:latin typeface="Arial"/>
                <a:cs typeface="Arial"/>
              </a:rPr>
              <a:t>the</a:t>
            </a:r>
            <a:r>
              <a:rPr sz="2000" i="1" spc="-114" dirty="0">
                <a:solidFill>
                  <a:srgbClr val="E64823"/>
                </a:solidFill>
                <a:latin typeface="Arial"/>
                <a:cs typeface="Arial"/>
              </a:rPr>
              <a:t> </a:t>
            </a:r>
            <a:r>
              <a:rPr sz="2000" i="1" spc="-160" dirty="0">
                <a:solidFill>
                  <a:srgbClr val="E64823"/>
                </a:solidFill>
                <a:latin typeface="Arial"/>
                <a:cs typeface="Arial"/>
              </a:rPr>
              <a:t>AMOUNT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889000" indent="-342900">
              <a:lnSpc>
                <a:spcPct val="100000"/>
              </a:lnSpc>
              <a:buFont typeface="Calibri"/>
              <a:buAutoNum type="arabicPeriod"/>
              <a:tabLst>
                <a:tab pos="888365" algn="l"/>
                <a:tab pos="889000" algn="l"/>
                <a:tab pos="2374265" algn="l"/>
                <a:tab pos="6031865" algn="l"/>
              </a:tabLst>
            </a:pP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ほとんど	</a:t>
            </a:r>
            <a:r>
              <a:rPr sz="2000" spc="-55" dirty="0">
                <a:latin typeface="YuGo-Medium"/>
                <a:cs typeface="YuGo-Medium"/>
              </a:rPr>
              <a:t>：</a:t>
            </a:r>
            <a:r>
              <a:rPr sz="2000" i="1" spc="-55" dirty="0">
                <a:latin typeface="Arial"/>
                <a:cs typeface="Arial"/>
              </a:rPr>
              <a:t>almost </a:t>
            </a:r>
            <a:r>
              <a:rPr sz="2000" i="1" spc="-20" dirty="0">
                <a:latin typeface="Arial"/>
                <a:cs typeface="Arial"/>
              </a:rPr>
              <a:t>all;</a:t>
            </a:r>
            <a:r>
              <a:rPr sz="2000" i="1" spc="-150" dirty="0">
                <a:latin typeface="Arial"/>
                <a:cs typeface="Arial"/>
              </a:rPr>
              <a:t> </a:t>
            </a:r>
            <a:r>
              <a:rPr sz="2000" i="1" spc="-80" dirty="0">
                <a:latin typeface="Arial"/>
                <a:cs typeface="Arial"/>
              </a:rPr>
              <a:t>most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of	</a:t>
            </a:r>
            <a:r>
              <a:rPr sz="2000" dirty="0">
                <a:latin typeface="YuGo-Medium"/>
                <a:cs typeface="YuGo-Medium"/>
              </a:rPr>
              <a:t>第５課の単語はもう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ほとんど</a:t>
            </a:r>
            <a:r>
              <a:rPr sz="2000" dirty="0">
                <a:latin typeface="YuGo-Medium"/>
                <a:cs typeface="YuGo-Medium"/>
              </a:rPr>
              <a:t>覚えました。</a:t>
            </a:r>
            <a:endParaRPr sz="2000">
              <a:latin typeface="YuGo-Medium"/>
              <a:cs typeface="YuGo-Medium"/>
            </a:endParaRPr>
          </a:p>
          <a:p>
            <a:pPr marL="889000" indent="-342900">
              <a:lnSpc>
                <a:spcPts val="2350"/>
              </a:lnSpc>
              <a:buFont typeface="Calibri"/>
              <a:buAutoNum type="arabicPeriod"/>
              <a:tabLst>
                <a:tab pos="888365" algn="l"/>
                <a:tab pos="889000" algn="l"/>
                <a:tab pos="3288665" algn="l"/>
              </a:tabLst>
            </a:pP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ほとんど</a:t>
            </a:r>
            <a:r>
              <a:rPr sz="2000" dirty="0">
                <a:latin typeface="YuGo-Medium"/>
                <a:cs typeface="YuGo-Medium"/>
              </a:rPr>
              <a:t>〜ない	</a:t>
            </a:r>
            <a:r>
              <a:rPr sz="2000" spc="-55" dirty="0">
                <a:latin typeface="YuGo-Medium"/>
                <a:cs typeface="YuGo-Medium"/>
              </a:rPr>
              <a:t>：</a:t>
            </a:r>
            <a:r>
              <a:rPr sz="2000" i="1" spc="-55" dirty="0">
                <a:latin typeface="Arial"/>
                <a:cs typeface="Arial"/>
              </a:rPr>
              <a:t>almost</a:t>
            </a:r>
            <a:r>
              <a:rPr sz="2000" i="1" spc="-125" dirty="0">
                <a:latin typeface="Arial"/>
                <a:cs typeface="Arial"/>
              </a:rPr>
              <a:t> </a:t>
            </a:r>
            <a:r>
              <a:rPr sz="2000" i="1" spc="-45" dirty="0">
                <a:latin typeface="Arial"/>
                <a:cs typeface="Arial"/>
              </a:rPr>
              <a:t>no(thing);</a:t>
            </a:r>
            <a:r>
              <a:rPr sz="2000" i="1" spc="-125" dirty="0">
                <a:latin typeface="Arial"/>
                <a:cs typeface="Arial"/>
              </a:rPr>
              <a:t> </a:t>
            </a:r>
            <a:r>
              <a:rPr sz="2000" i="1" spc="-55" dirty="0">
                <a:latin typeface="Arial"/>
                <a:cs typeface="Arial"/>
              </a:rPr>
              <a:t>rarely</a:t>
            </a:r>
            <a:r>
              <a:rPr sz="2000" i="1" spc="-140" dirty="0">
                <a:latin typeface="Arial"/>
                <a:cs typeface="Arial"/>
              </a:rPr>
              <a:t> </a:t>
            </a:r>
            <a:r>
              <a:rPr sz="2000" dirty="0">
                <a:latin typeface="YuGo-Medium"/>
                <a:cs typeface="YuGo-Medium"/>
              </a:rPr>
              <a:t>宿題を出さなかった学⽣は、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ほとんど</a:t>
            </a:r>
            <a:r>
              <a:rPr sz="2000" dirty="0">
                <a:latin typeface="YuGo-Medium"/>
                <a:cs typeface="YuGo-Medium"/>
              </a:rPr>
              <a:t>いない。</a:t>
            </a:r>
            <a:endParaRPr sz="2000">
              <a:latin typeface="YuGo-Medium"/>
              <a:cs typeface="YuGo-Medium"/>
            </a:endParaRPr>
          </a:p>
          <a:p>
            <a:pPr marL="889000" indent="-342900">
              <a:lnSpc>
                <a:spcPts val="2350"/>
              </a:lnSpc>
              <a:buFont typeface="Calibri"/>
              <a:buAutoNum type="arabicPeriod"/>
              <a:tabLst>
                <a:tab pos="888365" algn="l"/>
                <a:tab pos="889000" algn="l"/>
                <a:tab pos="5581650" algn="l"/>
              </a:tabLst>
            </a:pP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ほとんど</a:t>
            </a:r>
            <a:r>
              <a:rPr sz="2000" dirty="0">
                <a:solidFill>
                  <a:srgbClr val="0432FF"/>
                </a:solidFill>
                <a:latin typeface="YuGo-Medium"/>
                <a:cs typeface="YuGo-Medium"/>
              </a:rPr>
              <a:t>の</a:t>
            </a:r>
            <a:r>
              <a:rPr sz="2000" spc="-35" dirty="0">
                <a:latin typeface="Calibri"/>
                <a:cs typeface="Calibri"/>
              </a:rPr>
              <a:t>Noun</a:t>
            </a:r>
            <a:r>
              <a:rPr sz="2000" spc="-35" dirty="0">
                <a:latin typeface="YuGo-Medium"/>
                <a:cs typeface="YuGo-Medium"/>
              </a:rPr>
              <a:t>：</a:t>
            </a:r>
            <a:r>
              <a:rPr sz="2000" i="1" spc="-35" dirty="0">
                <a:latin typeface="Arial"/>
                <a:cs typeface="Arial"/>
              </a:rPr>
              <a:t>almost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all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i="1" spc="-95" dirty="0">
                <a:latin typeface="Arial"/>
                <a:cs typeface="Arial"/>
              </a:rPr>
              <a:t>N; </a:t>
            </a:r>
            <a:r>
              <a:rPr sz="2000" i="1" spc="-80" dirty="0">
                <a:latin typeface="Arial"/>
                <a:cs typeface="Arial"/>
              </a:rPr>
              <a:t>most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of</a:t>
            </a:r>
            <a:r>
              <a:rPr sz="2000" i="1" spc="-105" dirty="0">
                <a:latin typeface="Arial"/>
                <a:cs typeface="Arial"/>
              </a:rPr>
              <a:t> </a:t>
            </a:r>
            <a:r>
              <a:rPr sz="2000" i="1" spc="-160" dirty="0">
                <a:latin typeface="Arial"/>
                <a:cs typeface="Arial"/>
              </a:rPr>
              <a:t>N	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ほとんど</a:t>
            </a:r>
            <a:r>
              <a:rPr sz="2000" dirty="0">
                <a:solidFill>
                  <a:srgbClr val="0432FF"/>
                </a:solidFill>
                <a:latin typeface="YuGo-Medium"/>
                <a:cs typeface="YuGo-Medium"/>
              </a:rPr>
              <a:t>の</a:t>
            </a:r>
            <a:r>
              <a:rPr sz="2000" dirty="0">
                <a:latin typeface="YuGo-Medium"/>
                <a:cs typeface="YuGo-Medium"/>
              </a:rPr>
              <a:t>学⽣が⼤学⽣です。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4064508"/>
            <a:ext cx="26822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55" dirty="0">
                <a:latin typeface="Arial"/>
                <a:cs typeface="Arial"/>
              </a:rPr>
              <a:t>“I </a:t>
            </a:r>
            <a:r>
              <a:rPr sz="2000" i="1" spc="-65" dirty="0">
                <a:latin typeface="Arial"/>
                <a:cs typeface="Arial"/>
              </a:rPr>
              <a:t>almost </a:t>
            </a:r>
            <a:r>
              <a:rPr sz="2000" i="1" spc="-130" dirty="0">
                <a:latin typeface="Arial"/>
                <a:cs typeface="Arial"/>
              </a:rPr>
              <a:t>missed </a:t>
            </a:r>
            <a:r>
              <a:rPr sz="2000" i="1" spc="-45" dirty="0">
                <a:latin typeface="Arial"/>
                <a:cs typeface="Arial"/>
              </a:rPr>
              <a:t>the</a:t>
            </a:r>
            <a:r>
              <a:rPr sz="2000" i="1" spc="-345" dirty="0">
                <a:latin typeface="Arial"/>
                <a:cs typeface="Arial"/>
              </a:rPr>
              <a:t> </a:t>
            </a:r>
            <a:r>
              <a:rPr sz="2000" i="1" spc="-90" dirty="0">
                <a:latin typeface="Arial"/>
                <a:cs typeface="Arial"/>
              </a:rPr>
              <a:t>bus.”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8199" y="4019698"/>
            <a:ext cx="6105697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YuGo-Medium"/>
                <a:cs typeface="YuGo-Medium"/>
              </a:rPr>
              <a:t>＊バスに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ほとんど</a:t>
            </a:r>
            <a:r>
              <a:rPr sz="2000" dirty="0">
                <a:latin typeface="YuGo-Medium"/>
                <a:cs typeface="YuGo-Medium"/>
              </a:rPr>
              <a:t>乗り遅れた。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1019" dirty="0" err="1">
                <a:latin typeface="YuGo-Medium"/>
                <a:cs typeface="YuGo-Medium"/>
              </a:rPr>
              <a:t>バスに乗り遅れる</a:t>
            </a:r>
            <a:r>
              <a:rPr sz="2000" spc="1019" dirty="0" err="1">
                <a:solidFill>
                  <a:srgbClr val="00B050"/>
                </a:solidFill>
                <a:latin typeface="YuGo-Medium"/>
                <a:cs typeface="YuGo-Medium"/>
              </a:rPr>
              <a:t>ところだった</a:t>
            </a:r>
            <a:r>
              <a:rPr sz="2000" spc="1019" dirty="0">
                <a:latin typeface="YuGo-Medium"/>
                <a:cs typeface="YuGo-Medium"/>
              </a:rPr>
              <a:t>。</a:t>
            </a:r>
            <a:endParaRPr sz="2000" dirty="0">
              <a:latin typeface="YuGo-Medium"/>
              <a:cs typeface="YuGo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300" y="4745675"/>
            <a:ext cx="11201400" cy="170559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Calibri"/>
              <a:buAutoNum type="arabicParenR"/>
              <a:tabLst>
                <a:tab pos="354965" algn="l"/>
                <a:tab pos="355600" algn="l"/>
                <a:tab pos="6400800" algn="l"/>
                <a:tab pos="9156065" algn="l"/>
              </a:tabLst>
            </a:pPr>
            <a:r>
              <a:rPr sz="2000" dirty="0">
                <a:latin typeface="YuGo-Medium"/>
                <a:cs typeface="YuGo-Medium"/>
              </a:rPr>
              <a:t>この本はすごく⾯⽩かったので、⼀⽇でほとんど</a:t>
            </a:r>
            <a:r>
              <a:rPr sz="3000" u="sng" baseline="19444" dirty="0">
                <a:solidFill>
                  <a:srgbClr val="0432FF"/>
                </a:solidFill>
                <a:uFill>
                  <a:solidFill>
                    <a:srgbClr val="000000"/>
                  </a:solidFill>
                </a:uFill>
                <a:latin typeface="YuGo-Medium"/>
                <a:cs typeface="YuGo-Medium"/>
              </a:rPr>
              <a:t> 	読んでしまいました	</a:t>
            </a:r>
            <a:r>
              <a:rPr sz="2000" dirty="0">
                <a:latin typeface="YuGo-Medium"/>
                <a:cs typeface="YuGo-Medium"/>
              </a:rPr>
              <a:t>。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AutoNum type="arabicParenR"/>
              <a:tabLst>
                <a:tab pos="354965" algn="l"/>
                <a:tab pos="355600" algn="l"/>
                <a:tab pos="3459479" algn="l"/>
                <a:tab pos="5752465" algn="l"/>
              </a:tabLst>
            </a:pPr>
            <a:r>
              <a:rPr sz="2000" dirty="0">
                <a:latin typeface="YuGo-Medium"/>
                <a:cs typeface="YuGo-Medium"/>
              </a:rPr>
              <a:t>カップラーメンは世界の</a:t>
            </a:r>
            <a:r>
              <a:rPr sz="3000" u="sng" baseline="15277" dirty="0">
                <a:solidFill>
                  <a:srgbClr val="0432FF"/>
                </a:solidFill>
                <a:uFill>
                  <a:solidFill>
                    <a:srgbClr val="000000"/>
                  </a:solidFill>
                </a:uFill>
                <a:latin typeface="YuGo-Medium"/>
                <a:cs typeface="YuGo-Medium"/>
              </a:rPr>
              <a:t> 	ほとんどの国で	</a:t>
            </a:r>
            <a:r>
              <a:rPr sz="2000" dirty="0">
                <a:latin typeface="YuGo-Medium"/>
                <a:cs typeface="YuGo-Medium"/>
              </a:rPr>
              <a:t>⾷べられている。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alibri"/>
              <a:buAutoNum type="arabicParenR"/>
              <a:tabLst>
                <a:tab pos="354965" algn="l"/>
                <a:tab pos="355600" algn="l"/>
                <a:tab pos="8249284" algn="l"/>
                <a:tab pos="9156065" algn="l"/>
              </a:tabLst>
            </a:pPr>
            <a:r>
              <a:rPr sz="2000" dirty="0">
                <a:latin typeface="YuGo-Medium"/>
                <a:cs typeface="YuGo-Medium"/>
              </a:rPr>
              <a:t>昨⽇の夜は宿題がたくさんあったけど、疲れていたから、ほとんど</a:t>
            </a:r>
            <a:r>
              <a:rPr sz="3000" u="sng" baseline="8333" dirty="0">
                <a:solidFill>
                  <a:srgbClr val="0432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lang="en-US" sz="3000" u="sng" baseline="8333" dirty="0" err="1">
                <a:solidFill>
                  <a:srgbClr val="0432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何も</a:t>
            </a:r>
            <a:r>
              <a:rPr lang="en-US" sz="3000" u="sng" baseline="8333" dirty="0" err="1">
                <a:solidFill>
                  <a:srgbClr val="0432FF"/>
                </a:solidFill>
                <a:uFill>
                  <a:solidFill>
                    <a:srgbClr val="000000"/>
                  </a:solidFill>
                </a:uFill>
                <a:latin typeface="YuGo-Medium"/>
                <a:cs typeface="Times New Roman"/>
              </a:rPr>
              <a:t>せずに</a:t>
            </a:r>
            <a:r>
              <a:rPr sz="3000" u="sng" baseline="8333" dirty="0">
                <a:solidFill>
                  <a:srgbClr val="0432FF"/>
                </a:solidFill>
                <a:uFill>
                  <a:solidFill>
                    <a:srgbClr val="000000"/>
                  </a:solidFill>
                </a:uFill>
                <a:latin typeface="YuGo-Medium"/>
                <a:cs typeface="YuGo-Medium"/>
              </a:rPr>
              <a:t>	</a:t>
            </a:r>
            <a:r>
              <a:rPr sz="2000" dirty="0">
                <a:latin typeface="YuGo-Medium"/>
                <a:cs typeface="YuGo-Medium"/>
              </a:rPr>
              <a:t>、寝てしまった。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443" y="1802891"/>
            <a:ext cx="1295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YuGo-Medium"/>
                <a:cs typeface="YuGo-Medium"/>
              </a:rPr>
              <a:t>《作り⽅》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6443" y="2349500"/>
            <a:ext cx="155765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295" dirty="0">
                <a:latin typeface="Arial Unicode MS"/>
                <a:cs typeface="Arial Unicode MS"/>
              </a:rPr>
              <a:t>な</a:t>
            </a:r>
            <a:r>
              <a:rPr sz="2400" spc="10" dirty="0">
                <a:latin typeface="Calibri"/>
                <a:cs typeface="Calibri"/>
              </a:rPr>
              <a:t>adj.+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35" dirty="0">
                <a:solidFill>
                  <a:srgbClr val="FF2F92"/>
                </a:solidFill>
                <a:latin typeface="Arial Unicode MS"/>
                <a:cs typeface="Arial Unicode MS"/>
              </a:rPr>
              <a:t>な</a:t>
            </a:r>
            <a:endParaRPr sz="2400">
              <a:latin typeface="Arial Unicode MS"/>
              <a:cs typeface="Arial Unicode MS"/>
            </a:endParaRPr>
          </a:p>
          <a:p>
            <a:pPr marL="241300" indent="-228600">
              <a:lnSpc>
                <a:spcPts val="2735"/>
              </a:lnSpc>
              <a:buFont typeface="Arial"/>
              <a:buChar char="•"/>
              <a:tabLst>
                <a:tab pos="241300" algn="l"/>
                <a:tab pos="1018540" algn="l"/>
              </a:tabLst>
            </a:pPr>
            <a:r>
              <a:rPr sz="2400" spc="10" dirty="0">
                <a:latin typeface="Calibri"/>
                <a:cs typeface="Calibri"/>
              </a:rPr>
              <a:t>noun	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B050"/>
                </a:solidFill>
                <a:latin typeface="Arial Unicode MS"/>
                <a:cs typeface="Arial Unicode MS"/>
              </a:rPr>
              <a:t>の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443" y="3287267"/>
            <a:ext cx="11518900" cy="335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305"/>
              </a:lnSpc>
              <a:spcBef>
                <a:spcPts val="100"/>
              </a:spcBef>
              <a:buFont typeface="Calibri"/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YuGo-Medium"/>
                <a:cs typeface="YuGo-Medium"/>
              </a:rPr>
              <a:t>⽥中さんは今⽇元気がない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ような気がする</a:t>
            </a:r>
            <a:r>
              <a:rPr sz="2000" dirty="0">
                <a:latin typeface="YuGo-Medium"/>
                <a:cs typeface="YuGo-Medium"/>
              </a:rPr>
              <a:t>。</a:t>
            </a:r>
          </a:p>
          <a:p>
            <a:pPr marL="355600" indent="-342900">
              <a:lnSpc>
                <a:spcPts val="2305"/>
              </a:lnSpc>
              <a:buFont typeface="Calibri"/>
              <a:buAutoNum type="arabicPeriod"/>
              <a:tabLst>
                <a:tab pos="354965" algn="l"/>
                <a:tab pos="355600" algn="l"/>
              </a:tabLst>
            </a:pPr>
            <a:r>
              <a:rPr sz="2000" spc="-225" dirty="0">
                <a:latin typeface="Arial Unicode MS"/>
                <a:cs typeface="Arial Unicode MS"/>
              </a:rPr>
              <a:t>最近</a:t>
            </a:r>
            <a:r>
              <a:rPr sz="2000" spc="-229" dirty="0">
                <a:latin typeface="Arial Unicode MS"/>
                <a:cs typeface="Arial Unicode MS"/>
              </a:rPr>
              <a:t>、</a:t>
            </a:r>
            <a:r>
              <a:rPr sz="2000" spc="-140" dirty="0">
                <a:latin typeface="Arial Unicode MS"/>
                <a:cs typeface="Arial Unicode MS"/>
              </a:rPr>
              <a:t>前</a:t>
            </a:r>
            <a:r>
              <a:rPr sz="2000" spc="-145" dirty="0">
                <a:latin typeface="Arial Unicode MS"/>
                <a:cs typeface="Arial Unicode MS"/>
              </a:rPr>
              <a:t>よ</a:t>
            </a:r>
            <a:r>
              <a:rPr sz="2000" spc="-515" dirty="0">
                <a:latin typeface="Arial Unicode MS"/>
                <a:cs typeface="Arial Unicode MS"/>
              </a:rPr>
              <a:t>り</a:t>
            </a:r>
            <a:r>
              <a:rPr sz="2000" spc="-20" dirty="0">
                <a:latin typeface="Arial Unicode MS"/>
                <a:cs typeface="Arial Unicode MS"/>
              </a:rPr>
              <a:t>日本語が上手</a:t>
            </a:r>
            <a:r>
              <a:rPr sz="2000" spc="-15" dirty="0">
                <a:latin typeface="Arial Unicode MS"/>
                <a:cs typeface="Arial Unicode MS"/>
              </a:rPr>
              <a:t>に</a:t>
            </a:r>
            <a:r>
              <a:rPr sz="2000" spc="-95" dirty="0">
                <a:latin typeface="Arial Unicode MS"/>
                <a:cs typeface="Arial Unicode MS"/>
              </a:rPr>
              <a:t>話せ</a:t>
            </a:r>
            <a:r>
              <a:rPr sz="2000" spc="-100" dirty="0">
                <a:latin typeface="Arial Unicode MS"/>
                <a:cs typeface="Arial Unicode MS"/>
              </a:rPr>
              <a:t>る</a:t>
            </a:r>
            <a:r>
              <a:rPr sz="2000" spc="-280" dirty="0">
                <a:latin typeface="Arial Unicode MS"/>
                <a:cs typeface="Arial Unicode MS"/>
              </a:rPr>
              <a:t>よ</a:t>
            </a:r>
            <a:r>
              <a:rPr sz="2000" spc="-595" dirty="0">
                <a:latin typeface="Arial Unicode MS"/>
                <a:cs typeface="Arial Unicode MS"/>
              </a:rPr>
              <a:t>う</a:t>
            </a:r>
            <a:r>
              <a:rPr sz="2000" spc="-120" dirty="0">
                <a:latin typeface="Arial Unicode MS"/>
                <a:cs typeface="Arial Unicode MS"/>
              </a:rPr>
              <a:t>に</a:t>
            </a:r>
            <a:r>
              <a:rPr sz="2000" spc="-204" dirty="0">
                <a:latin typeface="Arial Unicode MS"/>
                <a:cs typeface="Arial Unicode MS"/>
              </a:rPr>
              <a:t>な</a:t>
            </a:r>
            <a:r>
              <a:rPr sz="2000" spc="-395" dirty="0">
                <a:latin typeface="Arial Unicode MS"/>
                <a:cs typeface="Arial Unicode MS"/>
              </a:rPr>
              <a:t>っ</a:t>
            </a:r>
            <a:r>
              <a:rPr sz="2000" spc="-160" dirty="0">
                <a:latin typeface="Arial Unicode MS"/>
                <a:cs typeface="Arial Unicode MS"/>
              </a:rPr>
              <a:t>た</a:t>
            </a:r>
            <a:r>
              <a:rPr sz="2000" spc="-160" dirty="0">
                <a:solidFill>
                  <a:srgbClr val="FF9300"/>
                </a:solidFill>
                <a:latin typeface="Arial Unicode MS"/>
                <a:cs typeface="Arial Unicode MS"/>
              </a:rPr>
              <a:t>気が</a:t>
            </a:r>
            <a:r>
              <a:rPr sz="2000" spc="-155" dirty="0">
                <a:solidFill>
                  <a:srgbClr val="FF9300"/>
                </a:solidFill>
                <a:latin typeface="Arial Unicode MS"/>
                <a:cs typeface="Arial Unicode MS"/>
              </a:rPr>
              <a:t>し</a:t>
            </a:r>
            <a:r>
              <a:rPr sz="2000" spc="-215" dirty="0">
                <a:solidFill>
                  <a:srgbClr val="FF9300"/>
                </a:solidFill>
                <a:latin typeface="Arial Unicode MS"/>
                <a:cs typeface="Arial Unicode MS"/>
              </a:rPr>
              <a:t>ま</a:t>
            </a:r>
            <a:r>
              <a:rPr sz="2000" spc="-80" dirty="0">
                <a:solidFill>
                  <a:srgbClr val="FF9300"/>
                </a:solidFill>
                <a:latin typeface="Arial Unicode MS"/>
                <a:cs typeface="Arial Unicode MS"/>
              </a:rPr>
              <a:t>す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  <a:p>
            <a:pPr marL="520700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latin typeface="YuGo-Medium"/>
                <a:cs typeface="YuGo-Medium"/>
              </a:rPr>
              <a:t>私はいつもケーキが⾷べたい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気がする</a:t>
            </a:r>
            <a:r>
              <a:rPr sz="2000" dirty="0">
                <a:latin typeface="YuGo-Medium"/>
                <a:cs typeface="YuGo-Medium"/>
              </a:rPr>
              <a:t>。チョコレートケーキが⼀番好き</a:t>
            </a:r>
            <a:r>
              <a:rPr sz="2000" dirty="0">
                <a:solidFill>
                  <a:srgbClr val="FF2F92"/>
                </a:solidFill>
                <a:latin typeface="YuGo-Medium"/>
                <a:cs typeface="YuGo-Medium"/>
              </a:rPr>
              <a:t>な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気がする</a:t>
            </a:r>
            <a:r>
              <a:rPr sz="2000" dirty="0">
                <a:latin typeface="YuGo-Medium"/>
                <a:cs typeface="YuGo-Medium"/>
              </a:rPr>
              <a:t>。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ts val="2255"/>
              </a:lnSpc>
            </a:pPr>
            <a:r>
              <a:rPr sz="2000" b="1" dirty="0">
                <a:latin typeface="YuGothic"/>
                <a:cs typeface="YuGothic"/>
              </a:rPr>
              <a:t>「練習」</a:t>
            </a:r>
            <a:endParaRPr sz="2000" dirty="0">
              <a:latin typeface="YuGothic"/>
              <a:cs typeface="YuGothic"/>
            </a:endParaRPr>
          </a:p>
          <a:p>
            <a:pPr marL="469900" marR="5080" indent="-457200">
              <a:lnSpc>
                <a:spcPts val="2180"/>
              </a:lnSpc>
              <a:spcBef>
                <a:spcPts val="115"/>
              </a:spcBef>
              <a:buFont typeface="Calibri"/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YuGo-Medium"/>
                <a:cs typeface="YuGo-Medium"/>
              </a:rPr>
              <a:t>先⽣の説明を聞いて、この⽂法が分かった【</a:t>
            </a:r>
            <a:r>
              <a:rPr sz="2000" dirty="0">
                <a:solidFill>
                  <a:srgbClr val="0432FF"/>
                </a:solidFill>
                <a:latin typeface="YuGo-Medium"/>
                <a:cs typeface="YuGo-Medium"/>
              </a:rPr>
              <a:t>に違いない</a:t>
            </a:r>
            <a:r>
              <a:rPr sz="2000" spc="-170" dirty="0">
                <a:solidFill>
                  <a:srgbClr val="0432FF"/>
                </a:solidFill>
                <a:latin typeface="YuGo-Medium"/>
                <a:cs typeface="YuGo-Medium"/>
              </a:rPr>
              <a:t> </a:t>
            </a:r>
            <a:r>
              <a:rPr sz="2000" dirty="0">
                <a:latin typeface="YuGo-Medium"/>
                <a:cs typeface="YuGo-Medium"/>
              </a:rPr>
              <a:t>・</a:t>
            </a:r>
            <a:r>
              <a:rPr sz="2000" spc="-170" dirty="0">
                <a:latin typeface="YuGo-Medium"/>
                <a:cs typeface="YuGo-Medium"/>
              </a:rPr>
              <a:t> 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ような気がした</a:t>
            </a:r>
            <a:r>
              <a:rPr sz="2000" dirty="0">
                <a:latin typeface="YuGo-Medium"/>
                <a:cs typeface="YuGo-Medium"/>
              </a:rPr>
              <a:t>】が、家に帰ったら、 また分からなくなってしまった。</a:t>
            </a:r>
          </a:p>
          <a:p>
            <a:pPr marL="469900" indent="-457200">
              <a:lnSpc>
                <a:spcPts val="1985"/>
              </a:lnSpc>
              <a:buFont typeface="Calibri"/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YuGo-Medium"/>
                <a:cs typeface="YuGo-Medium"/>
              </a:rPr>
              <a:t>⽥中さんは毎⽇</a:t>
            </a:r>
            <a:r>
              <a:rPr sz="2000" spc="-5" dirty="0">
                <a:latin typeface="Calibri"/>
                <a:cs typeface="Calibri"/>
              </a:rPr>
              <a:t>5</a:t>
            </a:r>
            <a:r>
              <a:rPr sz="2000" dirty="0">
                <a:latin typeface="YuGo-Medium"/>
                <a:cs typeface="YuGo-Medium"/>
              </a:rPr>
              <a:t>時間は勉強していたから、テストでいい点を取った</a:t>
            </a:r>
            <a:r>
              <a:rPr sz="2000" spc="-135" dirty="0">
                <a:latin typeface="YuGo-Medium"/>
                <a:cs typeface="YuGo-Medium"/>
              </a:rPr>
              <a:t> </a:t>
            </a:r>
            <a:r>
              <a:rPr sz="2000" dirty="0">
                <a:latin typeface="YuGo-Medium"/>
                <a:cs typeface="YuGo-Medium"/>
              </a:rPr>
              <a:t>【</a:t>
            </a:r>
            <a:r>
              <a:rPr sz="2000" dirty="0">
                <a:solidFill>
                  <a:srgbClr val="0432FF"/>
                </a:solidFill>
                <a:latin typeface="YuGo-Medium"/>
                <a:cs typeface="YuGo-Medium"/>
              </a:rPr>
              <a:t>に違いない</a:t>
            </a:r>
            <a:r>
              <a:rPr sz="2000" spc="-130" dirty="0">
                <a:solidFill>
                  <a:srgbClr val="0432FF"/>
                </a:solidFill>
                <a:latin typeface="YuGo-Medium"/>
                <a:cs typeface="YuGo-Medium"/>
              </a:rPr>
              <a:t> </a:t>
            </a:r>
            <a:r>
              <a:rPr sz="2000" dirty="0">
                <a:latin typeface="YuGo-Medium"/>
                <a:cs typeface="YuGo-Medium"/>
              </a:rPr>
              <a:t>・</a:t>
            </a:r>
            <a:r>
              <a:rPr sz="2000" spc="-130" dirty="0">
                <a:latin typeface="YuGo-Medium"/>
                <a:cs typeface="YuGo-Medium"/>
              </a:rPr>
              <a:t> 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ような気</a:t>
            </a:r>
            <a:endParaRPr sz="2000" dirty="0">
              <a:latin typeface="YuGo-Medium"/>
              <a:cs typeface="YuGo-Medium"/>
            </a:endParaRPr>
          </a:p>
          <a:p>
            <a:pPr marL="469265">
              <a:lnSpc>
                <a:spcPts val="2195"/>
              </a:lnSpc>
            </a:pP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がする</a:t>
            </a:r>
            <a:r>
              <a:rPr sz="2000" dirty="0">
                <a:latin typeface="YuGo-Medium"/>
                <a:cs typeface="YuGo-Medium"/>
              </a:rPr>
              <a:t>】</a:t>
            </a:r>
            <a:r>
              <a:rPr sz="2000" spc="-125" dirty="0">
                <a:latin typeface="YuGo-Medium"/>
                <a:cs typeface="YuGo-Medium"/>
              </a:rPr>
              <a:t> </a:t>
            </a:r>
            <a:r>
              <a:rPr sz="2000" dirty="0">
                <a:latin typeface="YuGo-Medium"/>
                <a:cs typeface="YuGo-Medium"/>
              </a:rPr>
              <a:t>。</a:t>
            </a:r>
          </a:p>
          <a:p>
            <a:pPr marL="469900" indent="-457200">
              <a:lnSpc>
                <a:spcPts val="2195"/>
              </a:lnSpc>
              <a:buAutoNum type="arabicPeriod" startAt="3"/>
              <a:tabLst>
                <a:tab pos="469265" algn="l"/>
                <a:tab pos="469900" algn="l"/>
                <a:tab pos="3669665" algn="l"/>
                <a:tab pos="6412865" algn="l"/>
              </a:tabLst>
            </a:pPr>
            <a:r>
              <a:rPr sz="2000" spc="-1000" dirty="0">
                <a:latin typeface="Arial Unicode MS"/>
                <a:cs typeface="Arial Unicode MS"/>
              </a:rPr>
              <a:t>（</a:t>
            </a:r>
            <a:r>
              <a:rPr sz="2000" spc="-40" dirty="0">
                <a:latin typeface="Arial Unicode MS"/>
                <a:cs typeface="Arial Unicode MS"/>
              </a:rPr>
              <a:t>天気</a:t>
            </a:r>
            <a:r>
              <a:rPr sz="2000" spc="-35" dirty="0">
                <a:latin typeface="Arial Unicode MS"/>
                <a:cs typeface="Arial Unicode MS"/>
              </a:rPr>
              <a:t>に</a:t>
            </a:r>
            <a:r>
              <a:rPr sz="2000" spc="-90" dirty="0">
                <a:latin typeface="Arial Unicode MS"/>
                <a:cs typeface="Arial Unicode MS"/>
              </a:rPr>
              <a:t>つ</a:t>
            </a:r>
            <a:r>
              <a:rPr sz="2000" spc="-114" dirty="0">
                <a:latin typeface="Arial Unicode MS"/>
                <a:cs typeface="Arial Unicode MS"/>
              </a:rPr>
              <a:t>い</a:t>
            </a:r>
            <a:r>
              <a:rPr sz="2000" spc="-210" dirty="0">
                <a:latin typeface="Arial Unicode MS"/>
                <a:cs typeface="Arial Unicode MS"/>
              </a:rPr>
              <a:t>て</a:t>
            </a:r>
            <a:r>
              <a:rPr sz="2000" spc="-990" dirty="0">
                <a:latin typeface="Arial Unicode MS"/>
                <a:cs typeface="Arial Unicode MS"/>
              </a:rPr>
              <a:t>）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spc="-200" dirty="0">
                <a:latin typeface="Arial Unicode MS"/>
                <a:cs typeface="Arial Unicode MS"/>
              </a:rPr>
              <a:t>から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dirty="0">
                <a:latin typeface="Arial Unicode MS"/>
                <a:cs typeface="Arial Unicode MS"/>
              </a:rPr>
              <a:t>今週末</a:t>
            </a:r>
            <a:r>
              <a:rPr sz="2000" spc="-40" dirty="0">
                <a:latin typeface="Arial Unicode MS"/>
                <a:cs typeface="Arial Unicode MS"/>
              </a:rPr>
              <a:t>は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spc="-1000" dirty="0">
                <a:solidFill>
                  <a:srgbClr val="FF9300"/>
                </a:solidFill>
                <a:latin typeface="Arial Unicode MS"/>
                <a:cs typeface="Arial Unicode MS"/>
              </a:rPr>
              <a:t>（</a:t>
            </a:r>
            <a:r>
              <a:rPr sz="2000" spc="-280" dirty="0">
                <a:solidFill>
                  <a:srgbClr val="FF9300"/>
                </a:solidFill>
                <a:latin typeface="Arial Unicode MS"/>
                <a:cs typeface="Arial Unicode MS"/>
              </a:rPr>
              <a:t>よ</a:t>
            </a:r>
            <a:r>
              <a:rPr sz="2000" spc="-595" dirty="0">
                <a:solidFill>
                  <a:srgbClr val="FF9300"/>
                </a:solidFill>
                <a:latin typeface="Arial Unicode MS"/>
                <a:cs typeface="Arial Unicode MS"/>
              </a:rPr>
              <a:t>う</a:t>
            </a:r>
            <a:r>
              <a:rPr sz="2000" spc="-204" dirty="0">
                <a:solidFill>
                  <a:srgbClr val="FF9300"/>
                </a:solidFill>
                <a:latin typeface="Arial Unicode MS"/>
                <a:cs typeface="Arial Unicode MS"/>
              </a:rPr>
              <a:t>な</a:t>
            </a:r>
            <a:r>
              <a:rPr sz="2000" spc="-370" dirty="0">
                <a:solidFill>
                  <a:srgbClr val="FF9300"/>
                </a:solidFill>
                <a:latin typeface="Arial Unicode MS"/>
                <a:cs typeface="Arial Unicode MS"/>
              </a:rPr>
              <a:t>）気が</a:t>
            </a:r>
            <a:r>
              <a:rPr sz="2000" spc="-365" dirty="0">
                <a:solidFill>
                  <a:srgbClr val="FF9300"/>
                </a:solidFill>
                <a:latin typeface="Arial Unicode MS"/>
                <a:cs typeface="Arial Unicode MS"/>
              </a:rPr>
              <a:t>し</a:t>
            </a:r>
            <a:r>
              <a:rPr sz="2000" spc="-215" dirty="0">
                <a:solidFill>
                  <a:srgbClr val="FF9300"/>
                </a:solidFill>
                <a:latin typeface="Arial Unicode MS"/>
                <a:cs typeface="Arial Unicode MS"/>
              </a:rPr>
              <a:t>ま</a:t>
            </a:r>
            <a:r>
              <a:rPr sz="2000" spc="-80" dirty="0">
                <a:solidFill>
                  <a:srgbClr val="FF9300"/>
                </a:solidFill>
                <a:latin typeface="Arial Unicode MS"/>
                <a:cs typeface="Arial Unicode MS"/>
              </a:rPr>
              <a:t>す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  <a:p>
            <a:pPr marL="469900" indent="-457200">
              <a:lnSpc>
                <a:spcPts val="2305"/>
              </a:lnSpc>
              <a:buAutoNum type="arabicPeriod" startAt="3"/>
              <a:tabLst>
                <a:tab pos="469265" algn="l"/>
                <a:tab pos="469900" algn="l"/>
                <a:tab pos="6412865" algn="l"/>
              </a:tabLst>
            </a:pPr>
            <a:r>
              <a:rPr sz="2000" spc="-320" dirty="0">
                <a:latin typeface="Arial Unicode MS"/>
                <a:cs typeface="Arial Unicode MS"/>
              </a:rPr>
              <a:t>第</a:t>
            </a:r>
            <a:r>
              <a:rPr sz="2000" spc="-330" dirty="0">
                <a:latin typeface="Arial Unicode MS"/>
                <a:cs typeface="Arial Unicode MS"/>
              </a:rPr>
              <a:t>５</a:t>
            </a:r>
            <a:r>
              <a:rPr sz="2000" spc="-114" dirty="0">
                <a:latin typeface="Arial Unicode MS"/>
                <a:cs typeface="Arial Unicode MS"/>
              </a:rPr>
              <a:t>課の試験は</a:t>
            </a:r>
            <a:r>
              <a:rPr sz="2000" spc="-105" dirty="0">
                <a:latin typeface="Arial Unicode MS"/>
                <a:cs typeface="Arial Unicode MS"/>
              </a:rPr>
              <a:t>、</a:t>
            </a:r>
            <a:r>
              <a:rPr sz="2000" u="sng" dirty="0">
                <a:solidFill>
                  <a:srgbClr val="FF93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spc="-640" dirty="0">
                <a:solidFill>
                  <a:srgbClr val="FF9300"/>
                </a:solidFill>
                <a:latin typeface="Arial Unicode MS"/>
                <a:cs typeface="Arial Unicode MS"/>
              </a:rPr>
              <a:t>（</a:t>
            </a:r>
            <a:r>
              <a:rPr sz="2000" spc="-645" dirty="0">
                <a:solidFill>
                  <a:srgbClr val="FF9300"/>
                </a:solidFill>
                <a:latin typeface="Arial Unicode MS"/>
                <a:cs typeface="Arial Unicode MS"/>
              </a:rPr>
              <a:t>よ</a:t>
            </a:r>
            <a:r>
              <a:rPr sz="2000" spc="-595" dirty="0">
                <a:solidFill>
                  <a:srgbClr val="FF9300"/>
                </a:solidFill>
                <a:latin typeface="Arial Unicode MS"/>
                <a:cs typeface="Arial Unicode MS"/>
              </a:rPr>
              <a:t>う</a:t>
            </a:r>
            <a:r>
              <a:rPr sz="2000" spc="-204" dirty="0">
                <a:solidFill>
                  <a:srgbClr val="FF9300"/>
                </a:solidFill>
                <a:latin typeface="Arial Unicode MS"/>
                <a:cs typeface="Arial Unicode MS"/>
              </a:rPr>
              <a:t>な</a:t>
            </a:r>
            <a:r>
              <a:rPr sz="2000" spc="-370" dirty="0">
                <a:solidFill>
                  <a:srgbClr val="FF9300"/>
                </a:solidFill>
                <a:latin typeface="Arial Unicode MS"/>
                <a:cs typeface="Arial Unicode MS"/>
              </a:rPr>
              <a:t>）気が</a:t>
            </a:r>
            <a:r>
              <a:rPr sz="2000" spc="-365" dirty="0">
                <a:solidFill>
                  <a:srgbClr val="FF9300"/>
                </a:solidFill>
                <a:latin typeface="Arial Unicode MS"/>
                <a:cs typeface="Arial Unicode MS"/>
              </a:rPr>
              <a:t>し</a:t>
            </a:r>
            <a:r>
              <a:rPr sz="2000" spc="-215" dirty="0">
                <a:solidFill>
                  <a:srgbClr val="FF9300"/>
                </a:solidFill>
                <a:latin typeface="Arial Unicode MS"/>
                <a:cs typeface="Arial Unicode MS"/>
              </a:rPr>
              <a:t>ま</a:t>
            </a:r>
            <a:r>
              <a:rPr sz="2000" spc="-80" dirty="0">
                <a:solidFill>
                  <a:srgbClr val="FF9300"/>
                </a:solidFill>
                <a:latin typeface="Arial Unicode MS"/>
                <a:cs typeface="Arial Unicode MS"/>
              </a:rPr>
              <a:t>す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47802"/>
            <a:ext cx="9105900" cy="133985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485"/>
              </a:spcBef>
              <a:buClr>
                <a:srgbClr val="000000"/>
              </a:buClr>
              <a:buChar char="●"/>
              <a:tabLst>
                <a:tab pos="545465" algn="l"/>
                <a:tab pos="546100" algn="l"/>
                <a:tab pos="2322195" algn="l"/>
              </a:tabLst>
            </a:pPr>
            <a:r>
              <a:rPr sz="2800" spc="-100" dirty="0">
                <a:solidFill>
                  <a:srgbClr val="FF9300"/>
                </a:solidFill>
                <a:latin typeface="YuGo-Medium"/>
                <a:cs typeface="YuGo-Medium"/>
              </a:rPr>
              <a:t>⽂法</a:t>
            </a:r>
            <a:r>
              <a:rPr sz="2800" spc="-50" dirty="0">
                <a:solidFill>
                  <a:srgbClr val="FF9300"/>
                </a:solidFill>
                <a:latin typeface="Calibri"/>
                <a:cs typeface="Calibri"/>
              </a:rPr>
              <a:t>17	</a:t>
            </a:r>
            <a:r>
              <a:rPr sz="2800" spc="-100" dirty="0">
                <a:solidFill>
                  <a:srgbClr val="FF9300"/>
                </a:solidFill>
                <a:latin typeface="YuGo-Medium"/>
                <a:cs typeface="YuGo-Medium"/>
              </a:rPr>
              <a:t>〜ような気がす</a:t>
            </a:r>
            <a:r>
              <a:rPr sz="2800" spc="310" dirty="0">
                <a:solidFill>
                  <a:srgbClr val="FF9300"/>
                </a:solidFill>
                <a:latin typeface="YuGo-Medium"/>
                <a:cs typeface="YuGo-Medium"/>
              </a:rPr>
              <a:t>る</a:t>
            </a:r>
            <a:r>
              <a:rPr sz="1800" i="1" spc="-170" dirty="0">
                <a:solidFill>
                  <a:srgbClr val="FF9300"/>
                </a:solidFill>
                <a:latin typeface="Arial"/>
                <a:cs typeface="Arial"/>
              </a:rPr>
              <a:t>“have</a:t>
            </a:r>
            <a:r>
              <a:rPr sz="1800" i="1" spc="-190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1800" i="1" spc="-195" dirty="0">
                <a:solidFill>
                  <a:srgbClr val="FF9300"/>
                </a:solidFill>
                <a:latin typeface="Arial"/>
                <a:cs typeface="Arial"/>
              </a:rPr>
              <a:t>a</a:t>
            </a:r>
            <a:r>
              <a:rPr sz="1800" i="1" spc="-190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1800" i="1" spc="-175" dirty="0">
                <a:solidFill>
                  <a:srgbClr val="FF9300"/>
                </a:solidFill>
                <a:latin typeface="Arial"/>
                <a:cs typeface="Arial"/>
              </a:rPr>
              <a:t>feeling</a:t>
            </a:r>
            <a:r>
              <a:rPr sz="1800" i="1" spc="-190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1800" i="1" spc="-210" dirty="0">
                <a:solidFill>
                  <a:srgbClr val="FF9300"/>
                </a:solidFill>
                <a:latin typeface="Arial"/>
                <a:cs typeface="Arial"/>
              </a:rPr>
              <a:t>that…;</a:t>
            </a:r>
            <a:r>
              <a:rPr sz="1800" i="1" spc="-155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1800" i="1" spc="-220" dirty="0">
                <a:solidFill>
                  <a:srgbClr val="FF9300"/>
                </a:solidFill>
                <a:latin typeface="Arial"/>
                <a:cs typeface="Arial"/>
              </a:rPr>
              <a:t>have</a:t>
            </a:r>
            <a:r>
              <a:rPr sz="1800" i="1" spc="-190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1800" i="1" spc="-155" dirty="0">
                <a:solidFill>
                  <a:srgbClr val="FF9300"/>
                </a:solidFill>
                <a:latin typeface="Arial"/>
                <a:cs typeface="Arial"/>
              </a:rPr>
              <a:t>the</a:t>
            </a:r>
            <a:r>
              <a:rPr sz="1800" i="1" spc="-185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1800" i="1" spc="-195" dirty="0">
                <a:solidFill>
                  <a:srgbClr val="FF9300"/>
                </a:solidFill>
                <a:latin typeface="Arial"/>
                <a:cs typeface="Arial"/>
              </a:rPr>
              <a:t>impression</a:t>
            </a:r>
            <a:r>
              <a:rPr sz="1800" i="1" spc="-190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1800" i="1" spc="-160" dirty="0">
                <a:solidFill>
                  <a:srgbClr val="FF9300"/>
                </a:solidFill>
                <a:latin typeface="Arial"/>
                <a:cs typeface="Arial"/>
              </a:rPr>
              <a:t>that…”</a:t>
            </a:r>
            <a:endParaRPr sz="1800">
              <a:latin typeface="Arial"/>
              <a:cs typeface="Arial"/>
            </a:endParaRPr>
          </a:p>
          <a:p>
            <a:pPr marL="578485" lvl="1" indent="-228600">
              <a:lnSpc>
                <a:spcPts val="2305"/>
              </a:lnSpc>
              <a:spcBef>
                <a:spcPts val="994"/>
              </a:spcBef>
              <a:buFont typeface="Arial"/>
              <a:buChar char="•"/>
              <a:tabLst>
                <a:tab pos="578485" algn="l"/>
                <a:tab pos="579120" algn="l"/>
              </a:tabLst>
            </a:pPr>
            <a:r>
              <a:rPr sz="2000" dirty="0">
                <a:latin typeface="YuGo-Medium"/>
                <a:cs typeface="YuGo-Medium"/>
              </a:rPr>
              <a:t>カレーらーめんは、おいしい</a:t>
            </a:r>
            <a:r>
              <a:rPr sz="2000" dirty="0">
                <a:solidFill>
                  <a:srgbClr val="0432FF"/>
                </a:solidFill>
                <a:latin typeface="YuGo-Medium"/>
                <a:cs typeface="YuGo-Medium"/>
              </a:rPr>
              <a:t>に違いないですね</a:t>
            </a:r>
            <a:r>
              <a:rPr sz="2000" dirty="0">
                <a:latin typeface="YuGo-Medium"/>
                <a:cs typeface="YuGo-Medium"/>
              </a:rPr>
              <a:t>。</a:t>
            </a:r>
            <a:endParaRPr sz="2000">
              <a:latin typeface="YuGo-Medium"/>
              <a:cs typeface="YuGo-Medium"/>
            </a:endParaRPr>
          </a:p>
          <a:p>
            <a:pPr marL="578485" lvl="1" indent="-228600">
              <a:lnSpc>
                <a:spcPts val="2305"/>
              </a:lnSpc>
              <a:buFont typeface="Arial"/>
              <a:buChar char="•"/>
              <a:tabLst>
                <a:tab pos="578485" algn="l"/>
                <a:tab pos="579120" algn="l"/>
              </a:tabLst>
            </a:pPr>
            <a:r>
              <a:rPr sz="2000" dirty="0">
                <a:latin typeface="YuGo-Medium"/>
                <a:cs typeface="YuGo-Medium"/>
              </a:rPr>
              <a:t>チョコレートらーめんは、おいしくない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（ような）気がすします</a:t>
            </a:r>
            <a:r>
              <a:rPr sz="2000" dirty="0">
                <a:latin typeface="YuGo-Medium"/>
                <a:cs typeface="YuGo-Medium"/>
              </a:rPr>
              <a:t>。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1577" y="1848611"/>
            <a:ext cx="3581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YuGo-Medium"/>
                <a:cs typeface="YuGo-Medium"/>
              </a:rPr>
              <a:t>休む気がする、こわい気がする 簡単</a:t>
            </a:r>
            <a:r>
              <a:rPr sz="2000" dirty="0">
                <a:solidFill>
                  <a:srgbClr val="FF2F92"/>
                </a:solidFill>
                <a:latin typeface="YuGo-Medium"/>
                <a:cs typeface="YuGo-Medium"/>
              </a:rPr>
              <a:t>な</a:t>
            </a:r>
            <a:r>
              <a:rPr sz="2000" dirty="0">
                <a:latin typeface="YuGo-Medium"/>
                <a:cs typeface="YuGo-Medium"/>
              </a:rPr>
              <a:t>気がする</a:t>
            </a:r>
            <a:endParaRPr sz="2000">
              <a:latin typeface="YuGo-Medium"/>
              <a:cs typeface="YuGo-Medium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YuGo-Medium"/>
                <a:cs typeface="YuGo-Medium"/>
              </a:rPr>
              <a:t>１年⽣</a:t>
            </a:r>
            <a:r>
              <a:rPr sz="2000" dirty="0">
                <a:solidFill>
                  <a:srgbClr val="00B050"/>
                </a:solidFill>
                <a:latin typeface="YuGo-Medium"/>
                <a:cs typeface="YuGo-Medium"/>
              </a:rPr>
              <a:t>の</a:t>
            </a:r>
            <a:r>
              <a:rPr sz="2000" dirty="0">
                <a:latin typeface="YuGo-Medium"/>
                <a:cs typeface="YuGo-Medium"/>
              </a:rPr>
              <a:t>気がする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38400" y="2440345"/>
            <a:ext cx="344805" cy="760095"/>
          </a:xfrm>
          <a:custGeom>
            <a:avLst/>
            <a:gdLst/>
            <a:ahLst/>
            <a:cxnLst/>
            <a:rect l="l" t="t" r="r" b="b"/>
            <a:pathLst>
              <a:path w="344805" h="760094">
                <a:moveTo>
                  <a:pt x="0" y="0"/>
                </a:moveTo>
                <a:lnTo>
                  <a:pt x="67036" y="6088"/>
                </a:lnTo>
                <a:lnTo>
                  <a:pt x="121779" y="22691"/>
                </a:lnTo>
                <a:lnTo>
                  <a:pt x="158688" y="47316"/>
                </a:lnTo>
                <a:lnTo>
                  <a:pt x="172222" y="77472"/>
                </a:lnTo>
                <a:lnTo>
                  <a:pt x="172222" y="302554"/>
                </a:lnTo>
                <a:lnTo>
                  <a:pt x="185756" y="332710"/>
                </a:lnTo>
                <a:lnTo>
                  <a:pt x="222665" y="357335"/>
                </a:lnTo>
                <a:lnTo>
                  <a:pt x="277408" y="373938"/>
                </a:lnTo>
                <a:lnTo>
                  <a:pt x="344444" y="380027"/>
                </a:lnTo>
                <a:lnTo>
                  <a:pt x="277408" y="386115"/>
                </a:lnTo>
                <a:lnTo>
                  <a:pt x="222665" y="402718"/>
                </a:lnTo>
                <a:lnTo>
                  <a:pt x="185756" y="427343"/>
                </a:lnTo>
                <a:lnTo>
                  <a:pt x="172222" y="457499"/>
                </a:lnTo>
                <a:lnTo>
                  <a:pt x="172222" y="682581"/>
                </a:lnTo>
                <a:lnTo>
                  <a:pt x="158688" y="712737"/>
                </a:lnTo>
                <a:lnTo>
                  <a:pt x="121779" y="737362"/>
                </a:lnTo>
                <a:lnTo>
                  <a:pt x="67036" y="753965"/>
                </a:lnTo>
                <a:lnTo>
                  <a:pt x="0" y="76005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02808" y="2628900"/>
            <a:ext cx="2565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YuGo-Medium"/>
                <a:cs typeface="YuGo-Medium"/>
              </a:rPr>
              <a:t>＋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（ような）気がする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6443" y="2168652"/>
            <a:ext cx="16090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  <a:tab pos="654685" algn="l"/>
              </a:tabLst>
            </a:pPr>
            <a:r>
              <a:rPr sz="2000" strike="sngStrike" dirty="0">
                <a:solidFill>
                  <a:srgbClr val="0432FF"/>
                </a:solidFill>
                <a:latin typeface="Times New Roman"/>
                <a:cs typeface="Times New Roman"/>
              </a:rPr>
              <a:t> 	</a:t>
            </a:r>
            <a:r>
              <a:rPr sz="2000" strike="sngStrike" spc="-50" dirty="0">
                <a:solidFill>
                  <a:srgbClr val="0432FF"/>
                </a:solidFill>
                <a:latin typeface="Calibri"/>
                <a:cs typeface="Calibri"/>
              </a:rPr>
              <a:t>plain</a:t>
            </a:r>
            <a:r>
              <a:rPr sz="3000" strike="noStrike" spc="-75" baseline="19444" dirty="0">
                <a:latin typeface="Calibri"/>
                <a:cs typeface="Calibri"/>
              </a:rPr>
              <a:t>form</a:t>
            </a:r>
            <a:endParaRPr sz="3000" baseline="19444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1588" y="4145813"/>
            <a:ext cx="297180" cy="325120"/>
          </a:xfrm>
          <a:custGeom>
            <a:avLst/>
            <a:gdLst/>
            <a:ahLst/>
            <a:cxnLst/>
            <a:rect l="l" t="t" r="r" b="b"/>
            <a:pathLst>
              <a:path w="297180" h="325120">
                <a:moveTo>
                  <a:pt x="36728" y="0"/>
                </a:moveTo>
                <a:lnTo>
                  <a:pt x="0" y="32699"/>
                </a:lnTo>
                <a:lnTo>
                  <a:pt x="115530" y="162464"/>
                </a:lnTo>
                <a:lnTo>
                  <a:pt x="0" y="292229"/>
                </a:lnTo>
                <a:lnTo>
                  <a:pt x="36728" y="324928"/>
                </a:lnTo>
                <a:lnTo>
                  <a:pt x="148451" y="199440"/>
                </a:lnTo>
                <a:lnTo>
                  <a:pt x="214292" y="199440"/>
                </a:lnTo>
                <a:lnTo>
                  <a:pt x="181372" y="162464"/>
                </a:lnTo>
                <a:lnTo>
                  <a:pt x="214293" y="125487"/>
                </a:lnTo>
                <a:lnTo>
                  <a:pt x="148451" y="125487"/>
                </a:lnTo>
                <a:lnTo>
                  <a:pt x="36728" y="0"/>
                </a:lnTo>
                <a:close/>
              </a:path>
              <a:path w="297180" h="325120">
                <a:moveTo>
                  <a:pt x="214292" y="199440"/>
                </a:moveTo>
                <a:lnTo>
                  <a:pt x="148451" y="199440"/>
                </a:lnTo>
                <a:lnTo>
                  <a:pt x="260174" y="324928"/>
                </a:lnTo>
                <a:lnTo>
                  <a:pt x="296902" y="292229"/>
                </a:lnTo>
                <a:lnTo>
                  <a:pt x="214292" y="199440"/>
                </a:lnTo>
                <a:close/>
              </a:path>
              <a:path w="297180" h="325120">
                <a:moveTo>
                  <a:pt x="260174" y="0"/>
                </a:moveTo>
                <a:lnTo>
                  <a:pt x="148451" y="125487"/>
                </a:lnTo>
                <a:lnTo>
                  <a:pt x="214293" y="125487"/>
                </a:lnTo>
                <a:lnTo>
                  <a:pt x="296902" y="32699"/>
                </a:lnTo>
                <a:lnTo>
                  <a:pt x="2601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752600"/>
            <a:ext cx="6679565" cy="400685"/>
          </a:xfrm>
          <a:custGeom>
            <a:avLst/>
            <a:gdLst/>
            <a:ahLst/>
            <a:cxnLst/>
            <a:rect l="l" t="t" r="r" b="b"/>
            <a:pathLst>
              <a:path w="6679565" h="400685">
                <a:moveTo>
                  <a:pt x="0" y="0"/>
                </a:moveTo>
                <a:lnTo>
                  <a:pt x="6679072" y="0"/>
                </a:lnTo>
                <a:lnTo>
                  <a:pt x="6679072" y="400109"/>
                </a:lnTo>
                <a:lnTo>
                  <a:pt x="0" y="400109"/>
                </a:lnTo>
                <a:lnTo>
                  <a:pt x="0" y="0"/>
                </a:lnTo>
                <a:close/>
              </a:path>
            </a:pathLst>
          </a:custGeom>
          <a:solidFill>
            <a:srgbClr val="F7C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752600"/>
            <a:ext cx="6679565" cy="400685"/>
          </a:xfrm>
          <a:custGeom>
            <a:avLst/>
            <a:gdLst/>
            <a:ahLst/>
            <a:cxnLst/>
            <a:rect l="l" t="t" r="r" b="b"/>
            <a:pathLst>
              <a:path w="6679565" h="400685">
                <a:moveTo>
                  <a:pt x="0" y="0"/>
                </a:moveTo>
                <a:lnTo>
                  <a:pt x="6679073" y="0"/>
                </a:lnTo>
                <a:lnTo>
                  <a:pt x="6679073" y="400110"/>
                </a:lnTo>
                <a:lnTo>
                  <a:pt x="0" y="40011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EC7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279144"/>
            <a:ext cx="7830038" cy="1910714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925"/>
              </a:spcBef>
              <a:buClr>
                <a:srgbClr val="7F7F7F"/>
              </a:buClr>
              <a:buChar char="●"/>
              <a:tabLst>
                <a:tab pos="545465" algn="l"/>
                <a:tab pos="546100" algn="l"/>
                <a:tab pos="2322195" algn="l"/>
              </a:tabLst>
            </a:pPr>
            <a:r>
              <a:rPr sz="2800" spc="-100" dirty="0">
                <a:solidFill>
                  <a:srgbClr val="FF9300"/>
                </a:solidFill>
                <a:latin typeface="YuGo-Medium"/>
                <a:cs typeface="YuGo-Medium"/>
              </a:rPr>
              <a:t>⽂法</a:t>
            </a:r>
            <a:r>
              <a:rPr sz="2800" spc="-50" dirty="0">
                <a:solidFill>
                  <a:srgbClr val="FF9300"/>
                </a:solidFill>
                <a:latin typeface="Calibri"/>
                <a:cs typeface="Calibri"/>
              </a:rPr>
              <a:t>18	</a:t>
            </a:r>
            <a:r>
              <a:rPr sz="2800" spc="-100" dirty="0">
                <a:solidFill>
                  <a:srgbClr val="FF9300"/>
                </a:solidFill>
                <a:latin typeface="Calibri"/>
                <a:cs typeface="Calibri"/>
              </a:rPr>
              <a:t>Verb</a:t>
            </a:r>
            <a:r>
              <a:rPr sz="2800" spc="-195" dirty="0">
                <a:solidFill>
                  <a:srgbClr val="FF9300"/>
                </a:solidFill>
                <a:latin typeface="Calibri"/>
                <a:cs typeface="Calibri"/>
              </a:rPr>
              <a:t> </a:t>
            </a:r>
            <a:r>
              <a:rPr sz="4125" spc="-75" baseline="1010" dirty="0">
                <a:solidFill>
                  <a:srgbClr val="E64823"/>
                </a:solidFill>
                <a:latin typeface="YuGo-Medium"/>
                <a:cs typeface="YuGo-Medium"/>
              </a:rPr>
              <a:t>ところ</a:t>
            </a:r>
            <a:endParaRPr sz="4125" baseline="1010" dirty="0">
              <a:latin typeface="YuGo-Medium"/>
              <a:cs typeface="YuGo-Medium"/>
            </a:endParaRPr>
          </a:p>
          <a:p>
            <a:pPr marL="556260">
              <a:lnSpc>
                <a:spcPct val="100000"/>
              </a:lnSpc>
              <a:spcBef>
                <a:spcPts val="1305"/>
              </a:spcBef>
            </a:pPr>
            <a:r>
              <a:rPr sz="2000" spc="-540" dirty="0">
                <a:latin typeface="Arial Unicode MS"/>
                <a:cs typeface="Arial Unicode MS"/>
              </a:rPr>
              <a:t>A：</a:t>
            </a:r>
            <a:r>
              <a:rPr sz="2000" spc="-370" dirty="0">
                <a:latin typeface="Arial Unicode MS"/>
                <a:cs typeface="Arial Unicode MS"/>
              </a:rPr>
              <a:t>あ</a:t>
            </a:r>
            <a:r>
              <a:rPr sz="2000" spc="-680" dirty="0">
                <a:latin typeface="Arial Unicode MS"/>
                <a:cs typeface="Arial Unicode MS"/>
              </a:rPr>
              <a:t>、</a:t>
            </a:r>
            <a:r>
              <a:rPr sz="2000" spc="-480" dirty="0">
                <a:latin typeface="Arial Unicode MS"/>
                <a:cs typeface="Arial Unicode MS"/>
              </a:rPr>
              <a:t>も</a:t>
            </a:r>
            <a:r>
              <a:rPr sz="2000" spc="-555" dirty="0">
                <a:latin typeface="Arial Unicode MS"/>
                <a:cs typeface="Arial Unicode MS"/>
              </a:rPr>
              <a:t>し</a:t>
            </a:r>
            <a:r>
              <a:rPr sz="2000" spc="-480" dirty="0">
                <a:latin typeface="Arial Unicode MS"/>
                <a:cs typeface="Arial Unicode MS"/>
              </a:rPr>
              <a:t>も</a:t>
            </a:r>
            <a:r>
              <a:rPr sz="2000" spc="-555" dirty="0">
                <a:latin typeface="Arial Unicode MS"/>
                <a:cs typeface="Arial Unicode MS"/>
              </a:rPr>
              <a:t>し</a:t>
            </a:r>
            <a:r>
              <a:rPr sz="2000" spc="-680" dirty="0">
                <a:latin typeface="Arial Unicode MS"/>
                <a:cs typeface="Arial Unicode MS"/>
              </a:rPr>
              <a:t>。</a:t>
            </a:r>
            <a:r>
              <a:rPr sz="2000" spc="-340" dirty="0">
                <a:latin typeface="Arial Unicode MS"/>
                <a:cs typeface="Arial Unicode MS"/>
              </a:rPr>
              <a:t>今</a:t>
            </a:r>
            <a:r>
              <a:rPr sz="2000" spc="-345" dirty="0">
                <a:latin typeface="Arial Unicode MS"/>
                <a:cs typeface="Arial Unicode MS"/>
              </a:rPr>
              <a:t>、</a:t>
            </a:r>
            <a:r>
              <a:rPr sz="2000" spc="-480" dirty="0">
                <a:latin typeface="Arial Unicode MS"/>
                <a:cs typeface="Arial Unicode MS"/>
              </a:rPr>
              <a:t>ち</a:t>
            </a:r>
            <a:r>
              <a:rPr sz="2000" spc="-805" dirty="0">
                <a:latin typeface="Arial Unicode MS"/>
                <a:cs typeface="Arial Unicode MS"/>
              </a:rPr>
              <a:t>ょ</a:t>
            </a:r>
            <a:r>
              <a:rPr sz="2000" spc="-745" dirty="0">
                <a:latin typeface="Arial Unicode MS"/>
                <a:cs typeface="Arial Unicode MS"/>
              </a:rPr>
              <a:t>っと</a:t>
            </a:r>
            <a:r>
              <a:rPr sz="2000" spc="-370" dirty="0">
                <a:latin typeface="Arial Unicode MS"/>
                <a:cs typeface="Arial Unicode MS"/>
              </a:rPr>
              <a:t>いい</a:t>
            </a:r>
            <a:r>
              <a:rPr sz="2000" dirty="0">
                <a:latin typeface="Arial Unicode MS"/>
                <a:cs typeface="Arial Unicode MS"/>
              </a:rPr>
              <a:t>？</a:t>
            </a:r>
          </a:p>
          <a:p>
            <a:pPr marL="556260">
              <a:lnSpc>
                <a:spcPct val="100000"/>
              </a:lnSpc>
            </a:pPr>
            <a:r>
              <a:rPr sz="2000" spc="-535" dirty="0">
                <a:latin typeface="Arial Unicode MS"/>
                <a:cs typeface="Arial Unicode MS"/>
              </a:rPr>
              <a:t>B：</a:t>
            </a:r>
            <a:r>
              <a:rPr sz="2000" spc="-470" dirty="0">
                <a:latin typeface="Arial Unicode MS"/>
                <a:cs typeface="Arial Unicode MS"/>
              </a:rPr>
              <a:t>ご</a:t>
            </a:r>
            <a:r>
              <a:rPr sz="2000" spc="-370" dirty="0">
                <a:latin typeface="Arial Unicode MS"/>
                <a:cs typeface="Arial Unicode MS"/>
              </a:rPr>
              <a:t>めん</a:t>
            </a:r>
            <a:r>
              <a:rPr sz="2000" spc="-225" dirty="0">
                <a:latin typeface="Arial Unicode MS"/>
                <a:cs typeface="Arial Unicode MS"/>
              </a:rPr>
              <a:t>！今</a:t>
            </a:r>
            <a:r>
              <a:rPr sz="2000" spc="-229" dirty="0">
                <a:latin typeface="Arial Unicode MS"/>
                <a:cs typeface="Arial Unicode MS"/>
              </a:rPr>
              <a:t>、</a:t>
            </a:r>
            <a:r>
              <a:rPr sz="2000" spc="-305" dirty="0">
                <a:latin typeface="Arial Unicode MS"/>
                <a:cs typeface="Arial Unicode MS"/>
              </a:rPr>
              <a:t>バ</a:t>
            </a:r>
            <a:r>
              <a:rPr sz="2000" spc="-465" dirty="0">
                <a:latin typeface="Arial Unicode MS"/>
                <a:cs typeface="Arial Unicode MS"/>
              </a:rPr>
              <a:t>ス</a:t>
            </a:r>
            <a:r>
              <a:rPr sz="2000" spc="-430" dirty="0">
                <a:latin typeface="Arial Unicode MS"/>
                <a:cs typeface="Arial Unicode MS"/>
              </a:rPr>
              <a:t>に</a:t>
            </a:r>
            <a:r>
              <a:rPr sz="2000" spc="-240" dirty="0">
                <a:latin typeface="Arial Unicode MS"/>
                <a:cs typeface="Arial Unicode MS"/>
              </a:rPr>
              <a:t>乗る</a:t>
            </a:r>
            <a:r>
              <a:rPr sz="2000" spc="-615" dirty="0">
                <a:solidFill>
                  <a:srgbClr val="FF9300"/>
                </a:solidFill>
                <a:latin typeface="Arial Unicode MS"/>
                <a:cs typeface="Arial Unicode MS"/>
              </a:rPr>
              <a:t>ところ</a:t>
            </a:r>
            <a:r>
              <a:rPr sz="2000" spc="-525" dirty="0">
                <a:latin typeface="Arial Unicode MS"/>
                <a:cs typeface="Arial Unicode MS"/>
              </a:rPr>
              <a:t>だから</a:t>
            </a:r>
            <a:r>
              <a:rPr sz="2000" spc="-530" dirty="0">
                <a:latin typeface="Arial Unicode MS"/>
                <a:cs typeface="Arial Unicode MS"/>
              </a:rPr>
              <a:t>、</a:t>
            </a:r>
            <a:r>
              <a:rPr sz="2000" spc="-480" dirty="0">
                <a:latin typeface="Arial Unicode MS"/>
                <a:cs typeface="Arial Unicode MS"/>
              </a:rPr>
              <a:t>ち</a:t>
            </a:r>
            <a:r>
              <a:rPr sz="2000" spc="-805" dirty="0">
                <a:latin typeface="Arial Unicode MS"/>
                <a:cs typeface="Arial Unicode MS"/>
              </a:rPr>
              <a:t>ょ</a:t>
            </a:r>
            <a:r>
              <a:rPr sz="2000" spc="-740" dirty="0">
                <a:latin typeface="Arial Unicode MS"/>
                <a:cs typeface="Arial Unicode MS"/>
              </a:rPr>
              <a:t>っと</a:t>
            </a:r>
            <a:r>
              <a:rPr sz="2000" dirty="0">
                <a:latin typeface="Arial Unicode MS"/>
                <a:cs typeface="Arial Unicode MS"/>
              </a:rPr>
              <a:t>…</a:t>
            </a:r>
            <a:r>
              <a:rPr sz="2000" spc="-680" dirty="0">
                <a:latin typeface="Arial Unicode MS"/>
                <a:cs typeface="Arial Unicode MS"/>
              </a:rPr>
              <a:t>。</a:t>
            </a:r>
            <a:r>
              <a:rPr sz="2000" spc="-185" dirty="0">
                <a:latin typeface="Arial Unicode MS"/>
                <a:cs typeface="Arial Unicode MS"/>
              </a:rPr>
              <a:t>後</a:t>
            </a:r>
            <a:r>
              <a:rPr sz="2000" spc="-180" dirty="0">
                <a:latin typeface="Arial Unicode MS"/>
                <a:cs typeface="Arial Unicode MS"/>
              </a:rPr>
              <a:t>で</a:t>
            </a:r>
            <a:r>
              <a:rPr sz="2000" spc="-105" dirty="0">
                <a:latin typeface="Arial Unicode MS"/>
                <a:cs typeface="Arial Unicode MS"/>
              </a:rPr>
              <a:t>電話す</a:t>
            </a:r>
            <a:r>
              <a:rPr sz="2000" spc="-480" dirty="0">
                <a:latin typeface="Arial Unicode MS"/>
                <a:cs typeface="Arial Unicode MS"/>
              </a:rPr>
              <a:t>る</a:t>
            </a:r>
            <a:r>
              <a:rPr sz="2000" spc="-229" dirty="0">
                <a:latin typeface="Arial Unicode MS"/>
                <a:cs typeface="Arial Unicode MS"/>
              </a:rPr>
              <a:t>ね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150"/>
              </a:spcBef>
            </a:pP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meaning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Verb</a:t>
            </a:r>
            <a:r>
              <a:rPr sz="2000" dirty="0">
                <a:latin typeface="YuGo-Medium"/>
                <a:cs typeface="YuGo-Medium"/>
              </a:rPr>
              <a:t>ところ</a:t>
            </a:r>
            <a:r>
              <a:rPr sz="2000" spc="-120" dirty="0">
                <a:latin typeface="YuGo-Medium"/>
                <a:cs typeface="YuGo-Medium"/>
              </a:rPr>
              <a:t> </a:t>
            </a:r>
            <a:r>
              <a:rPr sz="2000" spc="5" dirty="0">
                <a:latin typeface="Calibri"/>
                <a:cs typeface="Calibri"/>
              </a:rPr>
              <a:t>varies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depending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verb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tense.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3632" y="2362274"/>
            <a:ext cx="5425398" cy="340477"/>
          </a:xfrm>
          <a:prstGeom prst="rect">
            <a:avLst/>
          </a:prstGeom>
          <a:ln w="12700">
            <a:solidFill>
              <a:srgbClr val="EC7016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2000" spc="635" dirty="0">
                <a:latin typeface="Calibri"/>
                <a:cs typeface="Calibri"/>
              </a:rPr>
              <a:t>①Verb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(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short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present</a:t>
            </a:r>
            <a:r>
              <a:rPr sz="2000" dirty="0">
                <a:latin typeface="Calibri"/>
                <a:cs typeface="Calibri"/>
              </a:rPr>
              <a:t>)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と</a:t>
            </a:r>
            <a:r>
              <a:rPr sz="2000" spc="-480" dirty="0">
                <a:solidFill>
                  <a:srgbClr val="FF9300"/>
                </a:solidFill>
                <a:latin typeface="YuGo-Medium"/>
                <a:cs typeface="YuGo-Medium"/>
              </a:rPr>
              <a:t>こ 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ろ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372" y="2714244"/>
            <a:ext cx="63531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Calibri"/>
                <a:cs typeface="Calibri"/>
              </a:rPr>
              <a:t>be about </a:t>
            </a:r>
            <a:r>
              <a:rPr sz="2000" dirty="0">
                <a:latin typeface="Calibri"/>
                <a:cs typeface="Calibri"/>
              </a:rPr>
              <a:t>to </a:t>
            </a:r>
            <a:r>
              <a:rPr sz="2000" spc="5" dirty="0">
                <a:latin typeface="Calibri"/>
                <a:cs typeface="Calibri"/>
              </a:rPr>
              <a:t>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something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 err="1">
                <a:latin typeface="YuGo-Medium"/>
                <a:cs typeface="YuGo-Medium"/>
              </a:rPr>
              <a:t>今から学校に⾏く</a:t>
            </a:r>
            <a:r>
              <a:rPr sz="2000" dirty="0" err="1">
                <a:solidFill>
                  <a:srgbClr val="FF9300"/>
                </a:solidFill>
                <a:latin typeface="YuGo-Medium"/>
                <a:cs typeface="YuGo-Medium"/>
              </a:rPr>
              <a:t>ところ</a:t>
            </a:r>
            <a:r>
              <a:rPr sz="2000" dirty="0" err="1">
                <a:latin typeface="YuGo-Medium"/>
                <a:cs typeface="YuGo-Medium"/>
              </a:rPr>
              <a:t>です</a:t>
            </a:r>
            <a:r>
              <a:rPr sz="2000" dirty="0">
                <a:latin typeface="YuGo-Medium"/>
                <a:cs typeface="YuGo-Medium"/>
              </a:rPr>
              <a:t>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3975" y="3921649"/>
            <a:ext cx="3915015" cy="341760"/>
          </a:xfrm>
          <a:prstGeom prst="rect">
            <a:avLst/>
          </a:prstGeom>
          <a:ln w="12700">
            <a:solidFill>
              <a:srgbClr val="EC7016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000" spc="635" dirty="0">
                <a:latin typeface="Calibri"/>
                <a:cs typeface="Calibri"/>
              </a:rPr>
              <a:t>②Verb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(</a:t>
            </a:r>
            <a:r>
              <a:rPr sz="2000" dirty="0">
                <a:solidFill>
                  <a:srgbClr val="FF0000"/>
                </a:solidFill>
                <a:latin typeface="YuGo-Medium"/>
                <a:cs typeface="YuGo-Medium"/>
              </a:rPr>
              <a:t>ている</a:t>
            </a:r>
            <a:r>
              <a:rPr sz="2000" spc="-140" dirty="0">
                <a:solidFill>
                  <a:srgbClr val="FF0000"/>
                </a:solidFill>
                <a:latin typeface="YuGo-Medium"/>
                <a:cs typeface="YuGo-Medium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form</a:t>
            </a:r>
            <a:r>
              <a:rPr sz="2000" dirty="0">
                <a:latin typeface="Calibri"/>
                <a:cs typeface="Calibri"/>
              </a:rPr>
              <a:t>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40" dirty="0">
                <a:solidFill>
                  <a:srgbClr val="FF9300"/>
                </a:solidFill>
                <a:latin typeface="YuGo-Medium"/>
                <a:cs typeface="YuGo-Medium"/>
              </a:rPr>
              <a:t>と 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こ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8417" y="3940751"/>
            <a:ext cx="628785" cy="322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ろ</a:t>
            </a:r>
            <a:endParaRPr sz="2000" dirty="0">
              <a:latin typeface="YuGo-Medium"/>
              <a:cs typeface="YuGo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281" y="4341876"/>
            <a:ext cx="5956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Calibri"/>
                <a:cs typeface="Calibri"/>
              </a:rPr>
              <a:t>be </a:t>
            </a:r>
            <a:r>
              <a:rPr sz="2000" spc="10" dirty="0">
                <a:latin typeface="Calibri"/>
                <a:cs typeface="Calibri"/>
              </a:rPr>
              <a:t>in the </a:t>
            </a:r>
            <a:r>
              <a:rPr sz="2000" dirty="0">
                <a:latin typeface="Calibri"/>
                <a:cs typeface="Calibri"/>
              </a:rPr>
              <a:t>process </a:t>
            </a:r>
            <a:r>
              <a:rPr sz="2000" spc="5" dirty="0">
                <a:latin typeface="Calibri"/>
                <a:cs typeface="Calibri"/>
              </a:rPr>
              <a:t>of doing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something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 err="1">
                <a:latin typeface="YuGo-Medium"/>
                <a:cs typeface="YuGo-Medium"/>
              </a:rPr>
              <a:t>昨</a:t>
            </a:r>
            <a:r>
              <a:rPr sz="2000" dirty="0">
                <a:latin typeface="YuGo-Medium"/>
                <a:cs typeface="YuGo-Medium"/>
              </a:rPr>
              <a:t>⽇、⽥中さんが泣いている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ところ</a:t>
            </a:r>
            <a:r>
              <a:rPr sz="2000" dirty="0">
                <a:latin typeface="YuGo-Medium"/>
                <a:cs typeface="YuGo-Medium"/>
              </a:rPr>
              <a:t>を⾒ました。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3975" y="5297890"/>
            <a:ext cx="3698673" cy="341119"/>
          </a:xfrm>
          <a:prstGeom prst="rect">
            <a:avLst/>
          </a:prstGeom>
          <a:ln w="12700">
            <a:solidFill>
              <a:srgbClr val="EC7016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2000" spc="635" dirty="0">
                <a:latin typeface="Calibri"/>
                <a:cs typeface="Calibri"/>
              </a:rPr>
              <a:t>③Verb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(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short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past</a:t>
            </a:r>
            <a:r>
              <a:rPr sz="2000" spc="5" dirty="0">
                <a:latin typeface="Calibri"/>
                <a:cs typeface="Calibri"/>
              </a:rPr>
              <a:t>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と</a:t>
            </a:r>
            <a:r>
              <a:rPr sz="2000" spc="-1490" dirty="0">
                <a:solidFill>
                  <a:srgbClr val="FF9300"/>
                </a:solidFill>
                <a:latin typeface="YuGo-Medium"/>
                <a:cs typeface="YuGo-Medium"/>
              </a:rPr>
              <a:t>こ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6809" y="5360143"/>
            <a:ext cx="279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ろ</a:t>
            </a:r>
            <a:endParaRPr sz="2000" dirty="0">
              <a:latin typeface="YuGo-Medium"/>
              <a:cs typeface="YuGo-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4893" y="5619612"/>
            <a:ext cx="62922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have </a:t>
            </a:r>
            <a:r>
              <a:rPr sz="2000" spc="5" dirty="0">
                <a:latin typeface="Calibri"/>
                <a:cs typeface="Calibri"/>
              </a:rPr>
              <a:t>just done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something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 err="1">
                <a:latin typeface="YuGo-Medium"/>
                <a:cs typeface="YuGo-Medium"/>
              </a:rPr>
              <a:t>宿題が終わった</a:t>
            </a:r>
            <a:r>
              <a:rPr sz="2000" dirty="0" err="1">
                <a:solidFill>
                  <a:srgbClr val="FF9300"/>
                </a:solidFill>
                <a:latin typeface="YuGo-Medium"/>
                <a:cs typeface="YuGo-Medium"/>
              </a:rPr>
              <a:t>ところ</a:t>
            </a:r>
            <a:r>
              <a:rPr sz="2000" dirty="0" err="1">
                <a:latin typeface="YuGo-Medium"/>
                <a:cs typeface="YuGo-Medium"/>
              </a:rPr>
              <a:t>に、友達が遊びに来た</a:t>
            </a:r>
            <a:r>
              <a:rPr sz="2000" dirty="0">
                <a:latin typeface="YuGo-Medium"/>
                <a:cs typeface="YuGo-Medium"/>
              </a:rPr>
              <a:t>。</a:t>
            </a:r>
          </a:p>
        </p:txBody>
      </p:sp>
      <p:sp>
        <p:nvSpPr>
          <p:cNvPr id="13" name="object 13"/>
          <p:cNvSpPr/>
          <p:nvPr/>
        </p:nvSpPr>
        <p:spPr>
          <a:xfrm>
            <a:off x="8081814" y="2121932"/>
            <a:ext cx="1328886" cy="1134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08777" y="3740993"/>
            <a:ext cx="1325821" cy="1134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08777" y="5141111"/>
            <a:ext cx="1319850" cy="1134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724045" y="4308348"/>
            <a:ext cx="2565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YuGo-Medium"/>
                <a:cs typeface="YuGo-Medium"/>
              </a:rPr>
              <a:t>⾷べ</a:t>
            </a:r>
            <a:r>
              <a:rPr sz="2000" dirty="0">
                <a:solidFill>
                  <a:srgbClr val="FF0000"/>
                </a:solidFill>
                <a:latin typeface="YuGo-Medium"/>
                <a:cs typeface="YuGo-Medium"/>
              </a:rPr>
              <a:t>ている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ところ</a:t>
            </a:r>
            <a:r>
              <a:rPr sz="2000" dirty="0">
                <a:latin typeface="YuGo-Medium"/>
                <a:cs typeface="YuGo-Medium"/>
              </a:rPr>
              <a:t>です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91204" y="2506979"/>
            <a:ext cx="2057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YuGo-Medium"/>
                <a:cs typeface="YuGo-Medium"/>
              </a:rPr>
              <a:t>⾷べ</a:t>
            </a:r>
            <a:r>
              <a:rPr sz="2000" dirty="0">
                <a:solidFill>
                  <a:srgbClr val="FF0000"/>
                </a:solidFill>
                <a:latin typeface="YuGo-Medium"/>
                <a:cs typeface="YuGo-Medium"/>
              </a:rPr>
              <a:t>る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ところ</a:t>
            </a:r>
            <a:r>
              <a:rPr sz="2000" dirty="0">
                <a:latin typeface="YuGo-Medium"/>
                <a:cs typeface="YuGo-Medium"/>
              </a:rPr>
              <a:t>です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91204" y="6106667"/>
            <a:ext cx="2057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YuGo-Medium"/>
                <a:cs typeface="YuGo-Medium"/>
              </a:rPr>
              <a:t>⾷べ</a:t>
            </a:r>
            <a:r>
              <a:rPr sz="2000" dirty="0">
                <a:solidFill>
                  <a:srgbClr val="FF0000"/>
                </a:solidFill>
                <a:latin typeface="YuGo-Medium"/>
                <a:cs typeface="YuGo-Medium"/>
              </a:rPr>
              <a:t>た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ところ</a:t>
            </a:r>
            <a:r>
              <a:rPr sz="2000" dirty="0">
                <a:latin typeface="YuGo-Medium"/>
                <a:cs typeface="YuGo-Medium"/>
              </a:rPr>
              <a:t>です</a:t>
            </a:r>
            <a:endParaRPr sz="2000">
              <a:latin typeface="YuGo-Medium"/>
              <a:cs typeface="YuGo-Medium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9525" y="2121932"/>
            <a:ext cx="39370" cy="3535045"/>
          </a:xfrm>
          <a:custGeom>
            <a:avLst/>
            <a:gdLst/>
            <a:ahLst/>
            <a:cxnLst/>
            <a:rect l="l" t="t" r="r" b="b"/>
            <a:pathLst>
              <a:path w="39370" h="3535045">
                <a:moveTo>
                  <a:pt x="39285" y="0"/>
                </a:moveTo>
                <a:lnTo>
                  <a:pt x="0" y="3534523"/>
                </a:lnTo>
              </a:path>
            </a:pathLst>
          </a:custGeom>
          <a:ln w="12700">
            <a:solidFill>
              <a:srgbClr val="EC7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9589" y="2625228"/>
            <a:ext cx="191135" cy="1905"/>
          </a:xfrm>
          <a:custGeom>
            <a:avLst/>
            <a:gdLst/>
            <a:ahLst/>
            <a:cxnLst/>
            <a:rect l="l" t="t" r="r" b="b"/>
            <a:pathLst>
              <a:path w="191134" h="1905">
                <a:moveTo>
                  <a:pt x="0" y="0"/>
                </a:moveTo>
                <a:lnTo>
                  <a:pt x="190838" y="1383"/>
                </a:lnTo>
              </a:path>
            </a:pathLst>
          </a:custGeom>
          <a:ln w="12700">
            <a:solidFill>
              <a:srgbClr val="EC7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9166" y="4101971"/>
            <a:ext cx="191135" cy="1905"/>
          </a:xfrm>
          <a:custGeom>
            <a:avLst/>
            <a:gdLst/>
            <a:ahLst/>
            <a:cxnLst/>
            <a:rect l="l" t="t" r="r" b="b"/>
            <a:pathLst>
              <a:path w="191134" h="1904">
                <a:moveTo>
                  <a:pt x="0" y="0"/>
                </a:moveTo>
                <a:lnTo>
                  <a:pt x="190838" y="1383"/>
                </a:lnTo>
              </a:path>
            </a:pathLst>
          </a:custGeom>
          <a:ln w="12700">
            <a:solidFill>
              <a:srgbClr val="EC7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7516" y="5655072"/>
            <a:ext cx="191135" cy="1905"/>
          </a:xfrm>
          <a:custGeom>
            <a:avLst/>
            <a:gdLst/>
            <a:ahLst/>
            <a:cxnLst/>
            <a:rect l="l" t="t" r="r" b="b"/>
            <a:pathLst>
              <a:path w="191134" h="1904">
                <a:moveTo>
                  <a:pt x="0" y="0"/>
                </a:moveTo>
                <a:lnTo>
                  <a:pt x="190838" y="1383"/>
                </a:lnTo>
              </a:path>
            </a:pathLst>
          </a:custGeom>
          <a:ln w="12700">
            <a:solidFill>
              <a:srgbClr val="EC7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A17EC6-5E8D-75F9-17D0-76DF7AAAE528}"/>
              </a:ext>
            </a:extLst>
          </p:cNvPr>
          <p:cNvSpPr txBox="1"/>
          <p:nvPr/>
        </p:nvSpPr>
        <p:spPr>
          <a:xfrm>
            <a:off x="3218938" y="6507458"/>
            <a:ext cx="8973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5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5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5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5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5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en-US" sz="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3629" y="949457"/>
            <a:ext cx="7640678" cy="1793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0351" y="2996495"/>
            <a:ext cx="2563044" cy="1776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03780" y="2978140"/>
            <a:ext cx="2455343" cy="1785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01058" y="2978140"/>
            <a:ext cx="2470444" cy="1794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3379" y="5070764"/>
            <a:ext cx="2409609" cy="1729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8114" y="5054330"/>
            <a:ext cx="2419940" cy="1767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1440" y="5022296"/>
            <a:ext cx="2432722" cy="17542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70643" y="1108964"/>
            <a:ext cx="32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915" dirty="0">
                <a:latin typeface="Calibri"/>
                <a:cs typeface="Calibri"/>
              </a:rPr>
              <a:t>①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9890" y="2992628"/>
            <a:ext cx="32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915" dirty="0">
                <a:latin typeface="Calibri"/>
                <a:cs typeface="Calibri"/>
              </a:rPr>
              <a:t>②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4684" y="5187188"/>
            <a:ext cx="32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915" dirty="0">
                <a:latin typeface="Calibri"/>
                <a:cs typeface="Calibri"/>
              </a:rPr>
              <a:t>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88552" y="424179"/>
            <a:ext cx="17430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0" dirty="0">
                <a:solidFill>
                  <a:srgbClr val="FF9300"/>
                </a:solidFill>
                <a:latin typeface="Calibri"/>
                <a:cs typeface="Calibri"/>
              </a:rPr>
              <a:t>Verb</a:t>
            </a:r>
            <a:r>
              <a:rPr sz="2800" spc="-260" dirty="0">
                <a:solidFill>
                  <a:srgbClr val="FF9300"/>
                </a:solidFill>
                <a:latin typeface="Calibri"/>
                <a:cs typeface="Calibri"/>
              </a:rPr>
              <a:t> </a:t>
            </a:r>
            <a:r>
              <a:rPr sz="2800" spc="-100" dirty="0">
                <a:solidFill>
                  <a:srgbClr val="FF9300"/>
                </a:solidFill>
                <a:latin typeface="YuGo-Medium"/>
                <a:cs typeface="YuGo-Medium"/>
              </a:rPr>
              <a:t>ところ</a:t>
            </a:r>
            <a:endParaRPr sz="2800">
              <a:latin typeface="YuGo-Medium"/>
              <a:cs typeface="YuGo-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8739" y="424179"/>
            <a:ext cx="1581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00"/>
              </a:spcBef>
              <a:buClr>
                <a:srgbClr val="7F7F7F"/>
              </a:buClr>
              <a:buChar char="●"/>
              <a:tabLst>
                <a:tab pos="545465" algn="l"/>
                <a:tab pos="546100" algn="l"/>
              </a:tabLst>
            </a:pPr>
            <a:r>
              <a:rPr sz="2800" spc="-100" dirty="0">
                <a:solidFill>
                  <a:srgbClr val="FF9300"/>
                </a:solidFill>
              </a:rPr>
              <a:t>⽂法</a:t>
            </a:r>
            <a:r>
              <a:rPr sz="2800" spc="-95" dirty="0">
                <a:solidFill>
                  <a:srgbClr val="FF9300"/>
                </a:solidFill>
                <a:latin typeface="Calibri"/>
                <a:cs typeface="Calibri"/>
              </a:rPr>
              <a:t>18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3955A-9C97-BF4A-6129-28671D6473C4}"/>
              </a:ext>
            </a:extLst>
          </p:cNvPr>
          <p:cNvSpPr txBox="1"/>
          <p:nvPr/>
        </p:nvSpPr>
        <p:spPr>
          <a:xfrm>
            <a:off x="-2228" y="6150114"/>
            <a:ext cx="256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9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9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9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9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9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en-US" sz="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57C48A-81DE-C315-648B-318BCDC2E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1371600"/>
            <a:ext cx="7772400" cy="34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1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5510" y="328998"/>
            <a:ext cx="4977765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85265" algn="l"/>
              </a:tabLst>
            </a:pPr>
            <a:r>
              <a:rPr sz="2850" spc="50" dirty="0"/>
              <a:t>⽂法２	</a:t>
            </a:r>
            <a:r>
              <a:rPr sz="2850" spc="15" dirty="0">
                <a:latin typeface="Calibri"/>
                <a:cs typeface="Calibri"/>
              </a:rPr>
              <a:t>Sentence</a:t>
            </a:r>
            <a:r>
              <a:rPr sz="2850" spc="-55" dirty="0">
                <a:latin typeface="Calibri"/>
                <a:cs typeface="Calibri"/>
              </a:rPr>
              <a:t> </a:t>
            </a:r>
            <a:r>
              <a:rPr sz="2850" spc="50" dirty="0"/>
              <a:t>のは</a:t>
            </a:r>
            <a:r>
              <a:rPr sz="2850" spc="20" dirty="0">
                <a:latin typeface="Calibri"/>
                <a:cs typeface="Calibri"/>
              </a:rPr>
              <a:t>X</a:t>
            </a:r>
            <a:r>
              <a:rPr sz="2850" spc="50" dirty="0"/>
              <a:t>の⽅だ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273628"/>
            <a:ext cx="11464993" cy="387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220980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91500" y="36576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8900" y="40386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2800" y="40386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1800" y="4048495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0542" y="4495800"/>
            <a:ext cx="2393950" cy="0"/>
          </a:xfrm>
          <a:custGeom>
            <a:avLst/>
            <a:gdLst/>
            <a:ahLst/>
            <a:cxnLst/>
            <a:rect l="l" t="t" r="r" b="b"/>
            <a:pathLst>
              <a:path w="2393950">
                <a:moveTo>
                  <a:pt x="0" y="0"/>
                </a:moveTo>
                <a:lnTo>
                  <a:pt x="2393658" y="1"/>
                </a:lnTo>
              </a:path>
            </a:pathLst>
          </a:custGeom>
          <a:ln w="19050">
            <a:solidFill>
              <a:srgbClr val="FF9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27357" y="4495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04170" y="4495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27357" y="4881747"/>
            <a:ext cx="4121785" cy="0"/>
          </a:xfrm>
          <a:custGeom>
            <a:avLst/>
            <a:gdLst/>
            <a:ahLst/>
            <a:cxnLst/>
            <a:rect l="l" t="t" r="r" b="b"/>
            <a:pathLst>
              <a:path w="4121784">
                <a:moveTo>
                  <a:pt x="0" y="0"/>
                </a:moveTo>
                <a:lnTo>
                  <a:pt x="4121442" y="1"/>
                </a:lnTo>
              </a:path>
            </a:pathLst>
          </a:custGeom>
          <a:ln w="19050">
            <a:solidFill>
              <a:srgbClr val="FF9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48800" y="4849091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7842" y="3657600"/>
            <a:ext cx="2393950" cy="0"/>
          </a:xfrm>
          <a:custGeom>
            <a:avLst/>
            <a:gdLst/>
            <a:ahLst/>
            <a:cxnLst/>
            <a:rect l="l" t="t" r="r" b="b"/>
            <a:pathLst>
              <a:path w="2393950">
                <a:moveTo>
                  <a:pt x="0" y="0"/>
                </a:moveTo>
                <a:lnTo>
                  <a:pt x="2393658" y="1"/>
                </a:lnTo>
              </a:path>
            </a:pathLst>
          </a:custGeom>
          <a:ln w="19050">
            <a:solidFill>
              <a:srgbClr val="FF9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39000" y="36576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39000" y="4876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5636" y="4048496"/>
            <a:ext cx="1706245" cy="17145"/>
          </a:xfrm>
          <a:custGeom>
            <a:avLst/>
            <a:gdLst/>
            <a:ahLst/>
            <a:cxnLst/>
            <a:rect l="l" t="t" r="r" b="b"/>
            <a:pathLst>
              <a:path w="1706245" h="17145">
                <a:moveTo>
                  <a:pt x="0" y="16823"/>
                </a:moveTo>
                <a:lnTo>
                  <a:pt x="1706164" y="0"/>
                </a:lnTo>
              </a:path>
            </a:pathLst>
          </a:custGeom>
          <a:ln w="19050">
            <a:solidFill>
              <a:srgbClr val="FF9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42171" y="4048495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2600" y="4038600"/>
            <a:ext cx="1600200" cy="27305"/>
          </a:xfrm>
          <a:custGeom>
            <a:avLst/>
            <a:gdLst/>
            <a:ahLst/>
            <a:cxnLst/>
            <a:rect l="l" t="t" r="r" b="b"/>
            <a:pathLst>
              <a:path w="1600200" h="27304">
                <a:moveTo>
                  <a:pt x="0" y="26719"/>
                </a:moveTo>
                <a:lnTo>
                  <a:pt x="1600200" y="0"/>
                </a:lnTo>
              </a:path>
            </a:pathLst>
          </a:custGeom>
          <a:ln w="19050">
            <a:solidFill>
              <a:srgbClr val="FF9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04960" y="3312227"/>
            <a:ext cx="586740" cy="457200"/>
          </a:xfrm>
          <a:custGeom>
            <a:avLst/>
            <a:gdLst/>
            <a:ahLst/>
            <a:cxnLst/>
            <a:rect l="l" t="t" r="r" b="b"/>
            <a:pathLst>
              <a:path w="586740" h="457200">
                <a:moveTo>
                  <a:pt x="0" y="228600"/>
                </a:moveTo>
                <a:lnTo>
                  <a:pt x="4724" y="187509"/>
                </a:lnTo>
                <a:lnTo>
                  <a:pt x="18347" y="148834"/>
                </a:lnTo>
                <a:lnTo>
                  <a:pt x="40039" y="113221"/>
                </a:lnTo>
                <a:lnTo>
                  <a:pt x="68973" y="81316"/>
                </a:lnTo>
                <a:lnTo>
                  <a:pt x="104319" y="53763"/>
                </a:lnTo>
                <a:lnTo>
                  <a:pt x="145250" y="31210"/>
                </a:lnTo>
                <a:lnTo>
                  <a:pt x="190938" y="14301"/>
                </a:lnTo>
                <a:lnTo>
                  <a:pt x="240553" y="3683"/>
                </a:lnTo>
                <a:lnTo>
                  <a:pt x="293269" y="0"/>
                </a:lnTo>
                <a:lnTo>
                  <a:pt x="345985" y="3683"/>
                </a:lnTo>
                <a:lnTo>
                  <a:pt x="395600" y="14301"/>
                </a:lnTo>
                <a:lnTo>
                  <a:pt x="441288" y="31210"/>
                </a:lnTo>
                <a:lnTo>
                  <a:pt x="482219" y="53763"/>
                </a:lnTo>
                <a:lnTo>
                  <a:pt x="517565" y="81316"/>
                </a:lnTo>
                <a:lnTo>
                  <a:pt x="546499" y="113221"/>
                </a:lnTo>
                <a:lnTo>
                  <a:pt x="568191" y="148834"/>
                </a:lnTo>
                <a:lnTo>
                  <a:pt x="581814" y="187509"/>
                </a:lnTo>
                <a:lnTo>
                  <a:pt x="586539" y="228600"/>
                </a:lnTo>
                <a:lnTo>
                  <a:pt x="581814" y="269691"/>
                </a:lnTo>
                <a:lnTo>
                  <a:pt x="568191" y="308366"/>
                </a:lnTo>
                <a:lnTo>
                  <a:pt x="546499" y="343979"/>
                </a:lnTo>
                <a:lnTo>
                  <a:pt x="517565" y="375884"/>
                </a:lnTo>
                <a:lnTo>
                  <a:pt x="482219" y="403436"/>
                </a:lnTo>
                <a:lnTo>
                  <a:pt x="441288" y="425989"/>
                </a:lnTo>
                <a:lnTo>
                  <a:pt x="395600" y="442898"/>
                </a:lnTo>
                <a:lnTo>
                  <a:pt x="345985" y="453517"/>
                </a:lnTo>
                <a:lnTo>
                  <a:pt x="293269" y="457200"/>
                </a:lnTo>
                <a:lnTo>
                  <a:pt x="240553" y="453517"/>
                </a:lnTo>
                <a:lnTo>
                  <a:pt x="190938" y="442898"/>
                </a:lnTo>
                <a:lnTo>
                  <a:pt x="145250" y="425989"/>
                </a:lnTo>
                <a:lnTo>
                  <a:pt x="104319" y="403436"/>
                </a:lnTo>
                <a:lnTo>
                  <a:pt x="68973" y="375884"/>
                </a:lnTo>
                <a:lnTo>
                  <a:pt x="40039" y="343979"/>
                </a:lnTo>
                <a:lnTo>
                  <a:pt x="18347" y="308366"/>
                </a:lnTo>
                <a:lnTo>
                  <a:pt x="4724" y="269691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4960" y="3312227"/>
            <a:ext cx="586740" cy="457200"/>
          </a:xfrm>
          <a:custGeom>
            <a:avLst/>
            <a:gdLst/>
            <a:ahLst/>
            <a:cxnLst/>
            <a:rect l="l" t="t" r="r" b="b"/>
            <a:pathLst>
              <a:path w="586740" h="457200">
                <a:moveTo>
                  <a:pt x="0" y="228600"/>
                </a:moveTo>
                <a:lnTo>
                  <a:pt x="4724" y="269691"/>
                </a:lnTo>
                <a:lnTo>
                  <a:pt x="18347" y="308366"/>
                </a:lnTo>
                <a:lnTo>
                  <a:pt x="40039" y="343979"/>
                </a:lnTo>
                <a:lnTo>
                  <a:pt x="68973" y="375884"/>
                </a:lnTo>
                <a:lnTo>
                  <a:pt x="104319" y="403436"/>
                </a:lnTo>
                <a:lnTo>
                  <a:pt x="145250" y="425989"/>
                </a:lnTo>
                <a:lnTo>
                  <a:pt x="190938" y="442898"/>
                </a:lnTo>
                <a:lnTo>
                  <a:pt x="240553" y="453517"/>
                </a:lnTo>
                <a:lnTo>
                  <a:pt x="293269" y="457200"/>
                </a:lnTo>
                <a:lnTo>
                  <a:pt x="345985" y="453517"/>
                </a:lnTo>
                <a:lnTo>
                  <a:pt x="395600" y="442898"/>
                </a:lnTo>
                <a:lnTo>
                  <a:pt x="441288" y="425989"/>
                </a:lnTo>
                <a:lnTo>
                  <a:pt x="482219" y="403436"/>
                </a:lnTo>
                <a:lnTo>
                  <a:pt x="517565" y="375884"/>
                </a:lnTo>
                <a:lnTo>
                  <a:pt x="546499" y="343979"/>
                </a:lnTo>
                <a:lnTo>
                  <a:pt x="568191" y="308366"/>
                </a:lnTo>
                <a:lnTo>
                  <a:pt x="581814" y="269691"/>
                </a:lnTo>
                <a:lnTo>
                  <a:pt x="586539" y="228600"/>
                </a:lnTo>
                <a:lnTo>
                  <a:pt x="581814" y="187509"/>
                </a:lnTo>
                <a:lnTo>
                  <a:pt x="568191" y="148834"/>
                </a:lnTo>
                <a:lnTo>
                  <a:pt x="546499" y="113221"/>
                </a:lnTo>
                <a:lnTo>
                  <a:pt x="517565" y="81316"/>
                </a:lnTo>
                <a:lnTo>
                  <a:pt x="482219" y="53763"/>
                </a:lnTo>
                <a:lnTo>
                  <a:pt x="441288" y="31210"/>
                </a:lnTo>
                <a:lnTo>
                  <a:pt x="395600" y="14301"/>
                </a:lnTo>
                <a:lnTo>
                  <a:pt x="345985" y="3683"/>
                </a:lnTo>
                <a:lnTo>
                  <a:pt x="293269" y="0"/>
                </a:lnTo>
                <a:lnTo>
                  <a:pt x="240553" y="3683"/>
                </a:lnTo>
                <a:lnTo>
                  <a:pt x="190938" y="14301"/>
                </a:lnTo>
                <a:lnTo>
                  <a:pt x="145250" y="31210"/>
                </a:lnTo>
                <a:lnTo>
                  <a:pt x="104319" y="53763"/>
                </a:lnTo>
                <a:lnTo>
                  <a:pt x="68973" y="81316"/>
                </a:lnTo>
                <a:lnTo>
                  <a:pt x="40039" y="113221"/>
                </a:lnTo>
                <a:lnTo>
                  <a:pt x="18347" y="148834"/>
                </a:lnTo>
                <a:lnTo>
                  <a:pt x="4724" y="187509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9347" y="3665621"/>
            <a:ext cx="379730" cy="457200"/>
          </a:xfrm>
          <a:custGeom>
            <a:avLst/>
            <a:gdLst/>
            <a:ahLst/>
            <a:cxnLst/>
            <a:rect l="l" t="t" r="r" b="b"/>
            <a:pathLst>
              <a:path w="379729" h="457200">
                <a:moveTo>
                  <a:pt x="0" y="228600"/>
                </a:moveTo>
                <a:lnTo>
                  <a:pt x="5013" y="176184"/>
                </a:lnTo>
                <a:lnTo>
                  <a:pt x="19294" y="128067"/>
                </a:lnTo>
                <a:lnTo>
                  <a:pt x="41702" y="85622"/>
                </a:lnTo>
                <a:lnTo>
                  <a:pt x="71099" y="50220"/>
                </a:lnTo>
                <a:lnTo>
                  <a:pt x="106345" y="23235"/>
                </a:lnTo>
                <a:lnTo>
                  <a:pt x="146300" y="6037"/>
                </a:lnTo>
                <a:lnTo>
                  <a:pt x="189826" y="0"/>
                </a:lnTo>
                <a:lnTo>
                  <a:pt x="233351" y="6037"/>
                </a:lnTo>
                <a:lnTo>
                  <a:pt x="273306" y="23235"/>
                </a:lnTo>
                <a:lnTo>
                  <a:pt x="308552" y="50220"/>
                </a:lnTo>
                <a:lnTo>
                  <a:pt x="337949" y="85622"/>
                </a:lnTo>
                <a:lnTo>
                  <a:pt x="360357" y="128067"/>
                </a:lnTo>
                <a:lnTo>
                  <a:pt x="374638" y="176184"/>
                </a:lnTo>
                <a:lnTo>
                  <a:pt x="379652" y="228600"/>
                </a:lnTo>
                <a:lnTo>
                  <a:pt x="374638" y="281015"/>
                </a:lnTo>
                <a:lnTo>
                  <a:pt x="360357" y="329132"/>
                </a:lnTo>
                <a:lnTo>
                  <a:pt x="337949" y="371577"/>
                </a:lnTo>
                <a:lnTo>
                  <a:pt x="308552" y="406979"/>
                </a:lnTo>
                <a:lnTo>
                  <a:pt x="273306" y="433964"/>
                </a:lnTo>
                <a:lnTo>
                  <a:pt x="233351" y="451162"/>
                </a:lnTo>
                <a:lnTo>
                  <a:pt x="189826" y="457200"/>
                </a:lnTo>
                <a:lnTo>
                  <a:pt x="146300" y="451162"/>
                </a:lnTo>
                <a:lnTo>
                  <a:pt x="106345" y="433964"/>
                </a:lnTo>
                <a:lnTo>
                  <a:pt x="71099" y="406979"/>
                </a:lnTo>
                <a:lnTo>
                  <a:pt x="41702" y="371577"/>
                </a:lnTo>
                <a:lnTo>
                  <a:pt x="19294" y="329132"/>
                </a:lnTo>
                <a:lnTo>
                  <a:pt x="5013" y="281015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9347" y="3665621"/>
            <a:ext cx="379730" cy="457200"/>
          </a:xfrm>
          <a:custGeom>
            <a:avLst/>
            <a:gdLst/>
            <a:ahLst/>
            <a:cxnLst/>
            <a:rect l="l" t="t" r="r" b="b"/>
            <a:pathLst>
              <a:path w="379729" h="457200">
                <a:moveTo>
                  <a:pt x="0" y="228600"/>
                </a:moveTo>
                <a:lnTo>
                  <a:pt x="5013" y="281015"/>
                </a:lnTo>
                <a:lnTo>
                  <a:pt x="19294" y="329132"/>
                </a:lnTo>
                <a:lnTo>
                  <a:pt x="41702" y="371577"/>
                </a:lnTo>
                <a:lnTo>
                  <a:pt x="71099" y="406979"/>
                </a:lnTo>
                <a:lnTo>
                  <a:pt x="106345" y="433964"/>
                </a:lnTo>
                <a:lnTo>
                  <a:pt x="146300" y="451162"/>
                </a:lnTo>
                <a:lnTo>
                  <a:pt x="189826" y="457200"/>
                </a:lnTo>
                <a:lnTo>
                  <a:pt x="233351" y="451162"/>
                </a:lnTo>
                <a:lnTo>
                  <a:pt x="273306" y="433964"/>
                </a:lnTo>
                <a:lnTo>
                  <a:pt x="308552" y="406979"/>
                </a:lnTo>
                <a:lnTo>
                  <a:pt x="337949" y="371577"/>
                </a:lnTo>
                <a:lnTo>
                  <a:pt x="360357" y="329132"/>
                </a:lnTo>
                <a:lnTo>
                  <a:pt x="374638" y="281015"/>
                </a:lnTo>
                <a:lnTo>
                  <a:pt x="379652" y="228600"/>
                </a:lnTo>
                <a:lnTo>
                  <a:pt x="374638" y="176184"/>
                </a:lnTo>
                <a:lnTo>
                  <a:pt x="360357" y="128067"/>
                </a:lnTo>
                <a:lnTo>
                  <a:pt x="337949" y="85622"/>
                </a:lnTo>
                <a:lnTo>
                  <a:pt x="308552" y="50220"/>
                </a:lnTo>
                <a:lnTo>
                  <a:pt x="273306" y="23235"/>
                </a:lnTo>
                <a:lnTo>
                  <a:pt x="233351" y="6037"/>
                </a:lnTo>
                <a:lnTo>
                  <a:pt x="189826" y="0"/>
                </a:lnTo>
                <a:lnTo>
                  <a:pt x="146300" y="6037"/>
                </a:lnTo>
                <a:lnTo>
                  <a:pt x="106345" y="23235"/>
                </a:lnTo>
                <a:lnTo>
                  <a:pt x="71099" y="50220"/>
                </a:lnTo>
                <a:lnTo>
                  <a:pt x="41702" y="85622"/>
                </a:lnTo>
                <a:lnTo>
                  <a:pt x="19294" y="128067"/>
                </a:lnTo>
                <a:lnTo>
                  <a:pt x="5013" y="176184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24518" y="3657600"/>
            <a:ext cx="379730" cy="457200"/>
          </a:xfrm>
          <a:custGeom>
            <a:avLst/>
            <a:gdLst/>
            <a:ahLst/>
            <a:cxnLst/>
            <a:rect l="l" t="t" r="r" b="b"/>
            <a:pathLst>
              <a:path w="379729" h="457200">
                <a:moveTo>
                  <a:pt x="0" y="228600"/>
                </a:moveTo>
                <a:lnTo>
                  <a:pt x="5013" y="176184"/>
                </a:lnTo>
                <a:lnTo>
                  <a:pt x="19294" y="128067"/>
                </a:lnTo>
                <a:lnTo>
                  <a:pt x="41702" y="85622"/>
                </a:lnTo>
                <a:lnTo>
                  <a:pt x="71099" y="50220"/>
                </a:lnTo>
                <a:lnTo>
                  <a:pt x="106345" y="23235"/>
                </a:lnTo>
                <a:lnTo>
                  <a:pt x="146300" y="6037"/>
                </a:lnTo>
                <a:lnTo>
                  <a:pt x="189826" y="0"/>
                </a:lnTo>
                <a:lnTo>
                  <a:pt x="233351" y="6037"/>
                </a:lnTo>
                <a:lnTo>
                  <a:pt x="273306" y="23235"/>
                </a:lnTo>
                <a:lnTo>
                  <a:pt x="308552" y="50220"/>
                </a:lnTo>
                <a:lnTo>
                  <a:pt x="337949" y="85622"/>
                </a:lnTo>
                <a:lnTo>
                  <a:pt x="360357" y="128067"/>
                </a:lnTo>
                <a:lnTo>
                  <a:pt x="374638" y="176184"/>
                </a:lnTo>
                <a:lnTo>
                  <a:pt x="379652" y="228600"/>
                </a:lnTo>
                <a:lnTo>
                  <a:pt x="374638" y="281015"/>
                </a:lnTo>
                <a:lnTo>
                  <a:pt x="360357" y="329132"/>
                </a:lnTo>
                <a:lnTo>
                  <a:pt x="337949" y="371577"/>
                </a:lnTo>
                <a:lnTo>
                  <a:pt x="308552" y="406979"/>
                </a:lnTo>
                <a:lnTo>
                  <a:pt x="273306" y="433964"/>
                </a:lnTo>
                <a:lnTo>
                  <a:pt x="233351" y="451162"/>
                </a:lnTo>
                <a:lnTo>
                  <a:pt x="189826" y="457200"/>
                </a:lnTo>
                <a:lnTo>
                  <a:pt x="146300" y="451162"/>
                </a:lnTo>
                <a:lnTo>
                  <a:pt x="106345" y="433964"/>
                </a:lnTo>
                <a:lnTo>
                  <a:pt x="71099" y="406979"/>
                </a:lnTo>
                <a:lnTo>
                  <a:pt x="41702" y="371577"/>
                </a:lnTo>
                <a:lnTo>
                  <a:pt x="19294" y="329132"/>
                </a:lnTo>
                <a:lnTo>
                  <a:pt x="5013" y="281015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24518" y="3657600"/>
            <a:ext cx="379730" cy="457200"/>
          </a:xfrm>
          <a:custGeom>
            <a:avLst/>
            <a:gdLst/>
            <a:ahLst/>
            <a:cxnLst/>
            <a:rect l="l" t="t" r="r" b="b"/>
            <a:pathLst>
              <a:path w="379729" h="457200">
                <a:moveTo>
                  <a:pt x="0" y="228600"/>
                </a:moveTo>
                <a:lnTo>
                  <a:pt x="5013" y="281015"/>
                </a:lnTo>
                <a:lnTo>
                  <a:pt x="19294" y="329132"/>
                </a:lnTo>
                <a:lnTo>
                  <a:pt x="41702" y="371577"/>
                </a:lnTo>
                <a:lnTo>
                  <a:pt x="71099" y="406979"/>
                </a:lnTo>
                <a:lnTo>
                  <a:pt x="106345" y="433964"/>
                </a:lnTo>
                <a:lnTo>
                  <a:pt x="146300" y="451162"/>
                </a:lnTo>
                <a:lnTo>
                  <a:pt x="189826" y="457200"/>
                </a:lnTo>
                <a:lnTo>
                  <a:pt x="233351" y="451162"/>
                </a:lnTo>
                <a:lnTo>
                  <a:pt x="273306" y="433964"/>
                </a:lnTo>
                <a:lnTo>
                  <a:pt x="308552" y="406979"/>
                </a:lnTo>
                <a:lnTo>
                  <a:pt x="337949" y="371577"/>
                </a:lnTo>
                <a:lnTo>
                  <a:pt x="360357" y="329132"/>
                </a:lnTo>
                <a:lnTo>
                  <a:pt x="374638" y="281015"/>
                </a:lnTo>
                <a:lnTo>
                  <a:pt x="379652" y="228600"/>
                </a:lnTo>
                <a:lnTo>
                  <a:pt x="374638" y="176184"/>
                </a:lnTo>
                <a:lnTo>
                  <a:pt x="360357" y="128067"/>
                </a:lnTo>
                <a:lnTo>
                  <a:pt x="337949" y="85622"/>
                </a:lnTo>
                <a:lnTo>
                  <a:pt x="308552" y="50220"/>
                </a:lnTo>
                <a:lnTo>
                  <a:pt x="273306" y="23235"/>
                </a:lnTo>
                <a:lnTo>
                  <a:pt x="233351" y="6037"/>
                </a:lnTo>
                <a:lnTo>
                  <a:pt x="189826" y="0"/>
                </a:lnTo>
                <a:lnTo>
                  <a:pt x="146300" y="6037"/>
                </a:lnTo>
                <a:lnTo>
                  <a:pt x="106345" y="23235"/>
                </a:lnTo>
                <a:lnTo>
                  <a:pt x="71099" y="50220"/>
                </a:lnTo>
                <a:lnTo>
                  <a:pt x="41702" y="85622"/>
                </a:lnTo>
                <a:lnTo>
                  <a:pt x="19294" y="128067"/>
                </a:lnTo>
                <a:lnTo>
                  <a:pt x="5013" y="176184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25850" y="4578240"/>
            <a:ext cx="62230" cy="1905"/>
          </a:xfrm>
          <a:custGeom>
            <a:avLst/>
            <a:gdLst/>
            <a:ahLst/>
            <a:cxnLst/>
            <a:rect l="l" t="t" r="r" b="b"/>
            <a:pathLst>
              <a:path w="62229" h="1904">
                <a:moveTo>
                  <a:pt x="0" y="0"/>
                </a:moveTo>
                <a:lnTo>
                  <a:pt x="61964" y="178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93830" y="4122821"/>
            <a:ext cx="988060" cy="457200"/>
          </a:xfrm>
          <a:custGeom>
            <a:avLst/>
            <a:gdLst/>
            <a:ahLst/>
            <a:cxnLst/>
            <a:rect l="l" t="t" r="r" b="b"/>
            <a:pathLst>
              <a:path w="988059" h="457200">
                <a:moveTo>
                  <a:pt x="0" y="228600"/>
                </a:moveTo>
                <a:lnTo>
                  <a:pt x="15086" y="172312"/>
                </a:lnTo>
                <a:lnTo>
                  <a:pt x="57878" y="121133"/>
                </a:lnTo>
                <a:lnTo>
                  <a:pt x="88505" y="97995"/>
                </a:lnTo>
                <a:lnTo>
                  <a:pt x="124670" y="76777"/>
                </a:lnTo>
                <a:lnTo>
                  <a:pt x="165909" y="57693"/>
                </a:lnTo>
                <a:lnTo>
                  <a:pt x="211760" y="40957"/>
                </a:lnTo>
                <a:lnTo>
                  <a:pt x="261759" y="26784"/>
                </a:lnTo>
                <a:lnTo>
                  <a:pt x="315444" y="15387"/>
                </a:lnTo>
                <a:lnTo>
                  <a:pt x="372352" y="6981"/>
                </a:lnTo>
                <a:lnTo>
                  <a:pt x="432020" y="1781"/>
                </a:lnTo>
                <a:lnTo>
                  <a:pt x="493984" y="0"/>
                </a:lnTo>
                <a:lnTo>
                  <a:pt x="555948" y="1781"/>
                </a:lnTo>
                <a:lnTo>
                  <a:pt x="615616" y="6981"/>
                </a:lnTo>
                <a:lnTo>
                  <a:pt x="672524" y="15387"/>
                </a:lnTo>
                <a:lnTo>
                  <a:pt x="726209" y="26784"/>
                </a:lnTo>
                <a:lnTo>
                  <a:pt x="776208" y="40957"/>
                </a:lnTo>
                <a:lnTo>
                  <a:pt x="822059" y="57693"/>
                </a:lnTo>
                <a:lnTo>
                  <a:pt x="863298" y="76777"/>
                </a:lnTo>
                <a:lnTo>
                  <a:pt x="899463" y="97995"/>
                </a:lnTo>
                <a:lnTo>
                  <a:pt x="930090" y="121133"/>
                </a:lnTo>
                <a:lnTo>
                  <a:pt x="972882" y="172312"/>
                </a:lnTo>
                <a:lnTo>
                  <a:pt x="987969" y="228600"/>
                </a:lnTo>
                <a:lnTo>
                  <a:pt x="984120" y="257275"/>
                </a:lnTo>
                <a:lnTo>
                  <a:pt x="954718" y="311222"/>
                </a:lnTo>
                <a:lnTo>
                  <a:pt x="899463" y="359204"/>
                </a:lnTo>
                <a:lnTo>
                  <a:pt x="863298" y="380422"/>
                </a:lnTo>
                <a:lnTo>
                  <a:pt x="822059" y="399506"/>
                </a:lnTo>
                <a:lnTo>
                  <a:pt x="776208" y="416242"/>
                </a:lnTo>
                <a:lnTo>
                  <a:pt x="726209" y="430415"/>
                </a:lnTo>
                <a:lnTo>
                  <a:pt x="672524" y="441812"/>
                </a:lnTo>
                <a:lnTo>
                  <a:pt x="615616" y="450218"/>
                </a:lnTo>
                <a:lnTo>
                  <a:pt x="555948" y="455418"/>
                </a:lnTo>
                <a:lnTo>
                  <a:pt x="493984" y="457200"/>
                </a:lnTo>
                <a:lnTo>
                  <a:pt x="432020" y="455418"/>
                </a:lnTo>
                <a:lnTo>
                  <a:pt x="372352" y="450218"/>
                </a:lnTo>
                <a:lnTo>
                  <a:pt x="315444" y="441812"/>
                </a:lnTo>
                <a:lnTo>
                  <a:pt x="261759" y="430415"/>
                </a:lnTo>
                <a:lnTo>
                  <a:pt x="211760" y="416242"/>
                </a:lnTo>
                <a:lnTo>
                  <a:pt x="165909" y="399506"/>
                </a:lnTo>
                <a:lnTo>
                  <a:pt x="124670" y="380422"/>
                </a:lnTo>
                <a:lnTo>
                  <a:pt x="88505" y="359204"/>
                </a:lnTo>
                <a:lnTo>
                  <a:pt x="57878" y="336066"/>
                </a:lnTo>
                <a:lnTo>
                  <a:pt x="15086" y="284887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3830" y="4122821"/>
            <a:ext cx="988060" cy="457200"/>
          </a:xfrm>
          <a:custGeom>
            <a:avLst/>
            <a:gdLst/>
            <a:ahLst/>
            <a:cxnLst/>
            <a:rect l="l" t="t" r="r" b="b"/>
            <a:pathLst>
              <a:path w="988059" h="457200">
                <a:moveTo>
                  <a:pt x="0" y="228600"/>
                </a:moveTo>
                <a:lnTo>
                  <a:pt x="15086" y="284887"/>
                </a:lnTo>
                <a:lnTo>
                  <a:pt x="57878" y="336066"/>
                </a:lnTo>
                <a:lnTo>
                  <a:pt x="88505" y="359204"/>
                </a:lnTo>
                <a:lnTo>
                  <a:pt x="124670" y="380422"/>
                </a:lnTo>
                <a:lnTo>
                  <a:pt x="165909" y="399506"/>
                </a:lnTo>
                <a:lnTo>
                  <a:pt x="211760" y="416242"/>
                </a:lnTo>
                <a:lnTo>
                  <a:pt x="261759" y="430415"/>
                </a:lnTo>
                <a:lnTo>
                  <a:pt x="315444" y="441812"/>
                </a:lnTo>
                <a:lnTo>
                  <a:pt x="372352" y="450218"/>
                </a:lnTo>
                <a:lnTo>
                  <a:pt x="432020" y="455418"/>
                </a:lnTo>
                <a:lnTo>
                  <a:pt x="493984" y="457200"/>
                </a:lnTo>
                <a:lnTo>
                  <a:pt x="555948" y="455418"/>
                </a:lnTo>
                <a:lnTo>
                  <a:pt x="615616" y="450218"/>
                </a:lnTo>
                <a:lnTo>
                  <a:pt x="672524" y="441812"/>
                </a:lnTo>
                <a:lnTo>
                  <a:pt x="726209" y="430415"/>
                </a:lnTo>
                <a:lnTo>
                  <a:pt x="776208" y="416242"/>
                </a:lnTo>
                <a:lnTo>
                  <a:pt x="822059" y="399506"/>
                </a:lnTo>
                <a:lnTo>
                  <a:pt x="863298" y="380422"/>
                </a:lnTo>
                <a:lnTo>
                  <a:pt x="899463" y="359204"/>
                </a:lnTo>
                <a:lnTo>
                  <a:pt x="930090" y="336066"/>
                </a:lnTo>
                <a:lnTo>
                  <a:pt x="972882" y="284887"/>
                </a:lnTo>
                <a:lnTo>
                  <a:pt x="987969" y="228600"/>
                </a:lnTo>
                <a:lnTo>
                  <a:pt x="984120" y="199924"/>
                </a:lnTo>
                <a:lnTo>
                  <a:pt x="954718" y="145977"/>
                </a:lnTo>
                <a:lnTo>
                  <a:pt x="899463" y="97995"/>
                </a:lnTo>
                <a:lnTo>
                  <a:pt x="863298" y="76777"/>
                </a:lnTo>
                <a:lnTo>
                  <a:pt x="822059" y="57693"/>
                </a:lnTo>
                <a:lnTo>
                  <a:pt x="776208" y="40957"/>
                </a:lnTo>
                <a:lnTo>
                  <a:pt x="726209" y="26784"/>
                </a:lnTo>
                <a:lnTo>
                  <a:pt x="672524" y="15387"/>
                </a:lnTo>
                <a:lnTo>
                  <a:pt x="615616" y="6981"/>
                </a:lnTo>
                <a:lnTo>
                  <a:pt x="555948" y="1781"/>
                </a:lnTo>
                <a:lnTo>
                  <a:pt x="493984" y="0"/>
                </a:lnTo>
                <a:lnTo>
                  <a:pt x="432020" y="1781"/>
                </a:lnTo>
                <a:lnTo>
                  <a:pt x="372352" y="6981"/>
                </a:lnTo>
                <a:lnTo>
                  <a:pt x="315444" y="15387"/>
                </a:lnTo>
                <a:lnTo>
                  <a:pt x="261759" y="26784"/>
                </a:lnTo>
                <a:lnTo>
                  <a:pt x="211760" y="40957"/>
                </a:lnTo>
                <a:lnTo>
                  <a:pt x="165909" y="57693"/>
                </a:lnTo>
                <a:lnTo>
                  <a:pt x="124670" y="76777"/>
                </a:lnTo>
                <a:lnTo>
                  <a:pt x="88505" y="97995"/>
                </a:lnTo>
                <a:lnTo>
                  <a:pt x="57878" y="121133"/>
                </a:lnTo>
                <a:lnTo>
                  <a:pt x="15086" y="172312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03551" y="4547468"/>
            <a:ext cx="550545" cy="457200"/>
          </a:xfrm>
          <a:custGeom>
            <a:avLst/>
            <a:gdLst/>
            <a:ahLst/>
            <a:cxnLst/>
            <a:rect l="l" t="t" r="r" b="b"/>
            <a:pathLst>
              <a:path w="550545" h="457200">
                <a:moveTo>
                  <a:pt x="203679" y="456444"/>
                </a:moveTo>
                <a:lnTo>
                  <a:pt x="275049" y="457202"/>
                </a:lnTo>
                <a:lnTo>
                  <a:pt x="203679" y="456444"/>
                </a:lnTo>
                <a:close/>
              </a:path>
              <a:path w="550545" h="457200">
                <a:moveTo>
                  <a:pt x="133899" y="454210"/>
                </a:moveTo>
                <a:lnTo>
                  <a:pt x="203679" y="456444"/>
                </a:lnTo>
                <a:lnTo>
                  <a:pt x="133899" y="454210"/>
                </a:lnTo>
                <a:close/>
              </a:path>
              <a:path w="550545" h="457200">
                <a:moveTo>
                  <a:pt x="65931" y="450558"/>
                </a:moveTo>
                <a:lnTo>
                  <a:pt x="133899" y="454210"/>
                </a:lnTo>
                <a:lnTo>
                  <a:pt x="65931" y="450558"/>
                </a:lnTo>
                <a:close/>
              </a:path>
              <a:path w="550545" h="457200">
                <a:moveTo>
                  <a:pt x="0" y="445548"/>
                </a:moveTo>
                <a:lnTo>
                  <a:pt x="65931" y="450558"/>
                </a:lnTo>
                <a:lnTo>
                  <a:pt x="0" y="445548"/>
                </a:lnTo>
                <a:close/>
              </a:path>
              <a:path w="550545" h="457200">
                <a:moveTo>
                  <a:pt x="484168" y="6643"/>
                </a:moveTo>
                <a:lnTo>
                  <a:pt x="550099" y="11654"/>
                </a:lnTo>
                <a:lnTo>
                  <a:pt x="484168" y="6643"/>
                </a:lnTo>
                <a:close/>
              </a:path>
              <a:path w="550545" h="457200">
                <a:moveTo>
                  <a:pt x="416200" y="2991"/>
                </a:moveTo>
                <a:lnTo>
                  <a:pt x="484168" y="6643"/>
                </a:lnTo>
                <a:lnTo>
                  <a:pt x="416200" y="2991"/>
                </a:lnTo>
                <a:close/>
              </a:path>
              <a:path w="550545" h="457200">
                <a:moveTo>
                  <a:pt x="346419" y="757"/>
                </a:moveTo>
                <a:lnTo>
                  <a:pt x="416200" y="2991"/>
                </a:lnTo>
                <a:lnTo>
                  <a:pt x="346419" y="757"/>
                </a:lnTo>
                <a:close/>
              </a:path>
              <a:path w="550545" h="457200">
                <a:moveTo>
                  <a:pt x="275049" y="0"/>
                </a:moveTo>
                <a:lnTo>
                  <a:pt x="346419" y="757"/>
                </a:lnTo>
                <a:lnTo>
                  <a:pt x="27504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08403" y="4547468"/>
            <a:ext cx="1740535" cy="457200"/>
          </a:xfrm>
          <a:custGeom>
            <a:avLst/>
            <a:gdLst/>
            <a:ahLst/>
            <a:cxnLst/>
            <a:rect l="l" t="t" r="r" b="b"/>
            <a:pathLst>
              <a:path w="1740534" h="457200">
                <a:moveTo>
                  <a:pt x="0" y="228600"/>
                </a:moveTo>
                <a:lnTo>
                  <a:pt x="11389" y="191520"/>
                </a:lnTo>
                <a:lnTo>
                  <a:pt x="44363" y="156345"/>
                </a:lnTo>
                <a:lnTo>
                  <a:pt x="97129" y="123545"/>
                </a:lnTo>
                <a:lnTo>
                  <a:pt x="167897" y="93592"/>
                </a:lnTo>
                <a:lnTo>
                  <a:pt x="209472" y="79829"/>
                </a:lnTo>
                <a:lnTo>
                  <a:pt x="254875" y="66955"/>
                </a:lnTo>
                <a:lnTo>
                  <a:pt x="303882" y="55028"/>
                </a:lnTo>
                <a:lnTo>
                  <a:pt x="356270" y="44106"/>
                </a:lnTo>
                <a:lnTo>
                  <a:pt x="411814" y="34249"/>
                </a:lnTo>
                <a:lnTo>
                  <a:pt x="470291" y="25516"/>
                </a:lnTo>
                <a:lnTo>
                  <a:pt x="531477" y="17964"/>
                </a:lnTo>
                <a:lnTo>
                  <a:pt x="595148" y="11654"/>
                </a:lnTo>
                <a:lnTo>
                  <a:pt x="661079" y="6643"/>
                </a:lnTo>
                <a:lnTo>
                  <a:pt x="729047" y="2991"/>
                </a:lnTo>
                <a:lnTo>
                  <a:pt x="798828" y="757"/>
                </a:lnTo>
                <a:lnTo>
                  <a:pt x="870198" y="0"/>
                </a:lnTo>
                <a:lnTo>
                  <a:pt x="941567" y="757"/>
                </a:lnTo>
                <a:lnTo>
                  <a:pt x="1011348" y="2991"/>
                </a:lnTo>
                <a:lnTo>
                  <a:pt x="1079316" y="6643"/>
                </a:lnTo>
                <a:lnTo>
                  <a:pt x="1145247" y="11654"/>
                </a:lnTo>
                <a:lnTo>
                  <a:pt x="1208918" y="17964"/>
                </a:lnTo>
                <a:lnTo>
                  <a:pt x="1270104" y="25516"/>
                </a:lnTo>
                <a:lnTo>
                  <a:pt x="1328581" y="34249"/>
                </a:lnTo>
                <a:lnTo>
                  <a:pt x="1384125" y="44106"/>
                </a:lnTo>
                <a:lnTo>
                  <a:pt x="1436513" y="55028"/>
                </a:lnTo>
                <a:lnTo>
                  <a:pt x="1485520" y="66955"/>
                </a:lnTo>
                <a:lnTo>
                  <a:pt x="1530923" y="79829"/>
                </a:lnTo>
                <a:lnTo>
                  <a:pt x="1572498" y="93592"/>
                </a:lnTo>
                <a:lnTo>
                  <a:pt x="1610020" y="108183"/>
                </a:lnTo>
                <a:lnTo>
                  <a:pt x="1672011" y="139619"/>
                </a:lnTo>
                <a:lnTo>
                  <a:pt x="1715105" y="173665"/>
                </a:lnTo>
                <a:lnTo>
                  <a:pt x="1737511" y="209852"/>
                </a:lnTo>
                <a:lnTo>
                  <a:pt x="1740396" y="228600"/>
                </a:lnTo>
                <a:lnTo>
                  <a:pt x="1737511" y="247349"/>
                </a:lnTo>
                <a:lnTo>
                  <a:pt x="1715105" y="283536"/>
                </a:lnTo>
                <a:lnTo>
                  <a:pt x="1672011" y="317582"/>
                </a:lnTo>
                <a:lnTo>
                  <a:pt x="1610020" y="349018"/>
                </a:lnTo>
                <a:lnTo>
                  <a:pt x="1572498" y="363609"/>
                </a:lnTo>
                <a:lnTo>
                  <a:pt x="1530923" y="377372"/>
                </a:lnTo>
                <a:lnTo>
                  <a:pt x="1485520" y="390246"/>
                </a:lnTo>
                <a:lnTo>
                  <a:pt x="1436513" y="402173"/>
                </a:lnTo>
                <a:lnTo>
                  <a:pt x="1384125" y="413095"/>
                </a:lnTo>
                <a:lnTo>
                  <a:pt x="1328581" y="422952"/>
                </a:lnTo>
                <a:lnTo>
                  <a:pt x="1270104" y="431685"/>
                </a:lnTo>
                <a:lnTo>
                  <a:pt x="1208918" y="439237"/>
                </a:lnTo>
                <a:lnTo>
                  <a:pt x="1145247" y="445547"/>
                </a:lnTo>
                <a:lnTo>
                  <a:pt x="1079316" y="450558"/>
                </a:lnTo>
                <a:lnTo>
                  <a:pt x="1011348" y="454209"/>
                </a:lnTo>
                <a:lnTo>
                  <a:pt x="941567" y="456444"/>
                </a:lnTo>
                <a:lnTo>
                  <a:pt x="870198" y="457201"/>
                </a:lnTo>
                <a:lnTo>
                  <a:pt x="798828" y="456444"/>
                </a:lnTo>
                <a:lnTo>
                  <a:pt x="729047" y="454209"/>
                </a:lnTo>
                <a:lnTo>
                  <a:pt x="661079" y="450558"/>
                </a:lnTo>
                <a:lnTo>
                  <a:pt x="595148" y="445547"/>
                </a:lnTo>
                <a:lnTo>
                  <a:pt x="531477" y="439237"/>
                </a:lnTo>
                <a:lnTo>
                  <a:pt x="470291" y="431685"/>
                </a:lnTo>
                <a:lnTo>
                  <a:pt x="411814" y="422952"/>
                </a:lnTo>
                <a:lnTo>
                  <a:pt x="356270" y="413095"/>
                </a:lnTo>
                <a:lnTo>
                  <a:pt x="303882" y="402173"/>
                </a:lnTo>
                <a:lnTo>
                  <a:pt x="254875" y="390246"/>
                </a:lnTo>
                <a:lnTo>
                  <a:pt x="209472" y="377372"/>
                </a:lnTo>
                <a:lnTo>
                  <a:pt x="167897" y="363609"/>
                </a:lnTo>
                <a:lnTo>
                  <a:pt x="130375" y="349018"/>
                </a:lnTo>
                <a:lnTo>
                  <a:pt x="68384" y="317582"/>
                </a:lnTo>
                <a:lnTo>
                  <a:pt x="25290" y="283536"/>
                </a:lnTo>
                <a:lnTo>
                  <a:pt x="2884" y="247349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08403" y="4547468"/>
            <a:ext cx="1740535" cy="457200"/>
          </a:xfrm>
          <a:custGeom>
            <a:avLst/>
            <a:gdLst/>
            <a:ahLst/>
            <a:cxnLst/>
            <a:rect l="l" t="t" r="r" b="b"/>
            <a:pathLst>
              <a:path w="1740534" h="457200">
                <a:moveTo>
                  <a:pt x="0" y="228600"/>
                </a:moveTo>
                <a:lnTo>
                  <a:pt x="11389" y="265681"/>
                </a:lnTo>
                <a:lnTo>
                  <a:pt x="44363" y="300856"/>
                </a:lnTo>
                <a:lnTo>
                  <a:pt x="97129" y="333656"/>
                </a:lnTo>
                <a:lnTo>
                  <a:pt x="167897" y="363609"/>
                </a:lnTo>
                <a:lnTo>
                  <a:pt x="209472" y="377372"/>
                </a:lnTo>
                <a:lnTo>
                  <a:pt x="254875" y="390246"/>
                </a:lnTo>
                <a:lnTo>
                  <a:pt x="303882" y="402173"/>
                </a:lnTo>
                <a:lnTo>
                  <a:pt x="356270" y="413095"/>
                </a:lnTo>
                <a:lnTo>
                  <a:pt x="411814" y="422952"/>
                </a:lnTo>
                <a:lnTo>
                  <a:pt x="470291" y="431685"/>
                </a:lnTo>
                <a:lnTo>
                  <a:pt x="531477" y="439237"/>
                </a:lnTo>
                <a:lnTo>
                  <a:pt x="595148" y="445547"/>
                </a:lnTo>
                <a:lnTo>
                  <a:pt x="661079" y="450558"/>
                </a:lnTo>
                <a:lnTo>
                  <a:pt x="729047" y="454209"/>
                </a:lnTo>
                <a:lnTo>
                  <a:pt x="798828" y="456444"/>
                </a:lnTo>
                <a:lnTo>
                  <a:pt x="870198" y="457201"/>
                </a:lnTo>
                <a:lnTo>
                  <a:pt x="941567" y="456444"/>
                </a:lnTo>
                <a:lnTo>
                  <a:pt x="1011348" y="454209"/>
                </a:lnTo>
                <a:lnTo>
                  <a:pt x="1079316" y="450558"/>
                </a:lnTo>
                <a:lnTo>
                  <a:pt x="1145247" y="445547"/>
                </a:lnTo>
                <a:lnTo>
                  <a:pt x="1208918" y="439237"/>
                </a:lnTo>
                <a:lnTo>
                  <a:pt x="1270104" y="431685"/>
                </a:lnTo>
                <a:lnTo>
                  <a:pt x="1328581" y="422952"/>
                </a:lnTo>
                <a:lnTo>
                  <a:pt x="1384125" y="413095"/>
                </a:lnTo>
                <a:lnTo>
                  <a:pt x="1436513" y="402173"/>
                </a:lnTo>
                <a:lnTo>
                  <a:pt x="1485520" y="390246"/>
                </a:lnTo>
                <a:lnTo>
                  <a:pt x="1530923" y="377372"/>
                </a:lnTo>
                <a:lnTo>
                  <a:pt x="1572498" y="363609"/>
                </a:lnTo>
                <a:lnTo>
                  <a:pt x="1610020" y="349018"/>
                </a:lnTo>
                <a:lnTo>
                  <a:pt x="1672011" y="317582"/>
                </a:lnTo>
                <a:lnTo>
                  <a:pt x="1715105" y="283536"/>
                </a:lnTo>
                <a:lnTo>
                  <a:pt x="1737511" y="247349"/>
                </a:lnTo>
                <a:lnTo>
                  <a:pt x="1740396" y="228600"/>
                </a:lnTo>
                <a:lnTo>
                  <a:pt x="1737511" y="209852"/>
                </a:lnTo>
                <a:lnTo>
                  <a:pt x="1715105" y="173665"/>
                </a:lnTo>
                <a:lnTo>
                  <a:pt x="1672011" y="139619"/>
                </a:lnTo>
                <a:lnTo>
                  <a:pt x="1610020" y="108183"/>
                </a:lnTo>
                <a:lnTo>
                  <a:pt x="1572498" y="93592"/>
                </a:lnTo>
                <a:lnTo>
                  <a:pt x="1530923" y="79829"/>
                </a:lnTo>
                <a:lnTo>
                  <a:pt x="1485520" y="66955"/>
                </a:lnTo>
                <a:lnTo>
                  <a:pt x="1436513" y="55028"/>
                </a:lnTo>
                <a:lnTo>
                  <a:pt x="1384125" y="44106"/>
                </a:lnTo>
                <a:lnTo>
                  <a:pt x="1328581" y="34249"/>
                </a:lnTo>
                <a:lnTo>
                  <a:pt x="1270104" y="25516"/>
                </a:lnTo>
                <a:lnTo>
                  <a:pt x="1208918" y="17964"/>
                </a:lnTo>
                <a:lnTo>
                  <a:pt x="1145247" y="11654"/>
                </a:lnTo>
                <a:lnTo>
                  <a:pt x="1079316" y="6643"/>
                </a:lnTo>
                <a:lnTo>
                  <a:pt x="1011348" y="2991"/>
                </a:lnTo>
                <a:lnTo>
                  <a:pt x="941567" y="757"/>
                </a:lnTo>
                <a:lnTo>
                  <a:pt x="870198" y="0"/>
                </a:lnTo>
                <a:lnTo>
                  <a:pt x="798828" y="757"/>
                </a:lnTo>
                <a:lnTo>
                  <a:pt x="729047" y="2991"/>
                </a:lnTo>
                <a:lnTo>
                  <a:pt x="661079" y="6643"/>
                </a:lnTo>
                <a:lnTo>
                  <a:pt x="595148" y="11654"/>
                </a:lnTo>
                <a:lnTo>
                  <a:pt x="531477" y="17964"/>
                </a:lnTo>
                <a:lnTo>
                  <a:pt x="470291" y="25516"/>
                </a:lnTo>
                <a:lnTo>
                  <a:pt x="411814" y="34249"/>
                </a:lnTo>
                <a:lnTo>
                  <a:pt x="356270" y="44106"/>
                </a:lnTo>
                <a:lnTo>
                  <a:pt x="303882" y="55028"/>
                </a:lnTo>
                <a:lnTo>
                  <a:pt x="254875" y="66955"/>
                </a:lnTo>
                <a:lnTo>
                  <a:pt x="209472" y="79829"/>
                </a:lnTo>
                <a:lnTo>
                  <a:pt x="167897" y="93592"/>
                </a:lnTo>
                <a:lnTo>
                  <a:pt x="130375" y="108183"/>
                </a:lnTo>
                <a:lnTo>
                  <a:pt x="68384" y="139619"/>
                </a:lnTo>
                <a:lnTo>
                  <a:pt x="25290" y="173665"/>
                </a:lnTo>
                <a:lnTo>
                  <a:pt x="2884" y="209852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A2C42B-1B19-E784-5F85-583EE6C664B2}"/>
              </a:ext>
            </a:extLst>
          </p:cNvPr>
          <p:cNvSpPr txBox="1"/>
          <p:nvPr/>
        </p:nvSpPr>
        <p:spPr>
          <a:xfrm>
            <a:off x="591888" y="5049081"/>
            <a:ext cx="885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0139" y="271470"/>
            <a:ext cx="6133465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20" dirty="0">
                <a:latin typeface="Calibri"/>
                <a:cs typeface="Calibri"/>
              </a:rPr>
              <a:t>Number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(+counte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r)</a:t>
            </a:r>
            <a:r>
              <a:rPr sz="2750" spc="50" dirty="0">
                <a:latin typeface="YuGo-Medium"/>
                <a:cs typeface="YuGo-Medium"/>
              </a:rPr>
              <a:t>は；</a:t>
            </a:r>
            <a:r>
              <a:rPr sz="2750" spc="-170" dirty="0">
                <a:latin typeface="YuGo-Medium"/>
                <a:cs typeface="YuGo-Medium"/>
              </a:rPr>
              <a:t> </a:t>
            </a:r>
            <a:r>
              <a:rPr sz="2750" spc="25" dirty="0">
                <a:latin typeface="Calibri"/>
                <a:cs typeface="Calibri"/>
              </a:rPr>
              <a:t>Noun</a:t>
            </a:r>
            <a:r>
              <a:rPr sz="2750" spc="25" dirty="0">
                <a:latin typeface="YuGo-Medium"/>
                <a:cs typeface="YuGo-Medium"/>
              </a:rPr>
              <a:t>（</a:t>
            </a:r>
            <a:r>
              <a:rPr sz="2750" spc="50" dirty="0">
                <a:latin typeface="YuGo-Medium"/>
                <a:cs typeface="YuGo-Medium"/>
              </a:rPr>
              <a:t>だけ）</a:t>
            </a:r>
            <a:r>
              <a:rPr sz="2750" spc="50" dirty="0">
                <a:solidFill>
                  <a:srgbClr val="FF0000"/>
                </a:solidFill>
                <a:latin typeface="YuGo-Medium"/>
                <a:cs typeface="YuGo-Medium"/>
              </a:rPr>
              <a:t>は</a:t>
            </a:r>
            <a:endParaRPr sz="2750">
              <a:latin typeface="YuGo-Medium"/>
              <a:cs typeface="YuGo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56140" y="271470"/>
            <a:ext cx="137668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i="1" spc="60" dirty="0">
                <a:solidFill>
                  <a:srgbClr val="FF0000"/>
                </a:solidFill>
                <a:latin typeface="Arial"/>
                <a:cs typeface="Arial"/>
              </a:rPr>
              <a:t>“at</a:t>
            </a:r>
            <a:r>
              <a:rPr sz="2750" i="1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i="1" spc="-25" dirty="0">
                <a:solidFill>
                  <a:srgbClr val="FF0000"/>
                </a:solidFill>
                <a:latin typeface="Arial"/>
                <a:cs typeface="Arial"/>
              </a:rPr>
              <a:t>least”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235" y="1346580"/>
            <a:ext cx="5757026" cy="11715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15" dirty="0">
                <a:latin typeface="Calibri"/>
                <a:cs typeface="Calibri"/>
              </a:rPr>
              <a:t>Number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45" dirty="0">
                <a:latin typeface="Calibri"/>
                <a:cs typeface="Calibri"/>
              </a:rPr>
              <a:t>(+counter)</a:t>
            </a:r>
            <a:r>
              <a:rPr sz="3200" spc="-145" dirty="0">
                <a:latin typeface="Arial Unicode MS"/>
                <a:cs typeface="Arial Unicode MS"/>
              </a:rPr>
              <a:t>（</a:t>
            </a:r>
            <a:r>
              <a:rPr sz="3200" spc="-610" dirty="0" err="1">
                <a:latin typeface="Arial Unicode MS"/>
                <a:cs typeface="Arial Unicode MS"/>
              </a:rPr>
              <a:t>ぐ</a:t>
            </a:r>
            <a:r>
              <a:rPr sz="3200" spc="-615" dirty="0" err="1">
                <a:latin typeface="Arial Unicode MS"/>
                <a:cs typeface="Arial Unicode MS"/>
              </a:rPr>
              <a:t>ら</a:t>
            </a:r>
            <a:r>
              <a:rPr sz="3200" spc="-175" dirty="0" err="1">
                <a:latin typeface="Arial Unicode MS"/>
                <a:cs typeface="Arial Unicode MS"/>
              </a:rPr>
              <a:t>い</a:t>
            </a:r>
            <a:r>
              <a:rPr sz="3200" spc="-1600" dirty="0">
                <a:latin typeface="Arial Unicode MS"/>
                <a:cs typeface="Arial Unicode MS"/>
              </a:rPr>
              <a:t>）</a:t>
            </a:r>
            <a:r>
              <a:rPr lang="en-US" sz="3200" spc="-1600" dirty="0">
                <a:latin typeface="Arial Unicode MS"/>
                <a:cs typeface="Arial Unicode MS"/>
              </a:rPr>
              <a:t>   </a:t>
            </a:r>
            <a:r>
              <a:rPr sz="3200" dirty="0" err="1">
                <a:solidFill>
                  <a:srgbClr val="FF9300"/>
                </a:solidFill>
                <a:latin typeface="Arial Unicode MS"/>
                <a:cs typeface="Arial Unicode MS"/>
              </a:rPr>
              <a:t>は</a:t>
            </a:r>
            <a:endParaRPr sz="3200" dirty="0">
              <a:latin typeface="Arial Unicode MS"/>
              <a:cs typeface="Arial Unicode MS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Arial Unicode MS"/>
                <a:cs typeface="Arial Unicode MS"/>
              </a:rPr>
              <a:t>名詞</a:t>
            </a:r>
            <a:r>
              <a:rPr sz="3200" spc="-1600" dirty="0">
                <a:latin typeface="Arial Unicode MS"/>
                <a:cs typeface="Arial Unicode MS"/>
              </a:rPr>
              <a:t>（</a:t>
            </a:r>
            <a:r>
              <a:rPr sz="3200" spc="-675" dirty="0">
                <a:latin typeface="Arial Unicode MS"/>
                <a:cs typeface="Arial Unicode MS"/>
              </a:rPr>
              <a:t>だけ</a:t>
            </a:r>
            <a:r>
              <a:rPr sz="3200" spc="-680" dirty="0">
                <a:latin typeface="Arial Unicode MS"/>
                <a:cs typeface="Arial Unicode MS"/>
              </a:rPr>
              <a:t>）</a:t>
            </a:r>
            <a:r>
              <a:rPr sz="3200" dirty="0">
                <a:solidFill>
                  <a:srgbClr val="FF9300"/>
                </a:solidFill>
                <a:latin typeface="Arial Unicode MS"/>
                <a:cs typeface="Arial Unicode MS"/>
              </a:rPr>
              <a:t>は</a:t>
            </a:r>
            <a:endParaRPr sz="3200" dirty="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053886"/>
            <a:ext cx="11277600" cy="2450607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527050" marR="47625" indent="-514350">
              <a:lnSpc>
                <a:spcPts val="3479"/>
              </a:lnSpc>
              <a:spcBef>
                <a:spcPts val="515"/>
              </a:spcBef>
              <a:buFont typeface="Calibri"/>
              <a:buAutoNum type="arabicParenR"/>
              <a:tabLst>
                <a:tab pos="526415" algn="l"/>
                <a:tab pos="527050" algn="l"/>
              </a:tabLst>
            </a:pPr>
            <a:r>
              <a:rPr sz="2800" dirty="0">
                <a:latin typeface="YuGo-Medium"/>
                <a:cs typeface="YuGo-Medium"/>
              </a:rPr>
              <a:t>⼀週間に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YuGo-Medium"/>
                <a:cs typeface="YuGo-Medium"/>
              </a:rPr>
              <a:t>⼀回</a:t>
            </a:r>
            <a:r>
              <a:rPr sz="2800" b="1" dirty="0">
                <a:solidFill>
                  <a:srgbClr val="FF9300"/>
                </a:solidFill>
                <a:latin typeface="YuGothic"/>
                <a:cs typeface="YuGothic"/>
              </a:rPr>
              <a:t>は</a:t>
            </a:r>
            <a:r>
              <a:rPr sz="2800" dirty="0">
                <a:latin typeface="YuGo-Medium"/>
                <a:cs typeface="YuGo-Medium"/>
              </a:rPr>
              <a:t>運動するようにしているが、忙しくて </a:t>
            </a:r>
            <a:r>
              <a:rPr sz="2800" dirty="0" err="1">
                <a:latin typeface="YuGo-Medium"/>
                <a:cs typeface="YuGo-Medium"/>
              </a:rPr>
              <a:t>できない週もある</a:t>
            </a:r>
            <a:r>
              <a:rPr sz="2800" dirty="0">
                <a:latin typeface="YuGo-Medium"/>
                <a:cs typeface="YuGo-Medium"/>
              </a:rPr>
              <a:t>。</a:t>
            </a:r>
          </a:p>
          <a:p>
            <a:pPr marL="527050" indent="-514350">
              <a:lnSpc>
                <a:spcPct val="100000"/>
              </a:lnSpc>
              <a:spcBef>
                <a:spcPts val="615"/>
              </a:spcBef>
              <a:buFont typeface="Calibri"/>
              <a:buAutoNum type="arabicParenR"/>
              <a:tabLst>
                <a:tab pos="526415" algn="l"/>
                <a:tab pos="527050" algn="l"/>
              </a:tabLst>
            </a:pPr>
            <a:r>
              <a:rPr sz="2800" spc="-375" dirty="0" err="1">
                <a:latin typeface="Arial Unicode MS"/>
                <a:cs typeface="Arial Unicode MS"/>
              </a:rPr>
              <a:t>忙</a:t>
            </a:r>
            <a:r>
              <a:rPr sz="2800" spc="-380" dirty="0" err="1">
                <a:latin typeface="Arial Unicode MS"/>
                <a:cs typeface="Arial Unicode MS"/>
              </a:rPr>
              <a:t>し</a:t>
            </a:r>
            <a:r>
              <a:rPr sz="2800" spc="-1320" dirty="0" err="1">
                <a:latin typeface="Arial Unicode MS"/>
                <a:cs typeface="Arial Unicode MS"/>
              </a:rPr>
              <a:t>く</a:t>
            </a:r>
            <a:r>
              <a:rPr sz="2800" spc="-320" dirty="0" err="1">
                <a:latin typeface="Arial Unicode MS"/>
                <a:cs typeface="Arial Unicode MS"/>
              </a:rPr>
              <a:t>て</a:t>
            </a:r>
            <a:r>
              <a:rPr sz="2800" spc="-625" dirty="0" err="1">
                <a:latin typeface="Arial Unicode MS"/>
                <a:cs typeface="Arial Unicode MS"/>
              </a:rPr>
              <a:t>も</a:t>
            </a:r>
            <a:r>
              <a:rPr sz="2800" spc="-1075" dirty="0" err="1">
                <a:latin typeface="Arial Unicode MS"/>
                <a:cs typeface="Arial Unicode MS"/>
              </a:rPr>
              <a:t>、</a:t>
            </a:r>
            <a:r>
              <a:rPr sz="2800" u="heavy" spc="-85" dirty="0" err="1">
                <a:uFill>
                  <a:solidFill>
                    <a:srgbClr val="000000"/>
                  </a:solidFill>
                </a:uFill>
                <a:latin typeface="Arial Unicode MS"/>
                <a:cs typeface="Arial Unicode MS"/>
              </a:rPr>
              <a:t>宿題</a:t>
            </a:r>
            <a:r>
              <a:rPr sz="2800" u="heavy" spc="-90" dirty="0" err="1">
                <a:uFill>
                  <a:solidFill>
                    <a:srgbClr val="000000"/>
                  </a:solidFill>
                </a:uFill>
                <a:latin typeface="Arial Unicode MS"/>
                <a:cs typeface="Arial Unicode MS"/>
              </a:rPr>
              <a:t>だ</a:t>
            </a:r>
            <a:r>
              <a:rPr sz="2800" u="heavy" spc="-175" dirty="0" err="1">
                <a:uFill>
                  <a:solidFill>
                    <a:srgbClr val="000000"/>
                  </a:solidFill>
                </a:uFill>
                <a:latin typeface="Arial Unicode MS"/>
                <a:cs typeface="Arial Unicode MS"/>
              </a:rPr>
              <a:t>け</a:t>
            </a:r>
            <a:r>
              <a:rPr sz="2800" b="1" dirty="0" err="1">
                <a:solidFill>
                  <a:srgbClr val="FF9300"/>
                </a:solidFill>
                <a:latin typeface="YuGothic"/>
                <a:cs typeface="YuGothic"/>
              </a:rPr>
              <a:t>は</a:t>
            </a:r>
            <a:r>
              <a:rPr sz="2800" spc="-434" dirty="0" err="1">
                <a:latin typeface="Arial Unicode MS"/>
                <a:cs typeface="Arial Unicode MS"/>
              </a:rPr>
              <a:t>すること</a:t>
            </a:r>
            <a:r>
              <a:rPr sz="2800" spc="-430" dirty="0" err="1">
                <a:latin typeface="Arial Unicode MS"/>
                <a:cs typeface="Arial Unicode MS"/>
              </a:rPr>
              <a:t>に</a:t>
            </a:r>
            <a:r>
              <a:rPr sz="2800" spc="-550" dirty="0" err="1">
                <a:latin typeface="Arial Unicode MS"/>
                <a:cs typeface="Arial Unicode MS"/>
              </a:rPr>
              <a:t>している</a:t>
            </a:r>
            <a:r>
              <a:rPr sz="2800" spc="-550" dirty="0">
                <a:latin typeface="Arial Unicode MS"/>
                <a:cs typeface="Arial Unicode MS"/>
              </a:rPr>
              <a:t>。</a:t>
            </a:r>
            <a:endParaRPr sz="2800" dirty="0">
              <a:latin typeface="Arial Unicode MS"/>
              <a:cs typeface="Arial Unicode MS"/>
            </a:endParaRPr>
          </a:p>
          <a:p>
            <a:pPr marL="527050" marR="5080" indent="-514350">
              <a:lnSpc>
                <a:spcPts val="3410"/>
              </a:lnSpc>
              <a:spcBef>
                <a:spcPts val="1025"/>
              </a:spcBef>
              <a:buAutoNum type="arabicParenR"/>
              <a:tabLst>
                <a:tab pos="526415" algn="l"/>
                <a:tab pos="527050" algn="l"/>
              </a:tabLst>
            </a:pPr>
            <a:r>
              <a:rPr sz="2800" dirty="0">
                <a:latin typeface="Calibri"/>
                <a:cs typeface="Calibri"/>
              </a:rPr>
              <a:t>9</a:t>
            </a:r>
            <a:r>
              <a:rPr sz="2800" dirty="0">
                <a:latin typeface="YuGo-Medium"/>
                <a:cs typeface="YuGo-Medium"/>
              </a:rPr>
              <a:t>⽉に</a:t>
            </a:r>
            <a:r>
              <a:rPr sz="2800" spc="25" dirty="0">
                <a:latin typeface="Calibri"/>
                <a:cs typeface="Calibri"/>
              </a:rPr>
              <a:t>MI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0" dirty="0">
                <a:latin typeface="YuGo-Medium"/>
                <a:cs typeface="YuGo-Medium"/>
              </a:rPr>
              <a:t>に⼊学して、最近、⽣活に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YuGo-Medium"/>
                <a:cs typeface="YuGo-Medium"/>
              </a:rPr>
              <a:t>少し</a:t>
            </a:r>
            <a:r>
              <a:rPr sz="2800" b="1" spc="10" dirty="0">
                <a:solidFill>
                  <a:srgbClr val="FF9300"/>
                </a:solidFill>
                <a:latin typeface="YuGothic"/>
                <a:cs typeface="YuGothic"/>
              </a:rPr>
              <a:t>は</a:t>
            </a:r>
            <a:r>
              <a:rPr sz="2800" spc="10" dirty="0">
                <a:latin typeface="YuGo-Medium"/>
                <a:cs typeface="YuGo-Medium"/>
              </a:rPr>
              <a:t>慣（な）れ てきたと思う。</a:t>
            </a:r>
            <a:endParaRPr sz="2800" dirty="0">
              <a:latin typeface="YuGo-Medium"/>
              <a:cs typeface="YuGo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380" y="271470"/>
            <a:ext cx="162560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buSzPct val="101818"/>
              <a:tabLst>
                <a:tab pos="545465" algn="l"/>
                <a:tab pos="546100" algn="l"/>
              </a:tabLst>
            </a:pPr>
            <a:r>
              <a:rPr sz="2750" spc="50" dirty="0">
                <a:latin typeface="YuGo-Medium"/>
                <a:cs typeface="YuGo-Medium"/>
              </a:rPr>
              <a:t>⽂法３</a:t>
            </a:r>
            <a:endParaRPr sz="2750" dirty="0">
              <a:latin typeface="YuGo-Medium"/>
              <a:cs typeface="YuGo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4740" y="1761235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YuGo-Medium"/>
                <a:cs typeface="YuGo-Medium"/>
              </a:rPr>
              <a:t>⼀回（ぐらい）</a:t>
            </a:r>
            <a:r>
              <a:rPr sz="2400" dirty="0">
                <a:solidFill>
                  <a:srgbClr val="FF0000"/>
                </a:solidFill>
                <a:latin typeface="YuGo-Medium"/>
                <a:cs typeface="YuGo-Medium"/>
              </a:rPr>
              <a:t>は </a:t>
            </a:r>
            <a:r>
              <a:rPr sz="2400" dirty="0">
                <a:latin typeface="YuGo-Medium"/>
                <a:cs typeface="YuGo-Medium"/>
              </a:rPr>
              <a:t>宿題（だけ）</a:t>
            </a:r>
            <a:r>
              <a:rPr sz="2400" dirty="0">
                <a:solidFill>
                  <a:srgbClr val="FF0000"/>
                </a:solidFill>
                <a:latin typeface="YuGo-Medium"/>
                <a:cs typeface="YuGo-Medium"/>
              </a:rPr>
              <a:t>は</a:t>
            </a:r>
            <a:endParaRPr sz="2400">
              <a:latin typeface="YuGo-Medium"/>
              <a:cs typeface="YuGo-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314" y="927099"/>
            <a:ext cx="10266680" cy="409817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527050" marR="5080" indent="-514350">
              <a:lnSpc>
                <a:spcPts val="3000"/>
              </a:lnSpc>
              <a:spcBef>
                <a:spcPts val="500"/>
              </a:spcBef>
              <a:buFont typeface="Calibri"/>
              <a:buAutoNum type="arabicPeriod"/>
              <a:tabLst>
                <a:tab pos="526415" algn="l"/>
                <a:tab pos="527050" algn="l"/>
                <a:tab pos="7327265" algn="l"/>
              </a:tabLst>
            </a:pPr>
            <a:r>
              <a:rPr sz="2400" dirty="0">
                <a:cs typeface="YuGo-Medium"/>
              </a:rPr>
              <a:t>どんなに忙しくても、毎</a:t>
            </a:r>
            <a:r>
              <a:rPr sz="2400" spc="50" dirty="0">
                <a:cs typeface="YuGo-Medium"/>
              </a:rPr>
              <a:t>朝</a:t>
            </a:r>
            <a:r>
              <a:rPr sz="2400" u="sng" spc="5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YuGo-Medium"/>
              </a:rPr>
              <a:t> 	</a:t>
            </a:r>
            <a:r>
              <a:rPr sz="2400" b="1" dirty="0">
                <a:solidFill>
                  <a:srgbClr val="FF0000"/>
                </a:solidFill>
                <a:cs typeface="YuGothic"/>
              </a:rPr>
              <a:t>は</a:t>
            </a:r>
            <a:r>
              <a:rPr sz="2400" b="1" spc="-265" dirty="0">
                <a:solidFill>
                  <a:srgbClr val="FF0000"/>
                </a:solidFill>
                <a:cs typeface="YuGothic"/>
              </a:rPr>
              <a:t> </a:t>
            </a:r>
            <a:r>
              <a:rPr sz="2400" dirty="0">
                <a:cs typeface="YuGo-Medium"/>
              </a:rPr>
              <a:t>⾷べるようにし ている。</a:t>
            </a: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sz="2400" dirty="0">
              <a:cs typeface="Times New Roman"/>
            </a:endParaRPr>
          </a:p>
          <a:p>
            <a:pPr marL="527050" indent="-514350">
              <a:lnSpc>
                <a:spcPct val="1000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sz="2400" spc="30" dirty="0">
                <a:cs typeface="Calibri"/>
              </a:rPr>
              <a:t>A:</a:t>
            </a:r>
            <a:r>
              <a:rPr sz="2400" dirty="0">
                <a:cs typeface="Calibri"/>
              </a:rPr>
              <a:t> </a:t>
            </a:r>
            <a:r>
              <a:rPr sz="2400" dirty="0">
                <a:cs typeface="YuGo-Medium"/>
              </a:rPr>
              <a:t>眠そうだね。</a:t>
            </a:r>
          </a:p>
          <a:p>
            <a:pPr marL="469900">
              <a:lnSpc>
                <a:spcPct val="100000"/>
              </a:lnSpc>
              <a:spcBef>
                <a:spcPts val="229"/>
              </a:spcBef>
            </a:pPr>
            <a:r>
              <a:rPr sz="2400" spc="10" dirty="0">
                <a:cs typeface="Calibri"/>
              </a:rPr>
              <a:t>B:</a:t>
            </a:r>
            <a:r>
              <a:rPr sz="2400" spc="-15" dirty="0">
                <a:cs typeface="Calibri"/>
              </a:rPr>
              <a:t> </a:t>
            </a:r>
            <a:r>
              <a:rPr sz="2400" dirty="0">
                <a:cs typeface="YuGo-Medium"/>
              </a:rPr>
              <a:t>うん。昨⽇、３時間しか寝てないんだ</a:t>
            </a:r>
            <a:r>
              <a:rPr sz="2400" spc="30" dirty="0">
                <a:cs typeface="Calibri"/>
              </a:rPr>
              <a:t>…</a:t>
            </a:r>
            <a:r>
              <a:rPr sz="2400" dirty="0">
                <a:cs typeface="YuGo-Medium"/>
              </a:rPr>
              <a:t>。</a:t>
            </a:r>
          </a:p>
          <a:p>
            <a:pPr marL="469900">
              <a:lnSpc>
                <a:spcPts val="2750"/>
              </a:lnSpc>
              <a:spcBef>
                <a:spcPts val="219"/>
              </a:spcBef>
              <a:tabLst>
                <a:tab pos="9156065" algn="l"/>
              </a:tabLst>
            </a:pPr>
            <a:r>
              <a:rPr sz="2400" spc="20" dirty="0">
                <a:cs typeface="Calibri"/>
              </a:rPr>
              <a:t>A:</a:t>
            </a:r>
            <a:r>
              <a:rPr sz="2400" spc="-10" dirty="0">
                <a:cs typeface="Calibri"/>
              </a:rPr>
              <a:t> </a:t>
            </a:r>
            <a:r>
              <a:rPr sz="2400" dirty="0">
                <a:cs typeface="YuGo-Medium"/>
              </a:rPr>
              <a:t>え！３時間だけ？どんなに忙しくて</a:t>
            </a:r>
            <a:r>
              <a:rPr sz="2400" spc="35" dirty="0">
                <a:cs typeface="YuGo-Medium"/>
              </a:rPr>
              <a:t>も</a:t>
            </a:r>
            <a:r>
              <a:rPr sz="2400" u="sng" spc="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YuGo-Medium"/>
              </a:rPr>
              <a:t> 	</a:t>
            </a:r>
            <a:r>
              <a:rPr sz="2400" b="1" dirty="0">
                <a:solidFill>
                  <a:srgbClr val="FF0000"/>
                </a:solidFill>
                <a:cs typeface="YuGothic"/>
              </a:rPr>
              <a:t>は</a:t>
            </a:r>
            <a:r>
              <a:rPr sz="2400" dirty="0">
                <a:cs typeface="YuGo-Medium"/>
              </a:rPr>
              <a:t>寝た</a:t>
            </a:r>
          </a:p>
          <a:p>
            <a:pPr marL="469900">
              <a:lnSpc>
                <a:spcPts val="2750"/>
              </a:lnSpc>
            </a:pPr>
            <a:r>
              <a:rPr sz="2400" dirty="0">
                <a:cs typeface="YuGo-Medium"/>
              </a:rPr>
              <a:t>⽅がいいよ。</a:t>
            </a:r>
          </a:p>
          <a:p>
            <a:pPr>
              <a:lnSpc>
                <a:spcPct val="100000"/>
              </a:lnSpc>
            </a:pPr>
            <a:endParaRPr sz="2400" dirty="0">
              <a:cs typeface="Times New Roman"/>
            </a:endParaRPr>
          </a:p>
          <a:p>
            <a:pPr marL="527050" marR="485775" indent="-514350">
              <a:lnSpc>
                <a:spcPts val="3000"/>
              </a:lnSpc>
              <a:spcBef>
                <a:spcPts val="2120"/>
              </a:spcBef>
              <a:buFont typeface="Calibri"/>
              <a:buAutoNum type="arabicPeriod" startAt="3"/>
              <a:tabLst>
                <a:tab pos="526415" algn="l"/>
                <a:tab pos="527050" algn="l"/>
                <a:tab pos="8349615" algn="l"/>
              </a:tabLst>
            </a:pPr>
            <a:r>
              <a:rPr sz="2400" dirty="0">
                <a:cs typeface="YuGo-Medium"/>
              </a:rPr>
              <a:t>もし部屋が⽕事になったら</a:t>
            </a:r>
            <a:r>
              <a:rPr sz="2400" spc="50" dirty="0">
                <a:cs typeface="YuGo-Medium"/>
              </a:rPr>
              <a:t>、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 	</a:t>
            </a:r>
            <a:r>
              <a:rPr sz="2400" b="1" dirty="0">
                <a:solidFill>
                  <a:srgbClr val="FF0000"/>
                </a:solidFill>
                <a:cs typeface="YuGothic"/>
              </a:rPr>
              <a:t>は</a:t>
            </a:r>
            <a:r>
              <a:rPr sz="2400" dirty="0">
                <a:cs typeface="YuGo-Medium"/>
              </a:rPr>
              <a:t>絶対に 持って逃（に）げようと思う。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424179"/>
            <a:ext cx="104044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6564" algn="l"/>
                <a:tab pos="9156065" algn="l"/>
              </a:tabLst>
            </a:pPr>
            <a:r>
              <a:rPr sz="2800" spc="-100" dirty="0">
                <a:solidFill>
                  <a:srgbClr val="FF9300"/>
                </a:solidFill>
              </a:rPr>
              <a:t>⽂法</a:t>
            </a:r>
            <a:r>
              <a:rPr sz="2800" dirty="0">
                <a:solidFill>
                  <a:srgbClr val="FF9300"/>
                </a:solidFill>
              </a:rPr>
              <a:t>３	</a:t>
            </a:r>
            <a:r>
              <a:rPr sz="2800" spc="-90" dirty="0">
                <a:solidFill>
                  <a:srgbClr val="FF9300"/>
                </a:solidFill>
                <a:latin typeface="Calibri"/>
                <a:cs typeface="Calibri"/>
              </a:rPr>
              <a:t>Number</a:t>
            </a:r>
            <a:r>
              <a:rPr sz="2800" spc="-195" dirty="0">
                <a:solidFill>
                  <a:srgbClr val="FF9300"/>
                </a:solidFill>
                <a:latin typeface="Calibri"/>
                <a:cs typeface="Calibri"/>
              </a:rPr>
              <a:t> </a:t>
            </a:r>
            <a:r>
              <a:rPr sz="2800" spc="-114" dirty="0">
                <a:solidFill>
                  <a:srgbClr val="FF9300"/>
                </a:solidFill>
                <a:latin typeface="Calibri"/>
                <a:cs typeface="Calibri"/>
              </a:rPr>
              <a:t>(+counter)</a:t>
            </a:r>
            <a:r>
              <a:rPr sz="2800" spc="-100" dirty="0">
                <a:solidFill>
                  <a:srgbClr val="FF9300"/>
                </a:solidFill>
              </a:rPr>
              <a:t>は</a:t>
            </a:r>
            <a:r>
              <a:rPr sz="2800" dirty="0">
                <a:solidFill>
                  <a:srgbClr val="FF9300"/>
                </a:solidFill>
              </a:rPr>
              <a:t>；</a:t>
            </a:r>
            <a:r>
              <a:rPr sz="2800" spc="-360" dirty="0">
                <a:solidFill>
                  <a:srgbClr val="FF9300"/>
                </a:solidFill>
              </a:rPr>
              <a:t> </a:t>
            </a:r>
            <a:r>
              <a:rPr sz="2800" spc="-105" dirty="0">
                <a:solidFill>
                  <a:srgbClr val="FF9300"/>
                </a:solidFill>
                <a:latin typeface="Calibri"/>
                <a:cs typeface="Calibri"/>
              </a:rPr>
              <a:t>Noun</a:t>
            </a:r>
            <a:r>
              <a:rPr sz="2800" spc="-105" dirty="0">
                <a:solidFill>
                  <a:srgbClr val="FF9300"/>
                </a:solidFill>
              </a:rPr>
              <a:t>（</a:t>
            </a:r>
            <a:r>
              <a:rPr sz="2800" spc="-100" dirty="0">
                <a:solidFill>
                  <a:srgbClr val="FF9300"/>
                </a:solidFill>
              </a:rPr>
              <a:t>だけ）</a:t>
            </a:r>
            <a:r>
              <a:rPr sz="2800" dirty="0">
                <a:solidFill>
                  <a:srgbClr val="FF9300"/>
                </a:solidFill>
              </a:rPr>
              <a:t>は	</a:t>
            </a:r>
            <a:r>
              <a:rPr sz="2800" i="1" spc="-60" dirty="0">
                <a:solidFill>
                  <a:srgbClr val="FF9300"/>
                </a:solidFill>
                <a:latin typeface="Arial"/>
                <a:cs typeface="Arial"/>
              </a:rPr>
              <a:t>“at</a:t>
            </a:r>
            <a:r>
              <a:rPr sz="2800" i="1" spc="-315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2800" i="1" spc="-130" dirty="0">
                <a:solidFill>
                  <a:srgbClr val="FF9300"/>
                </a:solidFill>
                <a:latin typeface="Arial"/>
                <a:cs typeface="Arial"/>
              </a:rPr>
              <a:t>least”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39" y="372054"/>
            <a:ext cx="109220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50" dirty="0">
                <a:latin typeface="YuGo-Medium"/>
                <a:cs typeface="YuGo-Medium"/>
              </a:rPr>
              <a:t>⽂法４</a:t>
            </a:r>
            <a:endParaRPr sz="2750">
              <a:latin typeface="YuGo-Medium"/>
              <a:cs typeface="YuGo-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1702" y="372054"/>
            <a:ext cx="222885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5" dirty="0">
                <a:latin typeface="Calibri"/>
                <a:cs typeface="Calibri"/>
              </a:rPr>
              <a:t>No</a:t>
            </a:r>
            <a:r>
              <a:rPr spc="15" dirty="0">
                <a:latin typeface="Calibri"/>
                <a:cs typeface="Calibri"/>
              </a:rPr>
              <a:t>u</a:t>
            </a:r>
            <a:r>
              <a:rPr spc="20" dirty="0">
                <a:latin typeface="Calibri"/>
                <a:cs typeface="Calibri"/>
              </a:rPr>
              <a:t>n</a:t>
            </a:r>
            <a:r>
              <a:rPr spc="50" dirty="0"/>
              <a:t>をはじめ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442467"/>
            <a:ext cx="3810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YuGo-Medium"/>
                <a:cs typeface="YuGo-Medium"/>
              </a:rPr>
              <a:t>◯</a:t>
            </a:r>
            <a:endParaRPr sz="2800">
              <a:latin typeface="YuGo-Medium"/>
              <a:cs typeface="YuGo-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1" y="1371600"/>
            <a:ext cx="11863451" cy="214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601" y="3591230"/>
            <a:ext cx="11804648" cy="1499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7819" y="2362200"/>
            <a:ext cx="3115945" cy="0"/>
          </a:xfrm>
          <a:custGeom>
            <a:avLst/>
            <a:gdLst/>
            <a:ahLst/>
            <a:cxnLst/>
            <a:rect l="l" t="t" r="r" b="b"/>
            <a:pathLst>
              <a:path w="3115945">
                <a:moveTo>
                  <a:pt x="0" y="0"/>
                </a:moveTo>
                <a:lnTo>
                  <a:pt x="3115733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54753" y="2354826"/>
            <a:ext cx="2895600" cy="7620"/>
          </a:xfrm>
          <a:custGeom>
            <a:avLst/>
            <a:gdLst/>
            <a:ahLst/>
            <a:cxnLst/>
            <a:rect l="l" t="t" r="r" b="b"/>
            <a:pathLst>
              <a:path w="2895600" h="7619">
                <a:moveTo>
                  <a:pt x="0" y="0"/>
                </a:moveTo>
                <a:lnTo>
                  <a:pt x="2895600" y="7374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1153" y="4038600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0" y="0"/>
                </a:moveTo>
                <a:lnTo>
                  <a:pt x="3200400" y="1"/>
                </a:lnTo>
              </a:path>
            </a:pathLst>
          </a:custGeom>
          <a:ln w="19050">
            <a:solidFill>
              <a:srgbClr val="FF9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1120" y="4038600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63553" y="44196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1"/>
                </a:lnTo>
              </a:path>
            </a:pathLst>
          </a:custGeom>
          <a:ln w="19050">
            <a:solidFill>
              <a:srgbClr val="FF9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14920" y="4419600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73153" y="4876800"/>
            <a:ext cx="4267200" cy="0"/>
          </a:xfrm>
          <a:custGeom>
            <a:avLst/>
            <a:gdLst/>
            <a:ahLst/>
            <a:cxnLst/>
            <a:rect l="l" t="t" r="r" b="b"/>
            <a:pathLst>
              <a:path w="4267200">
                <a:moveTo>
                  <a:pt x="0" y="0"/>
                </a:moveTo>
                <a:lnTo>
                  <a:pt x="4267200" y="1"/>
                </a:lnTo>
              </a:path>
            </a:pathLst>
          </a:custGeom>
          <a:ln w="19050">
            <a:solidFill>
              <a:srgbClr val="FF9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29519" y="4876800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1"/>
                </a:lnTo>
              </a:path>
            </a:pathLst>
          </a:custGeom>
          <a:ln w="38100">
            <a:solidFill>
              <a:srgbClr val="FF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2939" y="6325869"/>
            <a:ext cx="6261100" cy="0"/>
          </a:xfrm>
          <a:custGeom>
            <a:avLst/>
            <a:gdLst/>
            <a:ahLst/>
            <a:cxnLst/>
            <a:rect l="l" t="t" r="r" b="b"/>
            <a:pathLst>
              <a:path w="6261100">
                <a:moveTo>
                  <a:pt x="0" y="0"/>
                </a:moveTo>
                <a:lnTo>
                  <a:pt x="6261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7340" y="5113020"/>
            <a:ext cx="99314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YuGo-Medium"/>
                <a:cs typeface="YuGo-Medium"/>
              </a:rPr>
              <a:t>《練習》</a:t>
            </a: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  <a:tab pos="4584065" algn="l"/>
              </a:tabLst>
            </a:pPr>
            <a:r>
              <a:rPr sz="2000" spc="10" dirty="0">
                <a:latin typeface="Calibri"/>
                <a:cs typeface="Calibri"/>
              </a:rPr>
              <a:t>MIT</a:t>
            </a:r>
            <a:r>
              <a:rPr sz="2000" dirty="0">
                <a:latin typeface="YuGo-Medium"/>
                <a:cs typeface="YuGo-Medium"/>
              </a:rPr>
              <a:t>では</a:t>
            </a:r>
            <a:r>
              <a:rPr sz="2000" spc="10" dirty="0">
                <a:latin typeface="YuGo-Medium"/>
                <a:cs typeface="YuGo-Medium"/>
              </a:rPr>
              <a:t>、</a:t>
            </a:r>
            <a:r>
              <a:rPr sz="2000" u="sng" spc="10" dirty="0">
                <a:uFill>
                  <a:solidFill>
                    <a:srgbClr val="000000"/>
                  </a:solidFill>
                </a:uFill>
                <a:latin typeface="YuGo-Medium"/>
                <a:cs typeface="YuGo-Medium"/>
              </a:rPr>
              <a:t> 	</a:t>
            </a:r>
            <a:r>
              <a:rPr sz="2000" dirty="0">
                <a:latin typeface="YuGo-Medium"/>
                <a:cs typeface="YuGo-Medium"/>
              </a:rPr>
              <a:t>外国語が勉強できる。</a:t>
            </a:r>
          </a:p>
          <a:p>
            <a:pPr marL="355600" indent="-342900">
              <a:lnSpc>
                <a:spcPct val="100000"/>
              </a:lnSpc>
              <a:buFont typeface="Calibri"/>
              <a:buAutoNum type="arabicPeriod"/>
              <a:tabLst>
                <a:tab pos="354965" algn="l"/>
                <a:tab pos="355600" algn="l"/>
                <a:tab pos="4584065" algn="l"/>
              </a:tabLst>
            </a:pPr>
            <a:r>
              <a:rPr sz="2000" dirty="0">
                <a:latin typeface="YuGo-Medium"/>
                <a:cs typeface="YuGo-Medium"/>
              </a:rPr>
              <a:t>⽇本には、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dirty="0">
                <a:latin typeface="YuGo-Medium"/>
                <a:cs typeface="YuGo-Medium"/>
              </a:rPr>
              <a:t>おいしくて体にいい料理がたくさんあります。</a:t>
            </a:r>
          </a:p>
          <a:p>
            <a:pPr marL="355600" indent="-342900">
              <a:lnSpc>
                <a:spcPct val="100000"/>
              </a:lnSpc>
              <a:buFont typeface="Calibri"/>
              <a:buAutoNum type="arabicPeriod"/>
              <a:tabLst>
                <a:tab pos="354965" algn="l"/>
                <a:tab pos="355600" algn="l"/>
                <a:tab pos="9156065" algn="l"/>
              </a:tabLst>
            </a:pPr>
            <a:r>
              <a:rPr sz="2000" dirty="0">
                <a:latin typeface="YuGo-Medium"/>
                <a:cs typeface="YuGo-Medium"/>
              </a:rPr>
              <a:t>ボストンには／では、	。</a:t>
            </a:r>
          </a:p>
        </p:txBody>
      </p:sp>
      <p:sp>
        <p:nvSpPr>
          <p:cNvPr id="17" name="object 17"/>
          <p:cNvSpPr/>
          <p:nvPr/>
        </p:nvSpPr>
        <p:spPr>
          <a:xfrm>
            <a:off x="6753876" y="3750980"/>
            <a:ext cx="4950460" cy="616585"/>
          </a:xfrm>
          <a:custGeom>
            <a:avLst/>
            <a:gdLst/>
            <a:ahLst/>
            <a:cxnLst/>
            <a:rect l="l" t="t" r="r" b="b"/>
            <a:pathLst>
              <a:path w="4950459" h="616585">
                <a:moveTo>
                  <a:pt x="0" y="0"/>
                </a:moveTo>
                <a:lnTo>
                  <a:pt x="4950291" y="0"/>
                </a:lnTo>
                <a:lnTo>
                  <a:pt x="4950291" y="615995"/>
                </a:lnTo>
                <a:lnTo>
                  <a:pt x="0" y="6159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53876" y="3750980"/>
            <a:ext cx="4950460" cy="616585"/>
          </a:xfrm>
          <a:prstGeom prst="rect">
            <a:avLst/>
          </a:prstGeom>
          <a:ln w="12700">
            <a:solidFill>
              <a:srgbClr val="FFCA0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017395" marR="180975" indent="-1828800">
              <a:lnSpc>
                <a:spcPts val="2090"/>
              </a:lnSpc>
              <a:spcBef>
                <a:spcPts val="305"/>
              </a:spcBef>
            </a:pPr>
            <a:r>
              <a:rPr sz="1800" dirty="0">
                <a:latin typeface="YuGo-Medium"/>
                <a:cs typeface="YuGo-Medium"/>
              </a:rPr>
              <a:t>本州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2F92"/>
                  </a:solidFill>
                </a:uFill>
                <a:latin typeface="YuGothic"/>
                <a:cs typeface="YuGothic"/>
              </a:rPr>
              <a:t>をはじめ</a:t>
            </a:r>
            <a:r>
              <a:rPr sz="1800" dirty="0">
                <a:latin typeface="YuGo-Medium"/>
                <a:cs typeface="YuGo-Medium"/>
              </a:rPr>
              <a:t>、北海道</a:t>
            </a:r>
            <a:r>
              <a:rPr sz="1800" dirty="0">
                <a:solidFill>
                  <a:srgbClr val="0432FF"/>
                </a:solidFill>
                <a:latin typeface="YuGo-Medium"/>
                <a:cs typeface="YuGo-Medium"/>
              </a:rPr>
              <a:t>や</a:t>
            </a:r>
            <a:r>
              <a:rPr sz="1800" dirty="0">
                <a:latin typeface="YuGo-Medium"/>
                <a:cs typeface="YuGo-Medium"/>
              </a:rPr>
              <a:t>九州</a:t>
            </a:r>
            <a:r>
              <a:rPr sz="1800" dirty="0">
                <a:solidFill>
                  <a:srgbClr val="0432FF"/>
                </a:solidFill>
                <a:latin typeface="YuGo-Medium"/>
                <a:cs typeface="YuGo-Medium"/>
              </a:rPr>
              <a:t>などの</a:t>
            </a:r>
            <a:r>
              <a:rPr sz="1800" dirty="0">
                <a:latin typeface="YuGo-Medium"/>
                <a:cs typeface="YuGo-Medium"/>
              </a:rPr>
              <a:t>⼤きな島 がある。</a:t>
            </a:r>
            <a:endParaRPr sz="1800">
              <a:latin typeface="YuGo-Medium"/>
              <a:cs typeface="YuGo-Medium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81800" y="4038600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0" y="0"/>
                </a:moveTo>
                <a:lnTo>
                  <a:pt x="4114800" y="1"/>
                </a:lnTo>
              </a:path>
            </a:pathLst>
          </a:custGeom>
          <a:ln w="19050">
            <a:solidFill>
              <a:srgbClr val="FF9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67401" y="2476784"/>
            <a:ext cx="1773555" cy="647700"/>
          </a:xfrm>
          <a:custGeom>
            <a:avLst/>
            <a:gdLst/>
            <a:ahLst/>
            <a:cxnLst/>
            <a:rect l="l" t="t" r="r" b="b"/>
            <a:pathLst>
              <a:path w="1773554" h="647700">
                <a:moveTo>
                  <a:pt x="1691458" y="158464"/>
                </a:moveTo>
                <a:lnTo>
                  <a:pt x="81492" y="158464"/>
                </a:lnTo>
                <a:lnTo>
                  <a:pt x="49771" y="164868"/>
                </a:lnTo>
                <a:lnTo>
                  <a:pt x="23868" y="182333"/>
                </a:lnTo>
                <a:lnTo>
                  <a:pt x="6404" y="208236"/>
                </a:lnTo>
                <a:lnTo>
                  <a:pt x="0" y="239956"/>
                </a:lnTo>
                <a:lnTo>
                  <a:pt x="0" y="565923"/>
                </a:lnTo>
                <a:lnTo>
                  <a:pt x="6404" y="597644"/>
                </a:lnTo>
                <a:lnTo>
                  <a:pt x="23868" y="623547"/>
                </a:lnTo>
                <a:lnTo>
                  <a:pt x="49771" y="641012"/>
                </a:lnTo>
                <a:lnTo>
                  <a:pt x="81492" y="647416"/>
                </a:lnTo>
                <a:lnTo>
                  <a:pt x="1691458" y="647416"/>
                </a:lnTo>
                <a:lnTo>
                  <a:pt x="1723179" y="641012"/>
                </a:lnTo>
                <a:lnTo>
                  <a:pt x="1749082" y="623547"/>
                </a:lnTo>
                <a:lnTo>
                  <a:pt x="1766547" y="597644"/>
                </a:lnTo>
                <a:lnTo>
                  <a:pt x="1772951" y="565923"/>
                </a:lnTo>
                <a:lnTo>
                  <a:pt x="1772951" y="239956"/>
                </a:lnTo>
                <a:lnTo>
                  <a:pt x="1766547" y="208236"/>
                </a:lnTo>
                <a:lnTo>
                  <a:pt x="1749082" y="182333"/>
                </a:lnTo>
                <a:lnTo>
                  <a:pt x="1723179" y="164868"/>
                </a:lnTo>
                <a:lnTo>
                  <a:pt x="1691458" y="158464"/>
                </a:lnTo>
                <a:close/>
              </a:path>
              <a:path w="1773554" h="647700">
                <a:moveTo>
                  <a:pt x="186176" y="0"/>
                </a:moveTo>
                <a:lnTo>
                  <a:pt x="295492" y="158464"/>
                </a:lnTo>
                <a:lnTo>
                  <a:pt x="738729" y="158464"/>
                </a:lnTo>
                <a:lnTo>
                  <a:pt x="1861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67401" y="2476783"/>
            <a:ext cx="1773555" cy="647700"/>
          </a:xfrm>
          <a:custGeom>
            <a:avLst/>
            <a:gdLst/>
            <a:ahLst/>
            <a:cxnLst/>
            <a:rect l="l" t="t" r="r" b="b"/>
            <a:pathLst>
              <a:path w="1773554" h="647700">
                <a:moveTo>
                  <a:pt x="0" y="239958"/>
                </a:moveTo>
                <a:lnTo>
                  <a:pt x="6404" y="208237"/>
                </a:lnTo>
                <a:lnTo>
                  <a:pt x="23868" y="182333"/>
                </a:lnTo>
                <a:lnTo>
                  <a:pt x="49772" y="164869"/>
                </a:lnTo>
                <a:lnTo>
                  <a:pt x="81492" y="158465"/>
                </a:lnTo>
                <a:lnTo>
                  <a:pt x="295492" y="158465"/>
                </a:lnTo>
                <a:lnTo>
                  <a:pt x="186177" y="0"/>
                </a:lnTo>
                <a:lnTo>
                  <a:pt x="738730" y="158465"/>
                </a:lnTo>
                <a:lnTo>
                  <a:pt x="1691459" y="158465"/>
                </a:lnTo>
                <a:lnTo>
                  <a:pt x="1723179" y="164869"/>
                </a:lnTo>
                <a:lnTo>
                  <a:pt x="1749083" y="182333"/>
                </a:lnTo>
                <a:lnTo>
                  <a:pt x="1766547" y="208237"/>
                </a:lnTo>
                <a:lnTo>
                  <a:pt x="1772952" y="239958"/>
                </a:lnTo>
                <a:lnTo>
                  <a:pt x="1772952" y="362194"/>
                </a:lnTo>
                <a:lnTo>
                  <a:pt x="1772952" y="565923"/>
                </a:lnTo>
                <a:lnTo>
                  <a:pt x="1766547" y="597644"/>
                </a:lnTo>
                <a:lnTo>
                  <a:pt x="1749083" y="623548"/>
                </a:lnTo>
                <a:lnTo>
                  <a:pt x="1723179" y="641012"/>
                </a:lnTo>
                <a:lnTo>
                  <a:pt x="1691459" y="647417"/>
                </a:lnTo>
                <a:lnTo>
                  <a:pt x="738730" y="647417"/>
                </a:lnTo>
                <a:lnTo>
                  <a:pt x="295492" y="647417"/>
                </a:lnTo>
                <a:lnTo>
                  <a:pt x="81492" y="647417"/>
                </a:lnTo>
                <a:lnTo>
                  <a:pt x="49772" y="641012"/>
                </a:lnTo>
                <a:lnTo>
                  <a:pt x="23868" y="623548"/>
                </a:lnTo>
                <a:lnTo>
                  <a:pt x="6404" y="597644"/>
                </a:lnTo>
                <a:lnTo>
                  <a:pt x="0" y="565923"/>
                </a:lnTo>
                <a:lnTo>
                  <a:pt x="0" y="362194"/>
                </a:lnTo>
                <a:lnTo>
                  <a:pt x="0" y="239956"/>
                </a:lnTo>
                <a:close/>
              </a:path>
            </a:pathLst>
          </a:custGeom>
          <a:ln w="12700">
            <a:solidFill>
              <a:srgbClr val="F893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79176" y="2657347"/>
            <a:ext cx="154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YuGothic"/>
                <a:cs typeface="YuGothic"/>
              </a:rPr>
              <a:t>代表的な例</a:t>
            </a:r>
            <a:endParaRPr sz="2400">
              <a:latin typeface="YuGothic"/>
              <a:cs typeface="YuGothic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D57E20-2A2D-B7EF-59BE-7AB4C2DE1D4F}"/>
              </a:ext>
            </a:extLst>
          </p:cNvPr>
          <p:cNvSpPr txBox="1"/>
          <p:nvPr/>
        </p:nvSpPr>
        <p:spPr>
          <a:xfrm>
            <a:off x="1383097" y="5003757"/>
            <a:ext cx="885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38" y="426918"/>
            <a:ext cx="4140835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6564" algn="l"/>
              </a:tabLst>
            </a:pPr>
            <a:r>
              <a:rPr spc="-50" dirty="0"/>
              <a:t>⽂法</a:t>
            </a:r>
            <a:r>
              <a:rPr spc="50" dirty="0"/>
              <a:t>５</a:t>
            </a:r>
            <a:r>
              <a:rPr dirty="0"/>
              <a:t>	</a:t>
            </a:r>
            <a:r>
              <a:rPr spc="-50" dirty="0"/>
              <a:t>〜以上</a:t>
            </a:r>
            <a:r>
              <a:rPr spc="-55" dirty="0"/>
              <a:t>／</a:t>
            </a:r>
            <a:r>
              <a:rPr spc="-50" dirty="0"/>
              <a:t>〜以下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4288" y="527523"/>
            <a:ext cx="455866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i="1" spc="-175" dirty="0">
                <a:latin typeface="Arial"/>
                <a:cs typeface="Arial"/>
              </a:rPr>
              <a:t>(equal</a:t>
            </a:r>
            <a:r>
              <a:rPr sz="1950" i="1" spc="-195" dirty="0">
                <a:latin typeface="Arial"/>
                <a:cs typeface="Arial"/>
              </a:rPr>
              <a:t> </a:t>
            </a:r>
            <a:r>
              <a:rPr sz="1950" i="1" spc="-90" dirty="0">
                <a:latin typeface="Arial"/>
                <a:cs typeface="Arial"/>
              </a:rPr>
              <a:t>to</a:t>
            </a:r>
            <a:r>
              <a:rPr sz="1950" i="1" spc="-195" dirty="0">
                <a:latin typeface="Arial"/>
                <a:cs typeface="Arial"/>
              </a:rPr>
              <a:t> </a:t>
            </a:r>
            <a:r>
              <a:rPr sz="1950" i="1" spc="-145" dirty="0">
                <a:latin typeface="Arial"/>
                <a:cs typeface="Arial"/>
              </a:rPr>
              <a:t>or)</a:t>
            </a:r>
            <a:r>
              <a:rPr sz="1950" i="1" spc="-170" dirty="0">
                <a:latin typeface="Arial"/>
                <a:cs typeface="Arial"/>
              </a:rPr>
              <a:t> </a:t>
            </a:r>
            <a:r>
              <a:rPr sz="1950" i="1" spc="-165" dirty="0">
                <a:latin typeface="Arial"/>
                <a:cs typeface="Arial"/>
              </a:rPr>
              <a:t>more</a:t>
            </a:r>
            <a:r>
              <a:rPr sz="1950" i="1" spc="-195" dirty="0">
                <a:latin typeface="Arial"/>
                <a:cs typeface="Arial"/>
              </a:rPr>
              <a:t> </a:t>
            </a:r>
            <a:r>
              <a:rPr sz="1950" i="1" spc="-130" dirty="0">
                <a:latin typeface="Arial"/>
                <a:cs typeface="Arial"/>
              </a:rPr>
              <a:t>than</a:t>
            </a:r>
            <a:r>
              <a:rPr sz="1950" i="1" spc="-195" dirty="0">
                <a:latin typeface="Arial"/>
                <a:cs typeface="Arial"/>
              </a:rPr>
              <a:t> </a:t>
            </a:r>
            <a:r>
              <a:rPr sz="1950" i="1" spc="-405" dirty="0">
                <a:latin typeface="Arial"/>
                <a:cs typeface="Arial"/>
              </a:rPr>
              <a:t>X</a:t>
            </a:r>
            <a:r>
              <a:rPr sz="1950" i="1" spc="-330" dirty="0">
                <a:latin typeface="Arial"/>
                <a:cs typeface="Arial"/>
              </a:rPr>
              <a:t> </a:t>
            </a:r>
            <a:r>
              <a:rPr sz="1950" i="1" spc="75" dirty="0">
                <a:latin typeface="Arial"/>
                <a:cs typeface="Arial"/>
              </a:rPr>
              <a:t>/</a:t>
            </a:r>
            <a:r>
              <a:rPr sz="1950" i="1" spc="-195" dirty="0">
                <a:latin typeface="Arial"/>
                <a:cs typeface="Arial"/>
              </a:rPr>
              <a:t> </a:t>
            </a:r>
            <a:r>
              <a:rPr sz="1950" i="1" spc="-175" dirty="0">
                <a:latin typeface="Arial"/>
                <a:cs typeface="Arial"/>
              </a:rPr>
              <a:t>(equal</a:t>
            </a:r>
            <a:r>
              <a:rPr sz="1950" i="1" spc="-190" dirty="0">
                <a:latin typeface="Arial"/>
                <a:cs typeface="Arial"/>
              </a:rPr>
              <a:t> </a:t>
            </a:r>
            <a:r>
              <a:rPr sz="1950" i="1" spc="-90" dirty="0">
                <a:latin typeface="Arial"/>
                <a:cs typeface="Arial"/>
              </a:rPr>
              <a:t>to</a:t>
            </a:r>
            <a:r>
              <a:rPr sz="1950" i="1" spc="-195" dirty="0">
                <a:latin typeface="Arial"/>
                <a:cs typeface="Arial"/>
              </a:rPr>
              <a:t> </a:t>
            </a:r>
            <a:r>
              <a:rPr sz="1950" i="1" spc="-145" dirty="0">
                <a:latin typeface="Arial"/>
                <a:cs typeface="Arial"/>
              </a:rPr>
              <a:t>or)</a:t>
            </a:r>
            <a:r>
              <a:rPr sz="1950" i="1" spc="-170" dirty="0">
                <a:latin typeface="Arial"/>
                <a:cs typeface="Arial"/>
              </a:rPr>
              <a:t> </a:t>
            </a:r>
            <a:r>
              <a:rPr sz="1950" i="1" spc="-240" dirty="0">
                <a:latin typeface="Arial"/>
                <a:cs typeface="Arial"/>
              </a:rPr>
              <a:t>less</a:t>
            </a:r>
            <a:r>
              <a:rPr sz="1950" i="1" spc="-195" dirty="0">
                <a:latin typeface="Arial"/>
                <a:cs typeface="Arial"/>
              </a:rPr>
              <a:t> </a:t>
            </a:r>
            <a:r>
              <a:rPr sz="1950" i="1" spc="-130" dirty="0">
                <a:latin typeface="Arial"/>
                <a:cs typeface="Arial"/>
              </a:rPr>
              <a:t>than</a:t>
            </a:r>
            <a:r>
              <a:rPr sz="1950" i="1" spc="-195" dirty="0">
                <a:latin typeface="Arial"/>
                <a:cs typeface="Arial"/>
              </a:rPr>
              <a:t> </a:t>
            </a:r>
            <a:r>
              <a:rPr sz="1950" i="1" spc="-405" dirty="0">
                <a:latin typeface="Arial"/>
                <a:cs typeface="Arial"/>
              </a:rPr>
              <a:t>X</a:t>
            </a:r>
            <a:r>
              <a:rPr sz="1950" i="1" spc="-90" dirty="0">
                <a:latin typeface="Arial"/>
                <a:cs typeface="Arial"/>
              </a:rPr>
              <a:t> 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934211"/>
            <a:ext cx="63265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Arial"/>
                <a:cs typeface="Arial"/>
              </a:rPr>
              <a:t>A</a:t>
            </a:r>
            <a:r>
              <a:rPr sz="2925" b="1" spc="480" baseline="1424" dirty="0">
                <a:latin typeface="Apple SD Gothic Neo"/>
                <a:cs typeface="Apple SD Gothic Neo"/>
              </a:rPr>
              <a:t>：</a:t>
            </a:r>
            <a:r>
              <a:rPr sz="2925" spc="75" baseline="1424" dirty="0">
                <a:latin typeface="YuGo-Medium"/>
                <a:cs typeface="YuGo-Medium"/>
              </a:rPr>
              <a:t>この映画は、</a:t>
            </a:r>
            <a:r>
              <a:rPr sz="2925" spc="-15" baseline="1424" dirty="0">
                <a:latin typeface="YuGo-Medium"/>
                <a:cs typeface="YuGo-Medium"/>
              </a:rPr>
              <a:t>17</a:t>
            </a:r>
            <a:r>
              <a:rPr sz="2925" spc="75" baseline="1424" dirty="0">
                <a:latin typeface="YuGo-Medium"/>
                <a:cs typeface="YuGo-Medium"/>
              </a:rPr>
              <a:t>歳以下の⼈は⾒てもいいんですか。</a:t>
            </a:r>
            <a:endParaRPr sz="2925" baseline="1424">
              <a:latin typeface="YuGo-Medium"/>
              <a:cs typeface="YuGo-Medium"/>
            </a:endParaRPr>
          </a:p>
          <a:p>
            <a:pPr marL="12700">
              <a:lnSpc>
                <a:spcPct val="100000"/>
              </a:lnSpc>
            </a:pPr>
            <a:r>
              <a:rPr sz="2000" b="1" spc="160" dirty="0">
                <a:latin typeface="Arial"/>
                <a:cs typeface="Arial"/>
              </a:rPr>
              <a:t>B</a:t>
            </a:r>
            <a:r>
              <a:rPr sz="2925" b="1" spc="240" baseline="1424" dirty="0">
                <a:latin typeface="Apple SD Gothic Neo"/>
                <a:cs typeface="Apple SD Gothic Neo"/>
              </a:rPr>
              <a:t>：</a:t>
            </a:r>
            <a:r>
              <a:rPr sz="2925" spc="75" baseline="1424" dirty="0">
                <a:latin typeface="YuGo-Medium"/>
                <a:cs typeface="YuGo-Medium"/>
              </a:rPr>
              <a:t>いえ、</a:t>
            </a:r>
            <a:r>
              <a:rPr sz="2925" spc="-15" baseline="1424" dirty="0">
                <a:latin typeface="YuGo-Medium"/>
                <a:cs typeface="YuGo-Medium"/>
              </a:rPr>
              <a:t>18</a:t>
            </a:r>
            <a:r>
              <a:rPr sz="2925" spc="75" baseline="1424" dirty="0">
                <a:latin typeface="YuGo-Medium"/>
                <a:cs typeface="YuGo-Medium"/>
              </a:rPr>
              <a:t>歳以上じゃなきゃいけません。</a:t>
            </a:r>
            <a:endParaRPr sz="2925" baseline="1424">
              <a:latin typeface="YuGo-Medium"/>
              <a:cs typeface="YuGo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1836420"/>
            <a:ext cx="38512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30" dirty="0">
                <a:latin typeface="Calibri"/>
                <a:cs typeface="Calibri"/>
              </a:rPr>
              <a:t>X</a:t>
            </a:r>
            <a:r>
              <a:rPr sz="2000" dirty="0">
                <a:latin typeface="YuGo-Medium"/>
                <a:cs typeface="YuGo-Medium"/>
              </a:rPr>
              <a:t>以上</a:t>
            </a:r>
            <a:r>
              <a:rPr sz="2000" spc="-70" dirty="0">
                <a:latin typeface="YuGo-Medium"/>
                <a:cs typeface="YuGo-Medium"/>
              </a:rPr>
              <a:t>：</a:t>
            </a:r>
            <a:r>
              <a:rPr sz="2000" i="1" spc="-70" dirty="0">
                <a:latin typeface="Arial"/>
                <a:cs typeface="Arial"/>
              </a:rPr>
              <a:t>(equal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to</a:t>
            </a:r>
            <a:r>
              <a:rPr sz="2000" i="1" spc="-120" dirty="0">
                <a:latin typeface="Arial"/>
                <a:cs typeface="Arial"/>
              </a:rPr>
              <a:t> </a:t>
            </a:r>
            <a:r>
              <a:rPr sz="2000" i="1" spc="-45" dirty="0">
                <a:latin typeface="Arial"/>
                <a:cs typeface="Arial"/>
              </a:rPr>
              <a:t>or)</a:t>
            </a:r>
            <a:r>
              <a:rPr sz="2000" i="1" spc="-110" dirty="0">
                <a:latin typeface="Arial"/>
                <a:cs typeface="Arial"/>
              </a:rPr>
              <a:t> </a:t>
            </a:r>
            <a:r>
              <a:rPr sz="2000" i="1" spc="-80" dirty="0">
                <a:latin typeface="Arial"/>
                <a:cs typeface="Arial"/>
              </a:rPr>
              <a:t>more</a:t>
            </a:r>
            <a:r>
              <a:rPr sz="2000" i="1" spc="-120" dirty="0">
                <a:latin typeface="Arial"/>
                <a:cs typeface="Arial"/>
              </a:rPr>
              <a:t> </a:t>
            </a:r>
            <a:r>
              <a:rPr sz="2000" i="1" spc="-40" dirty="0">
                <a:latin typeface="Arial"/>
                <a:cs typeface="Arial"/>
              </a:rPr>
              <a:t>than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300" dirty="0"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30" dirty="0">
                <a:latin typeface="Calibri"/>
                <a:cs typeface="Calibri"/>
              </a:rPr>
              <a:t>X</a:t>
            </a:r>
            <a:r>
              <a:rPr sz="2000" dirty="0">
                <a:latin typeface="YuGo-Medium"/>
                <a:cs typeface="YuGo-Medium"/>
              </a:rPr>
              <a:t>以下</a:t>
            </a:r>
            <a:r>
              <a:rPr sz="2000" spc="-70" dirty="0">
                <a:latin typeface="YuGo-Medium"/>
                <a:cs typeface="YuGo-Medium"/>
              </a:rPr>
              <a:t>：</a:t>
            </a:r>
            <a:r>
              <a:rPr sz="2000" i="1" spc="-70" dirty="0">
                <a:latin typeface="Arial"/>
                <a:cs typeface="Arial"/>
              </a:rPr>
              <a:t>(equal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to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45" dirty="0">
                <a:latin typeface="Arial"/>
                <a:cs typeface="Arial"/>
              </a:rPr>
              <a:t>or)</a:t>
            </a:r>
            <a:r>
              <a:rPr sz="2000" i="1" spc="-105" dirty="0">
                <a:latin typeface="Arial"/>
                <a:cs typeface="Arial"/>
              </a:rPr>
              <a:t> </a:t>
            </a:r>
            <a:r>
              <a:rPr sz="2000" i="1" spc="-150" dirty="0">
                <a:latin typeface="Arial"/>
                <a:cs typeface="Arial"/>
              </a:rPr>
              <a:t>less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40" dirty="0">
                <a:latin typeface="Arial"/>
                <a:cs typeface="Arial"/>
              </a:rPr>
              <a:t>than</a:t>
            </a:r>
            <a:r>
              <a:rPr sz="2000" i="1" spc="-120" dirty="0">
                <a:latin typeface="Arial"/>
                <a:cs typeface="Arial"/>
              </a:rPr>
              <a:t> </a:t>
            </a:r>
            <a:r>
              <a:rPr sz="2000" i="1" spc="-300" dirty="0"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2750820"/>
            <a:ext cx="230695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Calibri"/>
                <a:cs typeface="Calibri"/>
              </a:rPr>
              <a:t>Number </a:t>
            </a:r>
            <a:r>
              <a:rPr sz="2000" spc="20" dirty="0">
                <a:latin typeface="Calibri"/>
                <a:cs typeface="Calibri"/>
              </a:rPr>
              <a:t>&amp;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counter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YuGothic"/>
                <a:cs typeface="YuGothic"/>
              </a:rPr>
              <a:t>〜以上／以下</a:t>
            </a:r>
            <a:endParaRPr sz="2000">
              <a:latin typeface="YuGothic"/>
              <a:cs typeface="Yu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939" y="2750820"/>
            <a:ext cx="147955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9300"/>
                </a:solidFill>
                <a:latin typeface="YuGo-Medium"/>
                <a:cs typeface="YuGo-Medium"/>
              </a:rPr>
              <a:t>以上／以下</a:t>
            </a:r>
            <a:endParaRPr sz="2000">
              <a:latin typeface="YuGo-Medium"/>
              <a:cs typeface="YuGo-Medium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75" dirty="0">
                <a:latin typeface="Arial"/>
                <a:cs typeface="Arial"/>
              </a:rPr>
              <a:t>+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450" dirty="0">
                <a:latin typeface="YuGothic"/>
                <a:cs typeface="YuGothic"/>
              </a:rPr>
              <a:t>の</a:t>
            </a:r>
            <a:r>
              <a:rPr sz="2000" b="1" spc="-175" dirty="0">
                <a:latin typeface="Arial"/>
                <a:cs typeface="Arial"/>
              </a:rPr>
              <a:t>+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925" b="1" spc="480" baseline="1424" dirty="0">
                <a:latin typeface="Apple SD Gothic Neo"/>
                <a:cs typeface="Apple SD Gothic Neo"/>
              </a:rPr>
              <a:t>名詞</a:t>
            </a:r>
            <a:endParaRPr sz="2925" baseline="1424">
              <a:latin typeface="Apple SD Gothic Neo"/>
              <a:cs typeface="Apple SD Gothic Ne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7800" y="2750820"/>
            <a:ext cx="5516245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YuGo-Medium"/>
                <a:cs typeface="YuGo-Medium"/>
              </a:rPr>
              <a:t>２⽇以上、３回以下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spc="-580" dirty="0">
                <a:latin typeface="Heiti SC"/>
                <a:cs typeface="Heiti SC"/>
              </a:rPr>
              <a:t>３</a:t>
            </a:r>
            <a:r>
              <a:rPr sz="1950" b="1" spc="60" dirty="0">
                <a:latin typeface="Heiti SC"/>
                <a:cs typeface="Heiti SC"/>
              </a:rPr>
              <a:t>時間以上の</a:t>
            </a:r>
            <a:r>
              <a:rPr sz="1950" b="1" spc="-165" dirty="0">
                <a:latin typeface="Heiti SC"/>
                <a:cs typeface="Heiti SC"/>
              </a:rPr>
              <a:t>映画</a:t>
            </a:r>
            <a:r>
              <a:rPr sz="1950" b="1" spc="-170" dirty="0">
                <a:latin typeface="Heiti SC"/>
                <a:cs typeface="Heiti SC"/>
              </a:rPr>
              <a:t>、</a:t>
            </a:r>
            <a:r>
              <a:rPr sz="1950" b="1" spc="-75" dirty="0">
                <a:latin typeface="Heiti SC"/>
                <a:cs typeface="Heiti SC"/>
              </a:rPr>
              <a:t>100</a:t>
            </a:r>
            <a:r>
              <a:rPr sz="1950" b="1" spc="-235" dirty="0">
                <a:latin typeface="Heiti SC"/>
                <a:cs typeface="Heiti SC"/>
              </a:rPr>
              <a:t>ドル</a:t>
            </a:r>
            <a:r>
              <a:rPr sz="1950" b="1" spc="60" dirty="0">
                <a:latin typeface="Heiti SC"/>
                <a:cs typeface="Heiti SC"/>
              </a:rPr>
              <a:t>以下の</a:t>
            </a:r>
            <a:r>
              <a:rPr sz="1950" b="1" spc="-140" dirty="0">
                <a:latin typeface="Heiti SC"/>
                <a:cs typeface="Heiti SC"/>
              </a:rPr>
              <a:t>プレ</a:t>
            </a:r>
            <a:r>
              <a:rPr sz="1950" b="1" spc="-130" dirty="0">
                <a:latin typeface="Heiti SC"/>
                <a:cs typeface="Heiti SC"/>
              </a:rPr>
              <a:t>ゼ</a:t>
            </a:r>
            <a:r>
              <a:rPr sz="1950" b="1" spc="-215" dirty="0">
                <a:latin typeface="Heiti SC"/>
                <a:cs typeface="Heiti SC"/>
              </a:rPr>
              <a:t>ン</a:t>
            </a:r>
            <a:r>
              <a:rPr sz="1950" b="1" spc="-655" dirty="0">
                <a:latin typeface="Heiti SC"/>
                <a:cs typeface="Heiti SC"/>
              </a:rPr>
              <a:t>ト</a:t>
            </a:r>
            <a:endParaRPr sz="1950" dirty="0">
              <a:latin typeface="Heiti SC"/>
              <a:cs typeface="Heiti S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740" y="3677920"/>
            <a:ext cx="1109980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Calibri"/>
              <a:buAutoNum type="arabicPeriod"/>
              <a:tabLst>
                <a:tab pos="469265" algn="l"/>
                <a:tab pos="469900" algn="l"/>
                <a:tab pos="4584065" algn="l"/>
                <a:tab pos="7327265" algn="l"/>
              </a:tabLst>
            </a:pPr>
            <a:r>
              <a:rPr sz="2400" dirty="0">
                <a:cs typeface="YuGo-Medium"/>
              </a:rPr>
              <a:t>健康のために、</a:t>
            </a:r>
            <a:r>
              <a:rPr sz="2400" u="sng" dirty="0">
                <a:uFill>
                  <a:solidFill>
                    <a:srgbClr val="000000"/>
                  </a:solidFill>
                </a:uFill>
                <a:cs typeface="YuGo-Medium"/>
              </a:rPr>
              <a:t> 	</a:t>
            </a:r>
            <a:r>
              <a:rPr sz="2400" dirty="0">
                <a:cs typeface="YuGo-Medium"/>
              </a:rPr>
              <a:t>以上</a:t>
            </a:r>
            <a:r>
              <a:rPr sz="2400" u="sng" dirty="0">
                <a:uFill>
                  <a:solidFill>
                    <a:srgbClr val="000000"/>
                  </a:solidFill>
                </a:uFill>
                <a:cs typeface="YuGo-Medium"/>
              </a:rPr>
              <a:t> 	</a:t>
            </a:r>
            <a:r>
              <a:rPr sz="2400" dirty="0">
                <a:cs typeface="YuGo-Medium"/>
              </a:rPr>
              <a:t>ようにしています。</a:t>
            </a:r>
          </a:p>
          <a:p>
            <a:pPr marL="469900" marR="5080" indent="-457200">
              <a:lnSpc>
                <a:spcPts val="3410"/>
              </a:lnSpc>
              <a:spcBef>
                <a:spcPts val="95"/>
              </a:spcBef>
              <a:buFont typeface="Calibri"/>
              <a:buAutoNum type="arabicPeriod"/>
              <a:tabLst>
                <a:tab pos="469265" algn="l"/>
                <a:tab pos="469900" algn="l"/>
                <a:tab pos="5498465" algn="l"/>
                <a:tab pos="8241665" algn="l"/>
              </a:tabLst>
            </a:pPr>
            <a:r>
              <a:rPr sz="2400" dirty="0">
                <a:cs typeface="YuGo-Medium"/>
              </a:rPr>
              <a:t>アメリカでは、</a:t>
            </a:r>
            <a:r>
              <a:rPr sz="2400" u="sng" dirty="0">
                <a:uFill>
                  <a:solidFill>
                    <a:srgbClr val="000000"/>
                  </a:solidFill>
                </a:uFill>
                <a:cs typeface="Times New Roman"/>
              </a:rPr>
              <a:t> 	</a:t>
            </a:r>
            <a:r>
              <a:rPr sz="2400" dirty="0">
                <a:cs typeface="YuGo-Medium"/>
              </a:rPr>
              <a:t>は、</a:t>
            </a:r>
            <a:r>
              <a:rPr sz="2400" u="sng" dirty="0">
                <a:uFill>
                  <a:solidFill>
                    <a:srgbClr val="000000"/>
                  </a:solidFill>
                </a:uFill>
                <a:cs typeface="Times New Roman"/>
              </a:rPr>
              <a:t> 	</a:t>
            </a:r>
            <a:r>
              <a:rPr sz="2400" dirty="0">
                <a:cs typeface="YuGo-Medium"/>
              </a:rPr>
              <a:t>てはいけないこと になっています。</a:t>
            </a:r>
          </a:p>
          <a:p>
            <a:pPr marL="469900" indent="-457200">
              <a:lnSpc>
                <a:spcPts val="3190"/>
              </a:lnSpc>
              <a:buAutoNum type="arabicPeriod"/>
              <a:tabLst>
                <a:tab pos="469265" algn="l"/>
                <a:tab pos="469900" algn="l"/>
                <a:tab pos="3669665" algn="l"/>
              </a:tabLst>
            </a:pPr>
            <a:r>
              <a:rPr sz="2400" spc="15" dirty="0">
                <a:cs typeface="Calibri"/>
              </a:rPr>
              <a:t>MIT</a:t>
            </a:r>
            <a:r>
              <a:rPr sz="2400" dirty="0">
                <a:cs typeface="YuGo-Medium"/>
              </a:rPr>
              <a:t>は</a:t>
            </a:r>
            <a:r>
              <a:rPr sz="2400" spc="35" dirty="0">
                <a:cs typeface="YuGo-Medium"/>
              </a:rPr>
              <a:t>、</a:t>
            </a:r>
            <a:r>
              <a:rPr sz="2400" u="sng" spc="35" dirty="0">
                <a:uFill>
                  <a:solidFill>
                    <a:srgbClr val="000000"/>
                  </a:solidFill>
                </a:uFill>
                <a:cs typeface="YuGo-Medium"/>
              </a:rPr>
              <a:t> 	</a:t>
            </a:r>
            <a:r>
              <a:rPr sz="2400" dirty="0">
                <a:cs typeface="YuGo-Medium"/>
              </a:rPr>
              <a:t>前に作られました。</a:t>
            </a:r>
          </a:p>
          <a:p>
            <a:pPr marL="469900" marR="309880">
              <a:lnSpc>
                <a:spcPts val="3310"/>
              </a:lnSpc>
              <a:spcBef>
                <a:spcPts val="175"/>
              </a:spcBef>
              <a:tabLst>
                <a:tab pos="4584065" algn="l"/>
                <a:tab pos="10070465" algn="l"/>
              </a:tabLst>
            </a:pPr>
            <a:r>
              <a:rPr sz="2400" dirty="0">
                <a:cs typeface="YuGo-Medium"/>
              </a:rPr>
              <a:t>⼤学院⽣は</a:t>
            </a:r>
            <a:r>
              <a:rPr sz="2400" u="sng" dirty="0">
                <a:uFill>
                  <a:solidFill>
                    <a:srgbClr val="000000"/>
                  </a:solidFill>
                </a:uFill>
                <a:cs typeface="Times New Roman"/>
              </a:rPr>
              <a:t> 	</a:t>
            </a:r>
            <a:r>
              <a:rPr sz="2400" dirty="0">
                <a:cs typeface="YuGo-Medium"/>
              </a:rPr>
              <a:t>いますが、学部⽣は</a:t>
            </a:r>
            <a:r>
              <a:rPr sz="2400" u="sng" dirty="0">
                <a:uFill>
                  <a:solidFill>
                    <a:srgbClr val="000000"/>
                  </a:solidFill>
                </a:uFill>
                <a:cs typeface="Times New Roman"/>
              </a:rPr>
              <a:t> 	</a:t>
            </a:r>
            <a:r>
              <a:rPr sz="2400" dirty="0">
                <a:cs typeface="YuGo-Medium"/>
              </a:rPr>
              <a:t>しか いません。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424179"/>
            <a:ext cx="45897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5145" algn="l"/>
              </a:tabLst>
            </a:pPr>
            <a:r>
              <a:rPr sz="2800" spc="-100" dirty="0"/>
              <a:t>⽂法</a:t>
            </a:r>
            <a:r>
              <a:rPr sz="2800" dirty="0"/>
              <a:t>６	</a:t>
            </a:r>
            <a:r>
              <a:rPr sz="2800" spc="-100" dirty="0">
                <a:latin typeface="Calibri"/>
                <a:cs typeface="Calibri"/>
              </a:rPr>
              <a:t>No</a:t>
            </a:r>
            <a:r>
              <a:rPr sz="2800" spc="-110" dirty="0">
                <a:latin typeface="Calibri"/>
                <a:cs typeface="Calibri"/>
              </a:rPr>
              <a:t>u</a:t>
            </a:r>
            <a:r>
              <a:rPr sz="2800" spc="-105" dirty="0">
                <a:latin typeface="Calibri"/>
                <a:cs typeface="Calibri"/>
              </a:rPr>
              <a:t>n</a:t>
            </a:r>
            <a:r>
              <a:rPr sz="2800" spc="-100" dirty="0"/>
              <a:t>さ</a:t>
            </a:r>
            <a:r>
              <a:rPr sz="2800" spc="434" dirty="0"/>
              <a:t>え</a:t>
            </a:r>
            <a:r>
              <a:rPr sz="4125" spc="-322" baseline="1010" dirty="0">
                <a:latin typeface="Calibri"/>
                <a:cs typeface="Calibri"/>
              </a:rPr>
              <a:t>V</a:t>
            </a:r>
            <a:r>
              <a:rPr sz="4125" spc="-120" baseline="1010" dirty="0">
                <a:latin typeface="Calibri"/>
                <a:cs typeface="Calibri"/>
              </a:rPr>
              <a:t>e</a:t>
            </a:r>
            <a:r>
              <a:rPr sz="4125" spc="-135" baseline="1010" dirty="0">
                <a:latin typeface="Calibri"/>
                <a:cs typeface="Calibri"/>
              </a:rPr>
              <a:t>r</a:t>
            </a:r>
            <a:r>
              <a:rPr sz="4125" spc="-127" baseline="1010" dirty="0">
                <a:latin typeface="Calibri"/>
                <a:cs typeface="Calibri"/>
              </a:rPr>
              <a:t>b</a:t>
            </a:r>
            <a:r>
              <a:rPr sz="4125" spc="-75" baseline="1010" dirty="0"/>
              <a:t>えば</a:t>
            </a:r>
            <a:endParaRPr sz="4125" baseline="101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3138" y="996747"/>
            <a:ext cx="9247662" cy="863441"/>
          </a:xfrm>
          <a:prstGeom prst="rect">
            <a:avLst/>
          </a:prstGeom>
          <a:ln w="12700">
            <a:solidFill>
              <a:srgbClr val="FFCA08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0"/>
              </a:spcBef>
            </a:pPr>
            <a:r>
              <a:rPr sz="2400" spc="20" dirty="0">
                <a:cs typeface="Calibri"/>
              </a:rPr>
              <a:t>A</a:t>
            </a:r>
            <a:r>
              <a:rPr sz="2400" spc="20" dirty="0">
                <a:cs typeface="Arial Unicode MS"/>
              </a:rPr>
              <a:t>：</a:t>
            </a:r>
            <a:r>
              <a:rPr sz="2400" dirty="0">
                <a:cs typeface="YuGo-Medium"/>
              </a:rPr>
              <a:t>カップラーメンって本当に便利ですね。</a:t>
            </a:r>
          </a:p>
          <a:p>
            <a:pPr marL="91440" marR="217170">
              <a:lnSpc>
                <a:spcPts val="3720"/>
              </a:lnSpc>
              <a:spcBef>
                <a:spcPts val="270"/>
              </a:spcBef>
            </a:pPr>
            <a:r>
              <a:rPr sz="2400" spc="20" dirty="0">
                <a:cs typeface="Calibri"/>
              </a:rPr>
              <a:t>B</a:t>
            </a:r>
            <a:r>
              <a:rPr sz="2400" dirty="0">
                <a:cs typeface="Arial Unicode MS"/>
              </a:rPr>
              <a:t>：</a:t>
            </a:r>
            <a:r>
              <a:rPr sz="2400" dirty="0">
                <a:cs typeface="YuGo-Medium"/>
              </a:rPr>
              <a:t>ええ、</a:t>
            </a:r>
            <a:r>
              <a:rPr sz="2400" spc="100" dirty="0">
                <a:cs typeface="YuGo-Medium"/>
              </a:rPr>
              <a:t>お湯</a:t>
            </a:r>
            <a:r>
              <a:rPr sz="2400" b="1" spc="-70" dirty="0">
                <a:cs typeface="Arial"/>
              </a:rPr>
              <a:t>(</a:t>
            </a:r>
            <a:r>
              <a:rPr sz="2400" spc="100" dirty="0">
                <a:cs typeface="YuGo-Medium"/>
              </a:rPr>
              <a:t>ゆ</a:t>
            </a:r>
            <a:r>
              <a:rPr sz="2400" b="1" spc="-70" dirty="0">
                <a:cs typeface="Arial"/>
              </a:rPr>
              <a:t>)</a:t>
            </a:r>
            <a:r>
              <a:rPr sz="2400" spc="100" dirty="0" err="1">
                <a:cs typeface="YuGo-Medium"/>
              </a:rPr>
              <a:t>さえ⼊れれば</a:t>
            </a:r>
            <a:r>
              <a:rPr sz="2400" dirty="0" err="1">
                <a:cs typeface="YuGo-Medium"/>
              </a:rPr>
              <a:t>、</a:t>
            </a:r>
            <a:r>
              <a:rPr sz="2400" dirty="0" err="1">
                <a:solidFill>
                  <a:srgbClr val="0432FF"/>
                </a:solidFill>
                <a:cs typeface="YuGo-Medium"/>
              </a:rPr>
              <a:t>すぐ⾷べら</a:t>
            </a:r>
            <a:r>
              <a:rPr sz="2400" dirty="0">
                <a:solidFill>
                  <a:srgbClr val="0432FF"/>
                </a:solidFill>
                <a:cs typeface="YuGo-Medium"/>
              </a:rPr>
              <a:t> </a:t>
            </a:r>
            <a:r>
              <a:rPr sz="2400" dirty="0" err="1">
                <a:solidFill>
                  <a:srgbClr val="0432FF"/>
                </a:solidFill>
                <a:cs typeface="YuGo-Medium"/>
              </a:rPr>
              <a:t>れます</a:t>
            </a:r>
            <a:r>
              <a:rPr sz="2400" dirty="0" err="1">
                <a:cs typeface="YuGo-Medium"/>
              </a:rPr>
              <a:t>からね</a:t>
            </a:r>
            <a:r>
              <a:rPr lang="en-US" sz="2400" dirty="0">
                <a:cs typeface="YuGo-Medium"/>
              </a:rPr>
              <a:t>。</a:t>
            </a:r>
            <a:endParaRPr sz="2400" dirty="0">
              <a:cs typeface="YuGo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1977" y="2946865"/>
            <a:ext cx="3449954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54965" algn="l"/>
                <a:tab pos="355600" algn="l"/>
                <a:tab pos="2109470" algn="l"/>
              </a:tabLst>
            </a:pPr>
            <a:r>
              <a:rPr sz="2000" i="1" spc="50" dirty="0">
                <a:latin typeface="Arial"/>
                <a:cs typeface="Arial"/>
              </a:rPr>
              <a:t>”If</a:t>
            </a:r>
            <a:r>
              <a:rPr sz="2100" spc="-100" dirty="0">
                <a:latin typeface="YuGo-Medium"/>
                <a:cs typeface="YuGo-Medium"/>
              </a:rPr>
              <a:t>〜</a:t>
            </a:r>
            <a:r>
              <a:rPr sz="2100" spc="-145" dirty="0">
                <a:latin typeface="YuGo-Medium"/>
                <a:cs typeface="YuGo-Medium"/>
              </a:rPr>
              <a:t> </a:t>
            </a:r>
            <a:r>
              <a:rPr sz="2000" i="1" spc="-70" dirty="0">
                <a:latin typeface="Arial"/>
                <a:cs typeface="Arial"/>
              </a:rPr>
              <a:t>only</a:t>
            </a:r>
            <a:r>
              <a:rPr sz="2100" spc="-100" dirty="0">
                <a:latin typeface="YuGo-Medium"/>
                <a:cs typeface="YuGo-Medium"/>
              </a:rPr>
              <a:t>〜；	</a:t>
            </a:r>
            <a:r>
              <a:rPr sz="2000" i="1" spc="30" dirty="0">
                <a:latin typeface="Arial"/>
                <a:cs typeface="Arial"/>
              </a:rPr>
              <a:t>if</a:t>
            </a:r>
            <a:r>
              <a:rPr sz="2100" spc="-100" dirty="0">
                <a:latin typeface="YuGo-Medium"/>
                <a:cs typeface="YuGo-Medium"/>
              </a:rPr>
              <a:t>〜</a:t>
            </a:r>
            <a:r>
              <a:rPr sz="2100" spc="-220" dirty="0">
                <a:latin typeface="YuGo-Medium"/>
                <a:cs typeface="YuGo-Medium"/>
              </a:rPr>
              <a:t> </a:t>
            </a:r>
            <a:r>
              <a:rPr sz="2000" i="1" spc="-50" dirty="0">
                <a:latin typeface="Arial"/>
                <a:cs typeface="Arial"/>
              </a:rPr>
              <a:t>just</a:t>
            </a:r>
            <a:r>
              <a:rPr sz="2100" spc="-100" dirty="0">
                <a:latin typeface="YuGo-Medium"/>
                <a:cs typeface="YuGo-Medium"/>
              </a:rPr>
              <a:t>〜；</a:t>
            </a:r>
            <a:endParaRPr sz="2100" dirty="0">
              <a:latin typeface="YuGo-Medium"/>
              <a:cs typeface="YuGo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0531" y="2961132"/>
            <a:ext cx="11525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60" dirty="0">
                <a:latin typeface="Arial"/>
                <a:cs typeface="Arial"/>
              </a:rPr>
              <a:t>as </a:t>
            </a:r>
            <a:r>
              <a:rPr sz="2000" i="1" spc="-65" dirty="0">
                <a:latin typeface="Arial"/>
                <a:cs typeface="Arial"/>
              </a:rPr>
              <a:t>long</a:t>
            </a:r>
            <a:r>
              <a:rPr sz="2000" i="1" spc="-135" dirty="0">
                <a:latin typeface="Arial"/>
                <a:cs typeface="Arial"/>
              </a:rPr>
              <a:t> </a:t>
            </a:r>
            <a:r>
              <a:rPr sz="2000" i="1" spc="-50" dirty="0">
                <a:latin typeface="Arial"/>
                <a:cs typeface="Arial"/>
              </a:rPr>
              <a:t>as”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1977" y="3265932"/>
            <a:ext cx="6959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Calibri"/>
                <a:cs typeface="Calibri"/>
              </a:rPr>
              <a:t>used </a:t>
            </a:r>
            <a:r>
              <a:rPr sz="200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state </a:t>
            </a:r>
            <a:r>
              <a:rPr sz="2000" spc="15" dirty="0">
                <a:latin typeface="Calibri"/>
                <a:cs typeface="Calibri"/>
              </a:rPr>
              <a:t>a 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sufficient condition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 </a:t>
            </a:r>
            <a:r>
              <a:rPr sz="2000" spc="5" dirty="0">
                <a:latin typeface="Calibri"/>
                <a:cs typeface="Calibri"/>
              </a:rPr>
              <a:t>attaining </a:t>
            </a:r>
            <a:r>
              <a:rPr sz="2000" spc="15" dirty="0">
                <a:latin typeface="Calibri"/>
                <a:cs typeface="Calibri"/>
              </a:rPr>
              <a:t>a </a:t>
            </a:r>
            <a:r>
              <a:rPr sz="2000" spc="5" dirty="0">
                <a:latin typeface="Calibri"/>
                <a:cs typeface="Calibri"/>
              </a:rPr>
              <a:t>desired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result.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5435"/>
              </p:ext>
            </p:extLst>
          </p:nvPr>
        </p:nvGraphicFramePr>
        <p:xfrm>
          <a:off x="963138" y="4380887"/>
          <a:ext cx="6469379" cy="1880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Affirmative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8D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23850">
                        <a:lnSpc>
                          <a:spcPts val="211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Drop -</a:t>
                      </a:r>
                      <a:r>
                        <a:rPr sz="180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5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Add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5" dirty="0">
                          <a:solidFill>
                            <a:srgbClr val="0432FF"/>
                          </a:solidFill>
                          <a:latin typeface="Calibri"/>
                          <a:cs typeface="Calibri"/>
                        </a:rPr>
                        <a:t>eba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5E8D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135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YuGo-Medium"/>
                          <a:cs typeface="YuGo-Medium"/>
                        </a:rPr>
                        <a:t>⾷べる</a:t>
                      </a:r>
                      <a:r>
                        <a:rPr sz="1800" spc="-120" dirty="0">
                          <a:latin typeface="YuGo-Medium"/>
                          <a:cs typeface="YuGo-Medium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taber</a:t>
                      </a:r>
                      <a:r>
                        <a:rPr sz="1800" spc="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ts val="2135"/>
                        </a:lnSpc>
                      </a:pPr>
                      <a:r>
                        <a:rPr sz="1800" dirty="0">
                          <a:latin typeface="YuGo-Medium"/>
                          <a:cs typeface="YuGo-Medium"/>
                        </a:rPr>
                        <a:t>書く</a:t>
                      </a:r>
                      <a:r>
                        <a:rPr sz="1800" spc="-204" dirty="0">
                          <a:latin typeface="YuGo-Medium"/>
                          <a:cs typeface="YuGo-Medium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kak</a:t>
                      </a:r>
                      <a:r>
                        <a:rPr sz="180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ts val="2135"/>
                        </a:lnSpc>
                        <a:spcBef>
                          <a:spcPts val="25"/>
                        </a:spcBef>
                      </a:pPr>
                      <a:r>
                        <a:rPr sz="1800" dirty="0">
                          <a:latin typeface="YuGo-Medium"/>
                          <a:cs typeface="YuGo-Medium"/>
                        </a:rPr>
                        <a:t>くる</a:t>
                      </a:r>
                      <a:r>
                        <a:rPr sz="1800" spc="-204" dirty="0">
                          <a:latin typeface="YuGo-Medium"/>
                          <a:cs typeface="YuGo-Medium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kur</a:t>
                      </a:r>
                      <a:r>
                        <a:rPr sz="1800" spc="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ts val="2135"/>
                        </a:lnSpc>
                      </a:pPr>
                      <a:r>
                        <a:rPr sz="1800" dirty="0">
                          <a:latin typeface="YuGo-Medium"/>
                          <a:cs typeface="YuGo-Medium"/>
                        </a:rPr>
                        <a:t>する</a:t>
                      </a:r>
                      <a:r>
                        <a:rPr sz="1800" spc="-195" dirty="0">
                          <a:latin typeface="YuGo-Medium"/>
                          <a:cs typeface="YuGo-Medium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sur</a:t>
                      </a:r>
                      <a:r>
                        <a:rPr sz="1800" spc="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734060">
                        <a:lnSpc>
                          <a:spcPts val="2400"/>
                        </a:lnSpc>
                        <a:spcBef>
                          <a:spcPts val="65"/>
                        </a:spcBef>
                      </a:pPr>
                      <a:r>
                        <a:rPr sz="2000" dirty="0">
                          <a:latin typeface="YuGo-Medium"/>
                          <a:cs typeface="YuGo-Medium"/>
                        </a:rPr>
                        <a:t>⾷べ</a:t>
                      </a:r>
                      <a:r>
                        <a:rPr sz="2000" dirty="0">
                          <a:solidFill>
                            <a:srgbClr val="0432FF"/>
                          </a:solidFill>
                          <a:latin typeface="YuGo-Medium"/>
                          <a:cs typeface="YuGo-Medium"/>
                        </a:rPr>
                        <a:t>れば </a:t>
                      </a:r>
                      <a:r>
                        <a:rPr sz="2000" dirty="0">
                          <a:latin typeface="YuGo-Medium"/>
                          <a:cs typeface="YuGo-Medium"/>
                        </a:rPr>
                        <a:t>書</a:t>
                      </a:r>
                      <a:r>
                        <a:rPr sz="2000" dirty="0">
                          <a:solidFill>
                            <a:srgbClr val="0432FF"/>
                          </a:solidFill>
                          <a:latin typeface="YuGo-Medium"/>
                          <a:cs typeface="YuGo-Medium"/>
                        </a:rPr>
                        <a:t>けば </a:t>
                      </a:r>
                      <a:r>
                        <a:rPr sz="2000" dirty="0">
                          <a:latin typeface="YuGo-Medium"/>
                          <a:cs typeface="YuGo-Medium"/>
                        </a:rPr>
                        <a:t>く</a:t>
                      </a:r>
                      <a:r>
                        <a:rPr sz="2000" dirty="0">
                          <a:solidFill>
                            <a:srgbClr val="0432FF"/>
                          </a:solidFill>
                          <a:latin typeface="YuGo-Medium"/>
                          <a:cs typeface="YuGo-Medium"/>
                        </a:rPr>
                        <a:t>れば </a:t>
                      </a:r>
                      <a:r>
                        <a:rPr sz="2000" dirty="0">
                          <a:latin typeface="YuGo-Medium"/>
                          <a:cs typeface="YuGo-Medium"/>
                        </a:rPr>
                        <a:t>す</a:t>
                      </a:r>
                      <a:r>
                        <a:rPr sz="2000" dirty="0">
                          <a:solidFill>
                            <a:srgbClr val="0432FF"/>
                          </a:solidFill>
                          <a:latin typeface="YuGo-Medium"/>
                          <a:cs typeface="YuGo-Medium"/>
                        </a:rPr>
                        <a:t>れば</a:t>
                      </a:r>
                      <a:endParaRPr sz="2000">
                        <a:latin typeface="YuGo-Medium"/>
                        <a:cs typeface="YuGo-Medium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marL="90805">
                        <a:lnSpc>
                          <a:spcPts val="2135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Negative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ts val="2135"/>
                        </a:lnSpc>
                      </a:pPr>
                      <a:r>
                        <a:rPr sz="1800" dirty="0">
                          <a:latin typeface="YuGo-Medium"/>
                          <a:cs typeface="YuGo-Medium"/>
                        </a:rPr>
                        <a:t>ない</a:t>
                      </a:r>
                      <a:r>
                        <a:rPr sz="1800" spc="-120" dirty="0">
                          <a:latin typeface="YuGo-Medium"/>
                          <a:cs typeface="YuGo-Medium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form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D5E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135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Drop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409" dirty="0">
                          <a:latin typeface="YuGo-Medium"/>
                          <a:cs typeface="YuGo-Medium"/>
                        </a:rPr>
                        <a:t>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and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ts val="2135"/>
                        </a:lnSpc>
                      </a:pPr>
                      <a:r>
                        <a:rPr sz="1800" spc="15" dirty="0">
                          <a:latin typeface="Calibri"/>
                          <a:cs typeface="Calibri"/>
                        </a:rPr>
                        <a:t>Add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YuGo-Medium"/>
                          <a:cs typeface="YuGo-Medium"/>
                        </a:rPr>
                        <a:t>ければ</a:t>
                      </a:r>
                      <a:endParaRPr sz="1800">
                        <a:latin typeface="YuGo-Medium"/>
                        <a:cs typeface="YuGo-Medium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D5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742315">
                        <a:lnSpc>
                          <a:spcPts val="211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latin typeface="YuGo-Medium"/>
                          <a:cs typeface="YuGo-Medium"/>
                        </a:rPr>
                        <a:t>⾷べない 作らない</a:t>
                      </a:r>
                      <a:endParaRPr sz="1800">
                        <a:latin typeface="YuGo-Medium"/>
                        <a:cs typeface="YuGo-Medium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2260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dirty="0">
                          <a:latin typeface="YuGo-Medium"/>
                          <a:cs typeface="YuGo-Medium"/>
                        </a:rPr>
                        <a:t>⾷べな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YuGo-Medium"/>
                          <a:cs typeface="YuGo-Medium"/>
                        </a:rPr>
                        <a:t>ければ </a:t>
                      </a:r>
                      <a:r>
                        <a:rPr sz="2000" dirty="0">
                          <a:latin typeface="YuGo-Medium"/>
                          <a:cs typeface="YuGo-Medium"/>
                        </a:rPr>
                        <a:t>作らな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YuGo-Medium"/>
                          <a:cs typeface="YuGo-Medium"/>
                        </a:rPr>
                        <a:t>ければ</a:t>
                      </a:r>
                      <a:endParaRPr sz="2000" dirty="0">
                        <a:latin typeface="YuGo-Medium"/>
                        <a:cs typeface="YuGo-Medium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1084"/>
              </p:ext>
            </p:extLst>
          </p:nvPr>
        </p:nvGraphicFramePr>
        <p:xfrm>
          <a:off x="7966180" y="4006169"/>
          <a:ext cx="1198244" cy="2313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57"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k</a:t>
                      </a: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YuGo-Medium"/>
                          <a:cs typeface="YuGo-Medium"/>
                        </a:rPr>
                        <a:t>ら</a:t>
                      </a:r>
                      <a:endParaRPr sz="1800">
                        <a:latin typeface="YuGo-Medium"/>
                        <a:cs typeface="YuGo-Medium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YuGo-Medium"/>
                          <a:cs typeface="YuGo-Medium"/>
                        </a:rPr>
                        <a:t>か</a:t>
                      </a:r>
                      <a:endParaRPr sz="1800">
                        <a:latin typeface="YuGo-Medium"/>
                        <a:cs typeface="YuGo-Medium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YuGo-Medium"/>
                          <a:cs typeface="YuGo-Medium"/>
                        </a:rPr>
                        <a:t>り</a:t>
                      </a:r>
                      <a:endParaRPr sz="1800">
                        <a:latin typeface="YuGo-Medium"/>
                        <a:cs typeface="YuGo-Medium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YuGo-Medium"/>
                          <a:cs typeface="YuGo-Medium"/>
                        </a:rPr>
                        <a:t>き</a:t>
                      </a:r>
                      <a:endParaRPr sz="1800">
                        <a:latin typeface="YuGo-Medium"/>
                        <a:cs typeface="YuGo-Medium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00B050"/>
                          </a:solidFill>
                          <a:latin typeface="YuGo-Medium"/>
                          <a:cs typeface="YuGo-Medium"/>
                        </a:rPr>
                        <a:t>る</a:t>
                      </a:r>
                      <a:endParaRPr sz="1800">
                        <a:latin typeface="YuGo-Medium"/>
                        <a:cs typeface="YuGo-Medium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00B050"/>
                          </a:solidFill>
                          <a:latin typeface="YuGo-Medium"/>
                          <a:cs typeface="YuGo-Medium"/>
                        </a:rPr>
                        <a:t>く</a:t>
                      </a:r>
                      <a:endParaRPr sz="1800">
                        <a:latin typeface="YuGo-Medium"/>
                        <a:cs typeface="YuGo-Medium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0432FF"/>
                          </a:solidFill>
                          <a:latin typeface="YuGo-Medium"/>
                          <a:cs typeface="YuGo-Medium"/>
                        </a:rPr>
                        <a:t>れ</a:t>
                      </a:r>
                      <a:endParaRPr sz="1800">
                        <a:latin typeface="YuGo-Medium"/>
                        <a:cs typeface="YuGo-Medium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0432FF"/>
                          </a:solidFill>
                          <a:latin typeface="YuGo-Medium"/>
                          <a:cs typeface="YuGo-Medium"/>
                        </a:rPr>
                        <a:t>け</a:t>
                      </a:r>
                      <a:endParaRPr sz="1800">
                        <a:latin typeface="YuGo-Medium"/>
                        <a:cs typeface="YuGo-Medium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YuGo-Medium"/>
                          <a:cs typeface="YuGo-Medium"/>
                        </a:rPr>
                        <a:t>ろ</a:t>
                      </a:r>
                      <a:endParaRPr sz="1800">
                        <a:latin typeface="YuGo-Medium"/>
                        <a:cs typeface="YuGo-Medium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YuGo-Medium"/>
                          <a:cs typeface="YuGo-Medium"/>
                        </a:rPr>
                        <a:t>こ</a:t>
                      </a:r>
                      <a:endParaRPr sz="1800">
                        <a:latin typeface="YuGo-Medium"/>
                        <a:cs typeface="YuGo-Medium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889609" y="3909546"/>
            <a:ext cx="27584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450" dirty="0">
                <a:solidFill>
                  <a:srgbClr val="FF9300"/>
                </a:solidFill>
                <a:latin typeface="YuGo-Medium"/>
                <a:cs typeface="YuGo-Medium"/>
              </a:rPr>
              <a:t>ば</a:t>
            </a:r>
            <a:r>
              <a:rPr sz="2000" dirty="0">
                <a:solidFill>
                  <a:srgbClr val="FF9300"/>
                </a:solidFill>
                <a:latin typeface="Calibri"/>
                <a:cs typeface="Calibri"/>
              </a:rPr>
              <a:t>form</a:t>
            </a:r>
            <a:r>
              <a:rPr sz="2000" spc="-15" dirty="0">
                <a:solidFill>
                  <a:srgbClr val="FF93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9300"/>
                </a:solidFill>
                <a:latin typeface="Calibri"/>
                <a:cs typeface="Calibri"/>
              </a:rPr>
              <a:t>(conditional</a:t>
            </a:r>
            <a:r>
              <a:rPr sz="2000" spc="-15" dirty="0">
                <a:solidFill>
                  <a:srgbClr val="FF9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9300"/>
                </a:solidFill>
                <a:latin typeface="Calibri"/>
                <a:cs typeface="Calibri"/>
              </a:rPr>
              <a:t>form)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8" y="4057395"/>
            <a:ext cx="10208261" cy="88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alibri"/>
              <a:buAutoNum type="arabicPeriod"/>
              <a:tabLst>
                <a:tab pos="355600" algn="l"/>
                <a:tab pos="3669665" algn="l"/>
              </a:tabLst>
            </a:pPr>
            <a:r>
              <a:rPr sz="2800" dirty="0">
                <a:solidFill>
                  <a:srgbClr val="0432FF"/>
                </a:solidFill>
                <a:latin typeface="YuGo-Medium"/>
                <a:cs typeface="YuGo-Medium"/>
              </a:rPr>
              <a:t>単語を覚える	</a:t>
            </a:r>
            <a:r>
              <a:rPr sz="2800" dirty="0">
                <a:solidFill>
                  <a:srgbClr val="00B050"/>
                </a:solidFill>
                <a:latin typeface="YuGo-Medium"/>
                <a:cs typeface="YuGo-Medium"/>
              </a:rPr>
              <a:t>⽇本語が上⼿になる</a:t>
            </a:r>
            <a:endParaRPr sz="2800" dirty="0">
              <a:latin typeface="YuGo-Medium"/>
              <a:cs typeface="YuGo-Medium"/>
            </a:endParaRPr>
          </a:p>
          <a:p>
            <a:pPr marL="355600" indent="-342900"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sz="2800" dirty="0" err="1">
                <a:solidFill>
                  <a:srgbClr val="0432FF"/>
                </a:solidFill>
                <a:latin typeface="YuGo-Medium"/>
                <a:cs typeface="YuGo-Medium"/>
              </a:rPr>
              <a:t>いい⼤学を卒業する</a:t>
            </a:r>
            <a:r>
              <a:rPr sz="2800" spc="10" dirty="0">
                <a:solidFill>
                  <a:srgbClr val="0432FF"/>
                </a:solidFill>
                <a:latin typeface="YuGo-Medium"/>
                <a:cs typeface="YuGo-Medium"/>
              </a:rPr>
              <a:t> </a:t>
            </a:r>
            <a:r>
              <a:rPr sz="2800" dirty="0" err="1">
                <a:solidFill>
                  <a:srgbClr val="00B050"/>
                </a:solidFill>
                <a:latin typeface="YuGo-Medium"/>
                <a:cs typeface="YuGo-Medium"/>
              </a:rPr>
              <a:t>いい会社に就職できる</a:t>
            </a:r>
            <a:endParaRPr sz="2800" dirty="0">
              <a:latin typeface="YuGo-Medium"/>
              <a:cs typeface="YuGo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4540" y="4907788"/>
            <a:ext cx="43167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 err="1">
                <a:solidFill>
                  <a:srgbClr val="00B050"/>
                </a:solidFill>
                <a:latin typeface="YuGo-Medium"/>
                <a:cs typeface="YuGo-Medium"/>
              </a:rPr>
              <a:t>幸（しあわ）せになれる</a:t>
            </a:r>
            <a:endParaRPr sz="2800" dirty="0">
              <a:latin typeface="YuGo-Medium"/>
              <a:cs typeface="YuGo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4907788"/>
            <a:ext cx="2146300" cy="1735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alibri"/>
              <a:buAutoNum type="arabicPeriod" startAt="3"/>
              <a:tabLst>
                <a:tab pos="355600" algn="l"/>
              </a:tabLst>
            </a:pPr>
            <a:r>
              <a:rPr sz="2800" dirty="0">
                <a:solidFill>
                  <a:srgbClr val="0432FF"/>
                </a:solidFill>
                <a:latin typeface="YuGo-Medium"/>
                <a:cs typeface="YuGo-Medium"/>
              </a:rPr>
              <a:t>お⾦がある</a:t>
            </a:r>
            <a:endParaRPr sz="2800">
              <a:latin typeface="YuGo-Medium"/>
              <a:cs typeface="YuGo-Medium"/>
            </a:endParaRPr>
          </a:p>
          <a:p>
            <a:pPr marL="355600" indent="-342900">
              <a:lnSpc>
                <a:spcPts val="3325"/>
              </a:lnSpc>
              <a:spcBef>
                <a:spcPts val="45"/>
              </a:spcBef>
              <a:buFont typeface="Calibri"/>
              <a:buAutoNum type="arabicPeriod" startAt="3"/>
              <a:tabLst>
                <a:tab pos="355600" algn="l"/>
              </a:tabLst>
            </a:pPr>
            <a:r>
              <a:rPr sz="2800" dirty="0">
                <a:solidFill>
                  <a:srgbClr val="0432FF"/>
                </a:solidFill>
                <a:latin typeface="YuGo-Medium"/>
                <a:cs typeface="YuGo-Medium"/>
              </a:rPr>
              <a:t>⾃由がある</a:t>
            </a:r>
            <a:endParaRPr sz="2800">
              <a:latin typeface="YuGo-Medium"/>
              <a:cs typeface="YuGo-Medium"/>
            </a:endParaRPr>
          </a:p>
          <a:p>
            <a:pPr marL="355600" indent="-342900">
              <a:lnSpc>
                <a:spcPts val="3325"/>
              </a:lnSpc>
              <a:buFont typeface="Calibri"/>
              <a:buAutoNum type="arabicPeriod" startAt="3"/>
              <a:tabLst>
                <a:tab pos="355600" algn="l"/>
              </a:tabLst>
            </a:pPr>
            <a:r>
              <a:rPr sz="2800" dirty="0">
                <a:solidFill>
                  <a:srgbClr val="0432FF"/>
                </a:solidFill>
                <a:latin typeface="YuGo-Medium"/>
                <a:cs typeface="YuGo-Medium"/>
              </a:rPr>
              <a:t>時間がある</a:t>
            </a:r>
            <a:endParaRPr sz="2800">
              <a:latin typeface="YuGo-Medium"/>
              <a:cs typeface="YuGo-Medium"/>
            </a:endParaRPr>
          </a:p>
          <a:p>
            <a:pPr marL="355600" indent="-342900">
              <a:lnSpc>
                <a:spcPct val="100000"/>
              </a:lnSpc>
              <a:spcBef>
                <a:spcPts val="50"/>
              </a:spcBef>
              <a:buFont typeface="Calibri"/>
              <a:buAutoNum type="arabicPeriod" startAt="3"/>
              <a:tabLst>
                <a:tab pos="355600" algn="l"/>
              </a:tabLst>
            </a:pPr>
            <a:r>
              <a:rPr sz="2800" dirty="0">
                <a:solidFill>
                  <a:srgbClr val="0432FF"/>
                </a:solidFill>
                <a:latin typeface="YuGo-Medium"/>
                <a:cs typeface="YuGo-Medium"/>
              </a:rPr>
              <a:t>彼⼥がいる</a:t>
            </a:r>
            <a:endParaRPr sz="2800">
              <a:latin typeface="YuGo-Medium"/>
              <a:cs typeface="YuGo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7295" y="1159812"/>
            <a:ext cx="444690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dirty="0">
                <a:solidFill>
                  <a:srgbClr val="FF2F92"/>
                </a:solidFill>
                <a:latin typeface="YuGo-Medium"/>
                <a:cs typeface="YuGo-Medium"/>
              </a:rPr>
              <a:t>★助詞（じょし</a:t>
            </a:r>
            <a:r>
              <a:rPr sz="1800" spc="5" dirty="0">
                <a:solidFill>
                  <a:srgbClr val="FF2F92"/>
                </a:solidFill>
                <a:latin typeface="YuGo-Medium"/>
                <a:cs typeface="YuGo-Medium"/>
              </a:rPr>
              <a:t>：</a:t>
            </a:r>
            <a:r>
              <a:rPr sz="1800" spc="5" dirty="0">
                <a:solidFill>
                  <a:srgbClr val="FF2F92"/>
                </a:solidFill>
                <a:latin typeface="Calibri"/>
                <a:cs typeface="Calibri"/>
              </a:rPr>
              <a:t>particles</a:t>
            </a:r>
            <a:r>
              <a:rPr sz="1800" spc="5" dirty="0">
                <a:solidFill>
                  <a:srgbClr val="FF2F92"/>
                </a:solidFill>
                <a:latin typeface="YuGo-Medium"/>
                <a:cs typeface="YuGo-Medium"/>
              </a:rPr>
              <a:t>）</a:t>
            </a:r>
            <a:endParaRPr sz="1800" dirty="0">
              <a:latin typeface="YuGo-Medium"/>
              <a:cs typeface="YuGo-Medium"/>
            </a:endParaRPr>
          </a:p>
          <a:p>
            <a:pPr marL="240665">
              <a:lnSpc>
                <a:spcPts val="2125"/>
              </a:lnSpc>
            </a:pPr>
            <a:r>
              <a:rPr sz="1800" dirty="0">
                <a:latin typeface="YuGo-Medium"/>
                <a:cs typeface="YuGo-Medium"/>
              </a:rPr>
              <a:t>①</a:t>
            </a:r>
            <a:r>
              <a:rPr sz="1800" dirty="0">
                <a:latin typeface="Calibri"/>
                <a:cs typeface="Calibri"/>
              </a:rPr>
              <a:t>Drop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YuGo-Medium"/>
                <a:cs typeface="YuGo-Medium"/>
              </a:rPr>
              <a:t>「</a:t>
            </a:r>
            <a:r>
              <a:rPr sz="1800" dirty="0">
                <a:solidFill>
                  <a:srgbClr val="00B050"/>
                </a:solidFill>
                <a:latin typeface="YuGo-Medium"/>
                <a:cs typeface="YuGo-Medium"/>
              </a:rPr>
              <a:t>が、を、は、も</a:t>
            </a:r>
            <a:r>
              <a:rPr sz="1800" dirty="0">
                <a:latin typeface="YuGo-Medium"/>
                <a:cs typeface="YuGo-Medium"/>
              </a:rPr>
              <a:t>」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10000" y="2812289"/>
            <a:ext cx="2393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YuGo-Medium"/>
                <a:cs typeface="YuGo-Medium"/>
              </a:rPr>
              <a:t>薬を飲む</a:t>
            </a:r>
            <a:r>
              <a:rPr sz="1800" spc="-150" dirty="0">
                <a:latin typeface="YuGo-Medium"/>
                <a:cs typeface="YuGo-Medium"/>
              </a:rPr>
              <a:t> 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YuGo-Medium"/>
                <a:cs typeface="YuGo-Medium"/>
              </a:rPr>
              <a:t>元気になる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63244" y="1767577"/>
            <a:ext cx="39761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YuGo-Medium"/>
                <a:cs typeface="YuGo-Medium"/>
              </a:rPr>
              <a:t>②他の助詞はキープ！！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10000" y="3357880"/>
            <a:ext cx="2622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YuGo-Medium"/>
                <a:cs typeface="YuGo-Medium"/>
              </a:rPr>
              <a:t>友達と会う</a:t>
            </a:r>
            <a:r>
              <a:rPr sz="1800" spc="-150" dirty="0">
                <a:latin typeface="YuGo-Medium"/>
                <a:cs typeface="YuGo-Medium"/>
              </a:rPr>
              <a:t> 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YuGo-Medium"/>
                <a:cs typeface="YuGo-Medium"/>
              </a:rPr>
              <a:t>元気になる</a:t>
            </a:r>
            <a:endParaRPr sz="1800">
              <a:latin typeface="YuGo-Medium"/>
              <a:cs typeface="YuGo-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3428" y="2775713"/>
            <a:ext cx="368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YuGo-Medium"/>
                <a:cs typeface="YuGo-Medium"/>
              </a:rPr>
              <a:t>薬</a:t>
            </a:r>
            <a:r>
              <a:rPr sz="1800" dirty="0">
                <a:solidFill>
                  <a:srgbClr val="00B050"/>
                </a:solidFill>
                <a:latin typeface="YuGo-Medium"/>
                <a:cs typeface="YuGo-Medium"/>
              </a:rPr>
              <a:t>を</a:t>
            </a:r>
            <a:r>
              <a:rPr sz="1800" dirty="0">
                <a:solidFill>
                  <a:srgbClr val="FF9300"/>
                </a:solidFill>
                <a:latin typeface="YuGo-Medium"/>
                <a:cs typeface="YuGo-Medium"/>
              </a:rPr>
              <a:t>さえ</a:t>
            </a:r>
            <a:r>
              <a:rPr sz="1800" dirty="0">
                <a:latin typeface="YuGo-Medium"/>
                <a:cs typeface="YuGo-Medium"/>
              </a:rPr>
              <a:t>飲め</a:t>
            </a:r>
            <a:r>
              <a:rPr sz="1800" dirty="0">
                <a:solidFill>
                  <a:srgbClr val="FF9300"/>
                </a:solidFill>
                <a:latin typeface="YuGo-Medium"/>
                <a:cs typeface="YuGo-Medium"/>
              </a:rPr>
              <a:t>ば</a:t>
            </a:r>
            <a:r>
              <a:rPr sz="1800" dirty="0">
                <a:latin typeface="YuGo-Medium"/>
                <a:cs typeface="YuGo-Medium"/>
              </a:rPr>
              <a:t>、元気になります。</a:t>
            </a:r>
            <a:endParaRPr sz="1800">
              <a:latin typeface="YuGo-Medium"/>
              <a:cs typeface="YuGo-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1699" y="3321304"/>
            <a:ext cx="391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YuGo-Medium"/>
                <a:cs typeface="YuGo-Medium"/>
              </a:rPr>
              <a:t>友達</a:t>
            </a:r>
            <a:r>
              <a:rPr sz="1800" b="1" dirty="0">
                <a:solidFill>
                  <a:srgbClr val="FF2F92"/>
                </a:solidFill>
                <a:latin typeface="YuGothic"/>
                <a:cs typeface="YuGothic"/>
              </a:rPr>
              <a:t>と</a:t>
            </a:r>
            <a:r>
              <a:rPr sz="1800" dirty="0">
                <a:solidFill>
                  <a:srgbClr val="FF9300"/>
                </a:solidFill>
                <a:latin typeface="YuGo-Medium"/>
                <a:cs typeface="YuGo-Medium"/>
              </a:rPr>
              <a:t>さえ</a:t>
            </a:r>
            <a:r>
              <a:rPr sz="1800" dirty="0">
                <a:latin typeface="YuGo-Medium"/>
                <a:cs typeface="YuGo-Medium"/>
              </a:rPr>
              <a:t>会え</a:t>
            </a:r>
            <a:r>
              <a:rPr sz="1800" dirty="0">
                <a:solidFill>
                  <a:srgbClr val="FF9300"/>
                </a:solidFill>
                <a:latin typeface="YuGo-Medium"/>
                <a:cs typeface="YuGo-Medium"/>
              </a:rPr>
              <a:t>ば</a:t>
            </a:r>
            <a:r>
              <a:rPr sz="1800" dirty="0">
                <a:latin typeface="YuGo-Medium"/>
                <a:cs typeface="YuGo-Medium"/>
              </a:rPr>
              <a:t>、元気になります。</a:t>
            </a:r>
          </a:p>
        </p:txBody>
      </p:sp>
      <p:sp>
        <p:nvSpPr>
          <p:cNvPr id="13" name="object 13"/>
          <p:cNvSpPr/>
          <p:nvPr/>
        </p:nvSpPr>
        <p:spPr>
          <a:xfrm>
            <a:off x="6863176" y="2546824"/>
            <a:ext cx="260403" cy="307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3176" y="2546824"/>
            <a:ext cx="260985" cy="307340"/>
          </a:xfrm>
          <a:custGeom>
            <a:avLst/>
            <a:gdLst/>
            <a:ahLst/>
            <a:cxnLst/>
            <a:rect l="l" t="t" r="r" b="b"/>
            <a:pathLst>
              <a:path w="260984" h="307339">
                <a:moveTo>
                  <a:pt x="0" y="6538"/>
                </a:moveTo>
                <a:lnTo>
                  <a:pt x="7782" y="0"/>
                </a:lnTo>
                <a:lnTo>
                  <a:pt x="130202" y="145736"/>
                </a:lnTo>
                <a:lnTo>
                  <a:pt x="252621" y="0"/>
                </a:lnTo>
                <a:lnTo>
                  <a:pt x="260404" y="6538"/>
                </a:lnTo>
                <a:lnTo>
                  <a:pt x="136840" y="153638"/>
                </a:lnTo>
                <a:lnTo>
                  <a:pt x="260404" y="300739"/>
                </a:lnTo>
                <a:lnTo>
                  <a:pt x="252621" y="307277"/>
                </a:lnTo>
                <a:lnTo>
                  <a:pt x="130202" y="161540"/>
                </a:lnTo>
                <a:lnTo>
                  <a:pt x="7782" y="307277"/>
                </a:lnTo>
                <a:lnTo>
                  <a:pt x="0" y="300739"/>
                </a:lnTo>
                <a:lnTo>
                  <a:pt x="123564" y="153638"/>
                </a:lnTo>
                <a:lnTo>
                  <a:pt x="0" y="6538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2400" y="580424"/>
            <a:ext cx="10338381" cy="2040445"/>
          </a:xfrm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714"/>
              </a:spcBef>
              <a:buSzPct val="101818"/>
              <a:buChar char="●"/>
              <a:tabLst>
                <a:tab pos="545465" algn="l"/>
                <a:tab pos="546100" algn="l"/>
                <a:tab pos="2328545" algn="l"/>
              </a:tabLst>
            </a:pPr>
            <a:r>
              <a:rPr sz="2750" spc="-50" dirty="0">
                <a:latin typeface="YuGo-Medium"/>
                <a:cs typeface="YuGo-Medium"/>
              </a:rPr>
              <a:t>⽂法</a:t>
            </a:r>
            <a:r>
              <a:rPr sz="2750" spc="50" dirty="0">
                <a:latin typeface="YuGo-Medium"/>
                <a:cs typeface="YuGo-Medium"/>
              </a:rPr>
              <a:t>６	</a:t>
            </a:r>
            <a:r>
              <a:rPr sz="2750" spc="-80" dirty="0">
                <a:latin typeface="Calibri"/>
                <a:cs typeface="Calibri"/>
              </a:rPr>
              <a:t>Noun</a:t>
            </a:r>
            <a:r>
              <a:rPr sz="2750" spc="-50" dirty="0">
                <a:latin typeface="YuGo-Medium"/>
                <a:cs typeface="YuGo-Medium"/>
              </a:rPr>
              <a:t>さ</a:t>
            </a:r>
            <a:r>
              <a:rPr sz="2750" spc="484" dirty="0">
                <a:latin typeface="YuGo-Medium"/>
                <a:cs typeface="YuGo-Medium"/>
              </a:rPr>
              <a:t>え</a:t>
            </a:r>
            <a:r>
              <a:rPr sz="2750" spc="-114" dirty="0">
                <a:latin typeface="Calibri"/>
                <a:cs typeface="Calibri"/>
              </a:rPr>
              <a:t>Verb</a:t>
            </a:r>
            <a:r>
              <a:rPr sz="2750" spc="50" dirty="0">
                <a:latin typeface="YuGo-Medium"/>
                <a:cs typeface="YuGo-Medium"/>
              </a:rPr>
              <a:t>ば</a:t>
            </a:r>
            <a:endParaRPr sz="2750" dirty="0">
              <a:latin typeface="YuGo-Medium"/>
              <a:cs typeface="YuGo-Medium"/>
            </a:endParaRPr>
          </a:p>
          <a:p>
            <a:pPr marL="568325">
              <a:lnSpc>
                <a:spcPct val="100000"/>
              </a:lnSpc>
              <a:spcBef>
                <a:spcPts val="1180"/>
              </a:spcBef>
            </a:pPr>
            <a:r>
              <a:rPr sz="2000" spc="-1000" dirty="0">
                <a:latin typeface="Arial Unicode MS"/>
                <a:cs typeface="Arial Unicode MS"/>
              </a:rPr>
              <a:t>《</a:t>
            </a:r>
            <a:r>
              <a:rPr lang="ja-JP" altLang="en-US" sz="2000">
                <a:latin typeface="Arial Unicode MS"/>
                <a:cs typeface="Arial Unicode MS"/>
              </a:rPr>
              <a:t>例</a:t>
            </a:r>
            <a:r>
              <a:rPr lang="en-US" altLang="ja-JP" sz="2000" spc="-1000" dirty="0">
                <a:latin typeface="Arial Unicode MS"/>
                <a:cs typeface="Arial Unicode MS"/>
              </a:rPr>
              <a:t>》</a:t>
            </a:r>
            <a:endParaRPr lang="ja-JP" altLang="en-US" sz="2000">
              <a:latin typeface="Arial Unicode MS"/>
              <a:cs typeface="Arial Unicode MS"/>
            </a:endParaRPr>
          </a:p>
          <a:p>
            <a:pPr marL="911225" lvl="1" indent="-342900">
              <a:lnSpc>
                <a:spcPct val="100000"/>
              </a:lnSpc>
              <a:buFont typeface="Calibri"/>
              <a:buAutoNum type="arabicPeriod"/>
              <a:tabLst>
                <a:tab pos="911225" algn="l"/>
                <a:tab pos="911860" algn="l"/>
              </a:tabLst>
            </a:pPr>
            <a:r>
              <a:rPr lang="ja-JP" altLang="en-US" sz="2000" spc="-160">
                <a:latin typeface="Arial Unicode MS"/>
                <a:cs typeface="Arial Unicode MS"/>
              </a:rPr>
              <a:t>友達</a:t>
            </a:r>
            <a:r>
              <a:rPr lang="ja-JP" altLang="en-US" sz="2000" spc="-155">
                <a:latin typeface="Arial Unicode MS"/>
                <a:cs typeface="Arial Unicode MS"/>
              </a:rPr>
              <a:t>と</a:t>
            </a:r>
            <a:r>
              <a:rPr lang="ja-JP" altLang="en-US" sz="2000" spc="-160">
                <a:latin typeface="Arial Unicode MS"/>
                <a:cs typeface="Arial Unicode MS"/>
              </a:rPr>
              <a:t>家族</a:t>
            </a:r>
            <a:r>
              <a:rPr lang="ja-JP" altLang="en-US" sz="2000" spc="-155">
                <a:latin typeface="Arial Unicode MS"/>
                <a:cs typeface="Arial Unicode MS"/>
              </a:rPr>
              <a:t>さ</a:t>
            </a:r>
            <a:r>
              <a:rPr lang="ja-JP" altLang="en-US" sz="2000" spc="-204">
                <a:latin typeface="Arial Unicode MS"/>
                <a:cs typeface="Arial Unicode MS"/>
              </a:rPr>
              <a:t>え</a:t>
            </a:r>
            <a:r>
              <a:rPr lang="ja-JP" altLang="en-US" sz="2000" spc="-114">
                <a:latin typeface="Arial Unicode MS"/>
                <a:cs typeface="Arial Unicode MS"/>
              </a:rPr>
              <a:t>い</a:t>
            </a:r>
            <a:r>
              <a:rPr lang="ja-JP" altLang="en-US" sz="2000" spc="-225">
                <a:latin typeface="Arial Unicode MS"/>
                <a:cs typeface="Arial Unicode MS"/>
              </a:rPr>
              <a:t>れば</a:t>
            </a:r>
            <a:r>
              <a:rPr lang="ja-JP" altLang="en-US" sz="2000" spc="-229">
                <a:latin typeface="Arial Unicode MS"/>
                <a:cs typeface="Arial Unicode MS"/>
              </a:rPr>
              <a:t>、</a:t>
            </a:r>
            <a:r>
              <a:rPr lang="ja-JP" altLang="en-US" sz="2000" spc="-490">
                <a:latin typeface="Arial Unicode MS"/>
                <a:cs typeface="Arial Unicode MS"/>
              </a:rPr>
              <a:t>幸（</a:t>
            </a:r>
            <a:r>
              <a:rPr lang="ja-JP" altLang="en-US" sz="2000" spc="-484">
                <a:latin typeface="Arial Unicode MS"/>
                <a:cs typeface="Arial Unicode MS"/>
              </a:rPr>
              <a:t>し</a:t>
            </a:r>
            <a:r>
              <a:rPr lang="ja-JP" altLang="en-US" sz="2000" spc="-120">
                <a:latin typeface="Arial Unicode MS"/>
                <a:cs typeface="Arial Unicode MS"/>
              </a:rPr>
              <a:t>あ</a:t>
            </a:r>
            <a:r>
              <a:rPr lang="ja-JP" altLang="en-US" sz="2000" spc="-290">
                <a:latin typeface="Arial Unicode MS"/>
                <a:cs typeface="Arial Unicode MS"/>
              </a:rPr>
              <a:t>わ）せ</a:t>
            </a:r>
            <a:r>
              <a:rPr lang="ja-JP" altLang="en-US" sz="2000" spc="-285">
                <a:latin typeface="Arial Unicode MS"/>
                <a:cs typeface="Arial Unicode MS"/>
              </a:rPr>
              <a:t>だ</a:t>
            </a:r>
            <a:r>
              <a:rPr lang="ja-JP" altLang="en-US" sz="2000" spc="-675">
                <a:latin typeface="Arial Unicode MS"/>
                <a:cs typeface="Arial Unicode MS"/>
              </a:rPr>
              <a:t>。</a:t>
            </a:r>
            <a:endParaRPr lang="ja-JP" altLang="en-US" sz="2000">
              <a:latin typeface="Arial Unicode MS"/>
              <a:cs typeface="Arial Unicode MS"/>
            </a:endParaRPr>
          </a:p>
          <a:p>
            <a:pPr marL="911225" lvl="1" indent="-342900">
              <a:lnSpc>
                <a:spcPct val="100000"/>
              </a:lnSpc>
              <a:buFont typeface="Calibri"/>
              <a:buAutoNum type="arabicPeriod"/>
              <a:tabLst>
                <a:tab pos="911225" algn="l"/>
                <a:tab pos="911860" algn="l"/>
              </a:tabLst>
            </a:pPr>
            <a:r>
              <a:rPr sz="2000" spc="-120" dirty="0" err="1">
                <a:latin typeface="Arial Unicode MS"/>
                <a:cs typeface="Arial Unicode MS"/>
              </a:rPr>
              <a:t>明日雨</a:t>
            </a:r>
            <a:r>
              <a:rPr sz="2000" spc="-114" dirty="0" err="1">
                <a:latin typeface="Arial Unicode MS"/>
                <a:cs typeface="Arial Unicode MS"/>
              </a:rPr>
              <a:t>さ</a:t>
            </a:r>
            <a:r>
              <a:rPr sz="2000" spc="-204" dirty="0" err="1">
                <a:latin typeface="Arial Unicode MS"/>
                <a:cs typeface="Arial Unicode MS"/>
              </a:rPr>
              <a:t>え</a:t>
            </a:r>
            <a:r>
              <a:rPr sz="2000" spc="-200" dirty="0" err="1">
                <a:latin typeface="Arial Unicode MS"/>
                <a:cs typeface="Arial Unicode MS"/>
              </a:rPr>
              <a:t>降ら</a:t>
            </a:r>
            <a:r>
              <a:rPr sz="2000" spc="-204" dirty="0" err="1">
                <a:latin typeface="Arial Unicode MS"/>
                <a:cs typeface="Arial Unicode MS"/>
              </a:rPr>
              <a:t>な</a:t>
            </a:r>
            <a:r>
              <a:rPr sz="2000" spc="-114" dirty="0" err="1">
                <a:latin typeface="Arial Unicode MS"/>
                <a:cs typeface="Arial Unicode MS"/>
              </a:rPr>
              <a:t>け</a:t>
            </a:r>
            <a:r>
              <a:rPr sz="2000" spc="-225" dirty="0" err="1">
                <a:latin typeface="Arial Unicode MS"/>
                <a:cs typeface="Arial Unicode MS"/>
              </a:rPr>
              <a:t>れば</a:t>
            </a:r>
            <a:r>
              <a:rPr sz="2000" spc="-229" dirty="0" err="1">
                <a:latin typeface="Arial Unicode MS"/>
                <a:cs typeface="Arial Unicode MS"/>
              </a:rPr>
              <a:t>、</a:t>
            </a:r>
            <a:r>
              <a:rPr sz="2000" spc="-280" dirty="0" err="1">
                <a:latin typeface="Arial Unicode MS"/>
                <a:cs typeface="Arial Unicode MS"/>
              </a:rPr>
              <a:t>ピ</a:t>
            </a:r>
            <a:r>
              <a:rPr sz="2000" spc="-395" dirty="0" err="1">
                <a:latin typeface="Arial Unicode MS"/>
                <a:cs typeface="Arial Unicode MS"/>
              </a:rPr>
              <a:t>ク</a:t>
            </a:r>
            <a:r>
              <a:rPr sz="2000" spc="-180" dirty="0" err="1">
                <a:latin typeface="Arial Unicode MS"/>
                <a:cs typeface="Arial Unicode MS"/>
              </a:rPr>
              <a:t>ニ</a:t>
            </a:r>
            <a:r>
              <a:rPr sz="2000" spc="-530" dirty="0" err="1">
                <a:latin typeface="Arial Unicode MS"/>
                <a:cs typeface="Arial Unicode MS"/>
              </a:rPr>
              <a:t>ッ</a:t>
            </a:r>
            <a:r>
              <a:rPr sz="2000" spc="-395" dirty="0" err="1">
                <a:latin typeface="Arial Unicode MS"/>
                <a:cs typeface="Arial Unicode MS"/>
              </a:rPr>
              <a:t>ク</a:t>
            </a:r>
            <a:r>
              <a:rPr sz="2000" spc="-100" dirty="0" err="1">
                <a:latin typeface="Arial Unicode MS"/>
                <a:cs typeface="Arial Unicode MS"/>
              </a:rPr>
              <a:t>が</a:t>
            </a:r>
            <a:r>
              <a:rPr sz="2000" spc="-105" dirty="0" err="1">
                <a:latin typeface="Arial Unicode MS"/>
                <a:cs typeface="Arial Unicode MS"/>
              </a:rPr>
              <a:t>で</a:t>
            </a:r>
            <a:r>
              <a:rPr sz="2000" spc="-315" dirty="0" err="1">
                <a:latin typeface="Arial Unicode MS"/>
                <a:cs typeface="Arial Unicode MS"/>
              </a:rPr>
              <a:t>き</a:t>
            </a:r>
            <a:r>
              <a:rPr sz="2000" spc="-280" dirty="0" err="1">
                <a:latin typeface="Arial Unicode MS"/>
                <a:cs typeface="Arial Unicode MS"/>
              </a:rPr>
              <a:t>る</a:t>
            </a:r>
            <a:r>
              <a:rPr sz="2000" spc="-465" dirty="0" err="1">
                <a:latin typeface="Arial Unicode MS"/>
                <a:cs typeface="Arial Unicode MS"/>
              </a:rPr>
              <a:t>と</a:t>
            </a:r>
            <a:r>
              <a:rPr sz="2000" spc="-295" dirty="0" err="1">
                <a:latin typeface="Arial Unicode MS"/>
                <a:cs typeface="Arial Unicode MS"/>
              </a:rPr>
              <a:t>思</a:t>
            </a:r>
            <a:r>
              <a:rPr sz="2000" spc="-300" dirty="0" err="1">
                <a:latin typeface="Arial Unicode MS"/>
                <a:cs typeface="Arial Unicode MS"/>
              </a:rPr>
              <a:t>う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  <a:p>
            <a:pPr marL="911225" lvl="1" indent="-342900">
              <a:lnSpc>
                <a:spcPct val="100000"/>
              </a:lnSpc>
              <a:buFont typeface="Calibri"/>
              <a:buAutoNum type="arabicPeriod"/>
              <a:tabLst>
                <a:tab pos="911225" algn="l"/>
                <a:tab pos="911860" algn="l"/>
              </a:tabLst>
            </a:pPr>
            <a:r>
              <a:rPr sz="2000" dirty="0">
                <a:latin typeface="Arial Unicode MS"/>
                <a:cs typeface="Arial Unicode MS"/>
              </a:rPr>
              <a:t>病院</a:t>
            </a:r>
            <a:r>
              <a:rPr sz="2925" b="1" spc="-104" baseline="1424" dirty="0">
                <a:latin typeface="Heiti SC"/>
                <a:cs typeface="Heiti SC"/>
              </a:rPr>
              <a:t>に</a:t>
            </a:r>
            <a:r>
              <a:rPr sz="2000" spc="-465" dirty="0">
                <a:latin typeface="Arial Unicode MS"/>
                <a:cs typeface="Arial Unicode MS"/>
              </a:rPr>
              <a:t>さ</a:t>
            </a:r>
            <a:r>
              <a:rPr sz="2000" spc="-204" dirty="0">
                <a:latin typeface="Arial Unicode MS"/>
                <a:cs typeface="Arial Unicode MS"/>
              </a:rPr>
              <a:t>え</a:t>
            </a:r>
            <a:r>
              <a:rPr sz="2000" spc="-55" dirty="0">
                <a:latin typeface="Arial Unicode MS"/>
                <a:cs typeface="Arial Unicode MS"/>
              </a:rPr>
              <a:t>行</a:t>
            </a:r>
            <a:r>
              <a:rPr sz="2000" spc="-60" dirty="0">
                <a:latin typeface="Arial Unicode MS"/>
                <a:cs typeface="Arial Unicode MS"/>
              </a:rPr>
              <a:t>け</a:t>
            </a:r>
            <a:r>
              <a:rPr sz="2000" spc="-340" dirty="0">
                <a:latin typeface="Arial Unicode MS"/>
                <a:cs typeface="Arial Unicode MS"/>
              </a:rPr>
              <a:t>ば</a:t>
            </a:r>
            <a:r>
              <a:rPr sz="2000" spc="-345" dirty="0">
                <a:latin typeface="Arial Unicode MS"/>
                <a:cs typeface="Arial Unicode MS"/>
              </a:rPr>
              <a:t>、</a:t>
            </a:r>
            <a:r>
              <a:rPr sz="2000" spc="-40" dirty="0">
                <a:latin typeface="Arial Unicode MS"/>
                <a:cs typeface="Arial Unicode MS"/>
              </a:rPr>
              <a:t>大丈夫</a:t>
            </a:r>
            <a:r>
              <a:rPr sz="2000" spc="-35" dirty="0">
                <a:latin typeface="Arial Unicode MS"/>
                <a:cs typeface="Arial Unicode MS"/>
              </a:rPr>
              <a:t>だ</a:t>
            </a:r>
            <a:r>
              <a:rPr sz="2000" spc="-465" dirty="0">
                <a:latin typeface="Arial Unicode MS"/>
                <a:cs typeface="Arial Unicode MS"/>
              </a:rPr>
              <a:t>と</a:t>
            </a:r>
            <a:r>
              <a:rPr sz="2000" spc="-295" dirty="0">
                <a:latin typeface="Arial Unicode MS"/>
                <a:cs typeface="Arial Unicode MS"/>
              </a:rPr>
              <a:t>思</a:t>
            </a:r>
            <a:r>
              <a:rPr sz="2000" spc="-300" dirty="0">
                <a:latin typeface="Arial Unicode MS"/>
                <a:cs typeface="Arial Unicode MS"/>
              </a:rPr>
              <a:t>う</a:t>
            </a:r>
            <a:r>
              <a:rPr sz="2000" spc="-675" dirty="0">
                <a:latin typeface="Arial Unicode MS"/>
                <a:cs typeface="Arial Unicode MS"/>
              </a:rPr>
              <a:t>。</a:t>
            </a:r>
            <a:endParaRPr sz="20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2201</Words>
  <Application>Microsoft Macintosh PowerPoint</Application>
  <PresentationFormat>Widescreen</PresentationFormat>
  <Paragraphs>304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Apple SD Gothic Neo</vt:lpstr>
      <vt:lpstr>Arial Unicode MS</vt:lpstr>
      <vt:lpstr>Arial-BoldItalicMT</vt:lpstr>
      <vt:lpstr>Heiti SC</vt:lpstr>
      <vt:lpstr>YuGo-Medium</vt:lpstr>
      <vt:lpstr>YuGothic</vt:lpstr>
      <vt:lpstr>Arial</vt:lpstr>
      <vt:lpstr>Calibri</vt:lpstr>
      <vt:lpstr>Times New Roman</vt:lpstr>
      <vt:lpstr>Verdana</vt:lpstr>
      <vt:lpstr>Office Theme</vt:lpstr>
      <vt:lpstr>第五課 ⽂法</vt:lpstr>
      <vt:lpstr>(per ~ )</vt:lpstr>
      <vt:lpstr>⽂法２ Sentence のはXの⽅だ</vt:lpstr>
      <vt:lpstr>PowerPoint Presentation</vt:lpstr>
      <vt:lpstr>⽂法３ Number (+counter)は； Noun（だけ）は “at least”</vt:lpstr>
      <vt:lpstr>Nounをはじめ</vt:lpstr>
      <vt:lpstr>⽂法５ 〜以上／〜以下</vt:lpstr>
      <vt:lpstr>⽂法６ NounさえVerbえば</vt:lpstr>
      <vt:lpstr>PowerPoint Presentation</vt:lpstr>
      <vt:lpstr>⽂法７ ついに 何度も練習したら、ついに敬語が上⼿に使えるようになったんで</vt:lpstr>
      <vt:lpstr>⽂法8 ｛Noun／no-Adjectives.｝化（する）</vt:lpstr>
      <vt:lpstr>⽂法8 ｛Noun／なadj.｝化（する）</vt:lpstr>
      <vt:lpstr>ところが</vt:lpstr>
      <vt:lpstr>PowerPoint Presentation</vt:lpstr>
      <vt:lpstr>⽂法11</vt:lpstr>
      <vt:lpstr>PowerPoint Presentation</vt:lpstr>
      <vt:lpstr>PowerPoint Presentation</vt:lpstr>
      <vt:lpstr>⽂法14 Noun ＋的</vt:lpstr>
      <vt:lpstr>PowerPoint Presentation</vt:lpstr>
      <vt:lpstr>PowerPoint Presentation</vt:lpstr>
      <vt:lpstr>PowerPoint Presentation</vt:lpstr>
      <vt:lpstr>PowerPoint Presentation</vt:lpstr>
      <vt:lpstr>⽂法18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V grammar 05</dc:title>
  <dc:subject/>
  <dc:creator>Takako Aikawa</dc:creator>
  <cp:keywords/>
  <dc:description/>
  <cp:lastModifiedBy>H. Sharon Lin</cp:lastModifiedBy>
  <cp:revision>16</cp:revision>
  <dcterms:created xsi:type="dcterms:W3CDTF">2021-11-01T12:05:28Z</dcterms:created>
  <dcterms:modified xsi:type="dcterms:W3CDTF">2023-10-18T14:04:52Z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2020-11-14T10:00:00Z</vt:filetime>
  </property>
  <property fmtid="{D5CDD505-2E9C-101B-9397-08002B2CF9AE}" pid="3" name="LastSaved">
    <vt:filetime>2021-10-31T10:00:00Z</vt:filetime>
  </property>
</Properties>
</file>