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66" r:id="rId3"/>
    <p:sldId id="261" r:id="rId4"/>
    <p:sldId id="257" r:id="rId5"/>
    <p:sldId id="258" r:id="rId6"/>
    <p:sldId id="259" r:id="rId7"/>
    <p:sldId id="262" r:id="rId8"/>
    <p:sldId id="263" r:id="rId9"/>
    <p:sldId id="264" r:id="rId10"/>
    <p:sldId id="265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2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B4D744-182E-47BC-8CC3-E855E0BAB420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B249D-7C97-4B01-A690-425D43A0D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607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9B3D4-B815-1A35-ADD9-A594223C16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257D4B-479E-18F4-9A7A-CD42E41B8E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57283-69AE-DE0F-D05B-1442CAEAD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A59A-ADE8-4399-98FA-FF58561CB44F}" type="datetime1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C44A7D-1FF2-3338-0330-936DBFA8E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D7B015-ACCE-2660-518B-E0E74E643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D3C2-3567-9540-A516-E1B58F133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950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EB906-F7E1-25EA-41BB-6C00E1BA2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6A1C56-76F0-ACB5-330D-F568D77AC0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B204A-E932-4E95-1D42-6EB35CBE5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123BB-890D-4D5F-B702-1DA0598230D9}" type="datetime1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A6BC3-2762-CE9B-E15F-9A2490B77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A65DC2-D460-E8B2-A452-4B7973E0E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D3C2-3567-9540-A516-E1B58F133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177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7E74C3-9C1E-65BC-4292-460E5BEC48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85AAAE-DF0B-E70E-E2AE-CE2C4CCFA8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509C4C-C240-555F-337D-A6C0567A1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CE87C-2C11-4752-887A-166B01001207}" type="datetime1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465D9D-F91E-3F76-745E-2AE797CE4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CDD8E9-945B-9A7C-CBD4-649FAC2AB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D3C2-3567-9540-A516-E1B58F133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552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72470-9113-265B-DAD4-BB4C37899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84D99-2E73-F3C3-613A-5DC52E59B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F7B716-F684-A033-D794-B4D31D992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1261F-EC24-448A-8EB8-82E30285F58A}" type="datetime1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6D34B2-2AF3-3473-4D05-C83BCD86B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962540-659E-651B-2E69-DABCC62B7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D3C2-3567-9540-A516-E1B58F133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026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789D2-5442-2135-0A5A-A05505D31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863641-BE88-1C90-4250-0B364E68C6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D4575-2750-0125-A37D-4BDC48447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913C-7603-4CCC-AD38-BB36EFF3097C}" type="datetime1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61950D-5A41-4C28-92C0-455F89EE9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F14119-E489-E76E-ED3A-8CE05A05B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D3C2-3567-9540-A516-E1B58F133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2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57B39-F375-0643-7419-4351C1C30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2EDC38-D9FF-16C4-8808-98F9E94724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E9042B-8E68-50D0-5F5E-1E717BD79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98287A-F537-D428-D2D6-E236A1514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8B18C-1ABB-47D0-ADA6-CD1F52078A06}" type="datetime1">
              <a:rPr lang="en-US" smtClean="0"/>
              <a:t>11/1/2023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CA7F55-F847-B3C3-B2CE-738262B54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BB4DB5-9BD4-0770-92AC-4422826D4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D3C2-3567-9540-A516-E1B58F133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174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654C3-CBF8-736F-23AA-32CC46A85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5420B3-7CEE-EFE2-72EF-7C53C02C0B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E778DE-B137-9D3B-0537-46E08D4E5C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3EA340-8E17-974E-CE1A-9CB58968C5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26FD7C-347B-C619-78A7-196BF79477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F11E7F-E691-7D00-4890-F74AA7DBC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4B8EE-173F-4E2A-A757-1B2B4E4A43C4}" type="datetime1">
              <a:rPr lang="en-US" smtClean="0"/>
              <a:t>11/1/2023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23616E-B1FF-344E-A080-BA015E6E0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B69B6A-4340-9CF3-E10B-6455666E1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D3C2-3567-9540-A516-E1B58F133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803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63193-6936-200C-E32F-4EC3B2F6B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58CC5A-7628-DE8E-BC91-753F4E263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91018-7B26-445D-B6AE-4B7C2DFFECED}" type="datetime1">
              <a:rPr lang="en-US" smtClean="0"/>
              <a:t>11/1/2023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2AB45E-0BC2-C776-16FF-9FDBCFD2C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98883C-80AD-8DAC-71D8-7AFF29E4A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D3C2-3567-9540-A516-E1B58F133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936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332508-9471-D4FB-813A-EEA0B9A78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38EBD-92FC-451A-B136-26DA65B31B0D}" type="datetime1">
              <a:rPr lang="en-US" smtClean="0"/>
              <a:t>11/1/2023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162199-87E0-B1FC-03FA-BBE770D1F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AEDB70-66DD-13AE-3B23-42B8323AF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D3C2-3567-9540-A516-E1B58F133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01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D0837-2A63-8B5E-FF7C-80020BC55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81B2B-35B9-4434-41B9-7BD087B964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A23C77-B268-EEF7-DF2A-71B7E3309A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1C9E49-5E07-36A3-169C-E78E702B4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F0468-1C90-42AE-BB94-36B21229585B}" type="datetime1">
              <a:rPr lang="en-US" smtClean="0"/>
              <a:t>11/1/2023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A8131A-61B2-21D3-F9E8-D96B590BD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313CA-FF27-74B8-7944-D0DAABE0D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D3C2-3567-9540-A516-E1B58F133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509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C4C41-53B0-9695-B770-69A300875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5E2EC7-A9FE-BE6E-CC4B-158F07CF96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73DC2D-FBF2-B45E-A0BA-3A89855707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1E2278-D52F-D347-C5D8-9C0F75A25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82AB-1841-46B4-B76A-B480296451FE}" type="datetime1">
              <a:rPr lang="en-US" smtClean="0"/>
              <a:t>11/1/2023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C52892-FC1F-8159-B283-78F0FA6EB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30E842-0B10-C1AA-8CDF-08AF93028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D3C2-3567-9540-A516-E1B58F133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206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01974E-A08A-FC02-1A49-D517D21F0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662E4-41FD-1D85-D638-06BD99C37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9B72C-0515-28A2-D7A4-65893F7CA4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43E94-2B7B-4896-955F-5F65FEEE47C8}" type="datetime1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6671FA-AC69-40AF-BBD6-4F3C844877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E4CA7B-5C29-C125-2814-F355682E14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ED3C2-3567-9540-A516-E1B58F133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197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ocw.mit.edu/terms" TargetMode="External"/><Relationship Id="rId2" Type="http://schemas.openxmlformats.org/officeDocument/2006/relationships/hyperlink" Target="https://ocw.mit.ed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6AB27-6ABC-7F46-BB1F-B9B616F3F2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900" dirty="0" smtClean="0"/>
              <a:t>24.S95</a:t>
            </a:r>
            <a:r>
              <a:rPr lang="en-US" sz="4900" dirty="0"/>
              <a:t> </a:t>
            </a:r>
            <a:r>
              <a:rPr lang="en-US" sz="4900" dirty="0" smtClean="0"/>
              <a:t>Linguistics </a:t>
            </a:r>
            <a:r>
              <a:rPr lang="en-US" sz="4900" dirty="0"/>
              <a:t>in </a:t>
            </a:r>
            <a:r>
              <a:rPr lang="en-US" sz="4900" dirty="0" smtClean="0"/>
              <a:t>K</a:t>
            </a:r>
            <a:r>
              <a:rPr lang="en-US" dirty="0"/>
              <a:t>–</a:t>
            </a:r>
            <a:r>
              <a:rPr lang="en-US" sz="4900" dirty="0" smtClean="0"/>
              <a:t>12 </a:t>
            </a:r>
            <a:r>
              <a:rPr lang="en-US" sz="4900" dirty="0"/>
              <a:t>Education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14E08F-95BC-8FB6-3431-CC192B0C1A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Session 1: Introductions | Rationale for Linguistics in </a:t>
            </a:r>
            <a:r>
              <a:rPr lang="en-US" dirty="0" smtClean="0"/>
              <a:t>K</a:t>
            </a:r>
            <a:r>
              <a:rPr lang="en-US" dirty="0"/>
              <a:t>–</a:t>
            </a:r>
            <a:r>
              <a:rPr lang="en-US" dirty="0" smtClean="0"/>
              <a:t>12 Education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D3C2-3567-9540-A516-E1B58F13387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0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38854-C29F-4846-F362-35EEFDED8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</a:t>
            </a:r>
            <a:r>
              <a:rPr lang="en-US" dirty="0" smtClean="0"/>
              <a:t>next class: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C43D8A-AA39-BC8C-7D49-ABFC6C3CED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Linguistics in Secondary Education </a:t>
            </a:r>
          </a:p>
          <a:p>
            <a:r>
              <a:rPr lang="en-US" dirty="0"/>
              <a:t>Read the case studies with the </a:t>
            </a:r>
            <a:r>
              <a:rPr lang="en-US" dirty="0" err="1"/>
              <a:t>UbD</a:t>
            </a:r>
            <a:r>
              <a:rPr lang="en-US" dirty="0"/>
              <a:t> framework in mind. Ask yourself, do the authors:</a:t>
            </a:r>
          </a:p>
          <a:p>
            <a:pPr lvl="1"/>
            <a:r>
              <a:rPr lang="en-US" dirty="0"/>
              <a:t>Identify ‘desired results’</a:t>
            </a:r>
          </a:p>
          <a:p>
            <a:pPr lvl="1"/>
            <a:r>
              <a:rPr lang="en-US" dirty="0"/>
              <a:t>Present ‘evidence of understanding’</a:t>
            </a:r>
          </a:p>
          <a:p>
            <a:pPr lvl="1"/>
            <a:r>
              <a:rPr lang="en-US" dirty="0"/>
              <a:t>Present a ‘learning plan’ with ‘learning events’?</a:t>
            </a:r>
          </a:p>
          <a:p>
            <a:pPr marL="0" indent="0">
              <a:buNone/>
            </a:pPr>
            <a:r>
              <a:rPr lang="en-US" b="1" dirty="0"/>
              <a:t>Understanding by Design (</a:t>
            </a:r>
            <a:r>
              <a:rPr lang="en-US" b="1" dirty="0" err="1"/>
              <a:t>UbD</a:t>
            </a:r>
            <a:r>
              <a:rPr lang="en-US" b="1" dirty="0"/>
              <a:t>)</a:t>
            </a:r>
          </a:p>
          <a:p>
            <a:r>
              <a:rPr lang="en-US" dirty="0"/>
              <a:t>Before you read Wiggins &amp; McTighe 2011, spend a few minutes reflecting on the question, </a:t>
            </a:r>
            <a:r>
              <a:rPr lang="en-US" b="1" dirty="0"/>
              <a:t>What is </a:t>
            </a:r>
            <a:r>
              <a:rPr lang="en-US" b="1" i="1" dirty="0"/>
              <a:t>understanding</a:t>
            </a:r>
            <a:r>
              <a:rPr lang="en-US" b="1" dirty="0"/>
              <a:t>? </a:t>
            </a:r>
            <a:r>
              <a:rPr lang="en-US" dirty="0"/>
              <a:t>Jot down your thoughts for class discussion.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D3C2-3567-9540-A516-E1B58F13387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7390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MIT </a:t>
            </a:r>
            <a:r>
              <a:rPr lang="en-US" dirty="0" err="1"/>
              <a:t>OpenCourseWare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u="sng" dirty="0">
                <a:solidFill>
                  <a:srgbClr val="0070C0"/>
                </a:solidFill>
                <a:hlinkClick r:id="rId2"/>
              </a:rPr>
              <a:t>https://ocw.mit.edu</a:t>
            </a:r>
            <a:r>
              <a:rPr lang="en-US" u="sng" dirty="0"/>
              <a:t> 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24.S95 Linguistics in K</a:t>
            </a:r>
            <a:r>
              <a:rPr lang="en-US" dirty="0"/>
              <a:t>–</a:t>
            </a:r>
            <a:r>
              <a:rPr lang="en-US" dirty="0" smtClean="0"/>
              <a:t>12 Education, </a:t>
            </a:r>
            <a:r>
              <a:rPr lang="en-US" dirty="0"/>
              <a:t>Spring </a:t>
            </a:r>
            <a:r>
              <a:rPr lang="en-US" dirty="0" smtClean="0"/>
              <a:t>2023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more information about citing these materials or our Terms of Use, visit </a:t>
            </a:r>
            <a:r>
              <a:rPr lang="en-US" u="sng" dirty="0">
                <a:solidFill>
                  <a:srgbClr val="0070C0"/>
                </a:solidFill>
                <a:hlinkClick r:id="rId3"/>
              </a:rPr>
              <a:t>https://ocw.mit.edu/terms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2235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6AB27-6ABC-7F46-BB1F-B9B616F3F2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900" dirty="0"/>
              <a:t>Welcome to 24.S95</a:t>
            </a:r>
            <a:br>
              <a:rPr lang="en-US" sz="4900" dirty="0"/>
            </a:br>
            <a:r>
              <a:rPr lang="en-US" sz="4900" dirty="0"/>
              <a:t>Linguistics in K-12 Education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14E08F-95BC-8FB6-3431-CC192B0C1A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D3C2-3567-9540-A516-E1B58F13387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646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8E993-4C4A-9729-4BF3-6A1DBA3DC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 for </a:t>
            </a:r>
            <a:r>
              <a:rPr lang="en-US" dirty="0" smtClean="0"/>
              <a:t>today: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CDBC31-37BE-D5D5-F036-60BDA17FF7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Introductions</a:t>
            </a:r>
          </a:p>
          <a:p>
            <a:r>
              <a:rPr lang="en-US" dirty="0"/>
              <a:t>Review the syllabus</a:t>
            </a:r>
          </a:p>
          <a:p>
            <a:r>
              <a:rPr lang="en-US" dirty="0"/>
              <a:t>Plan for Spring Spark – We must register our course by tomorrow!</a:t>
            </a:r>
          </a:p>
          <a:p>
            <a:r>
              <a:rPr lang="en-US" dirty="0"/>
              <a:t>Discussion: Rationale for Linguistics in K-12 Education</a:t>
            </a:r>
          </a:p>
          <a:p>
            <a:r>
              <a:rPr lang="en-US" dirty="0"/>
              <a:t>Break from 3:30-3:45</a:t>
            </a:r>
          </a:p>
          <a:p>
            <a:r>
              <a:rPr lang="en-US" dirty="0"/>
              <a:t>Meeting our partner teachers by Zoom </a:t>
            </a:r>
          </a:p>
          <a:p>
            <a:r>
              <a:rPr lang="en-US" dirty="0"/>
              <a:t>Wrap-up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D3C2-3567-9540-A516-E1B58F13387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528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7C267-4247-3804-7F6E-590938AB6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8B2CBA-A389-6172-07D8-C043C58D51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few prompts to consider:</a:t>
            </a:r>
          </a:p>
          <a:p>
            <a:r>
              <a:rPr lang="en-US" dirty="0"/>
              <a:t>Who are you linguistically?</a:t>
            </a:r>
          </a:p>
          <a:p>
            <a:r>
              <a:rPr lang="en-US" dirty="0"/>
              <a:t>What brings you to linguistics?</a:t>
            </a:r>
          </a:p>
          <a:p>
            <a:r>
              <a:rPr lang="en-US" dirty="0"/>
              <a:t>What brings you to this class?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D3C2-3567-9540-A516-E1B58F13387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903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DF984-6DB5-1952-6886-27C6404A5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the course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A6F9BA-A72B-87D4-7ED3-ECB499AF1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Basic premises:</a:t>
            </a:r>
          </a:p>
          <a:p>
            <a:r>
              <a:rPr lang="en-US" dirty="0"/>
              <a:t>The study of language can be a means to develop young people’s understanding of scientific inquiry and their understanding of human language.</a:t>
            </a:r>
          </a:p>
          <a:p>
            <a:r>
              <a:rPr lang="en-US" dirty="0"/>
              <a:t>Native language knowledge is a rich, accessible database that can be used to give young learners the opportunity to become familiar with the methods, concepts, and attitudes of scientific inquiry.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D3C2-3567-9540-A516-E1B58F13387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234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612BE-7BE2-2033-46EA-F9579ACC3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context and challenge of this course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307FA-D5AC-8F7A-52F3-FF70FA371C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This course is offered in the context of a revitalized MIT Linguistics initiative to introduce linguistics into schools. A major objective of the initiative is designing an introductory high school linguistics course. </a:t>
            </a:r>
          </a:p>
          <a:p>
            <a:r>
              <a:rPr lang="en-US" dirty="0"/>
              <a:t>Our challenge is to create teaching materials that will motivate learners of all ages to be inquisitive about their native language and about language in general, with a focus on students in grades 6-12.</a:t>
            </a:r>
          </a:p>
          <a:p>
            <a:r>
              <a:rPr lang="en-US" dirty="0"/>
              <a:t>Our class will be a curriculum design lab. We will collaborate with one another and partner with teachers and work with their students.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D3C2-3567-9540-A516-E1B58F13387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74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6492D-81C2-90F2-DB07-9BBB198BD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Spring Spark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C6182-5E03-702E-FD04-F23CEF6F82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Today’s “to do” list:</a:t>
            </a:r>
          </a:p>
          <a:p>
            <a:r>
              <a:rPr lang="en-US" dirty="0"/>
              <a:t>Identify time slots when we are all available:</a:t>
            </a:r>
          </a:p>
          <a:p>
            <a:pPr lvl="1"/>
            <a:r>
              <a:rPr lang="en-US" dirty="0"/>
              <a:t>Block 1: one-hour time slots for Sat., March 18, 10am-5pm</a:t>
            </a:r>
          </a:p>
          <a:p>
            <a:pPr lvl="1"/>
            <a:r>
              <a:rPr lang="en-US" dirty="0"/>
              <a:t>Block 2: one-hour time slots for Sun., March 19, 9am-5pm</a:t>
            </a:r>
          </a:p>
          <a:p>
            <a:r>
              <a:rPr lang="en-US" dirty="0"/>
              <a:t>Brief description of our one-hour course, </a:t>
            </a:r>
            <a:r>
              <a:rPr lang="en-US" i="1" dirty="0"/>
              <a:t>Language Science</a:t>
            </a:r>
          </a:p>
          <a:p>
            <a:r>
              <a:rPr lang="en-US" dirty="0"/>
              <a:t>Also, decide:</a:t>
            </a:r>
          </a:p>
          <a:p>
            <a:pPr lvl="1"/>
            <a:r>
              <a:rPr lang="en-US" dirty="0"/>
              <a:t>Format (lecture, seminar, discussion, activity)</a:t>
            </a:r>
          </a:p>
          <a:p>
            <a:pPr lvl="1"/>
            <a:r>
              <a:rPr lang="en-US" dirty="0"/>
              <a:t>Difficulty level</a:t>
            </a:r>
          </a:p>
          <a:p>
            <a:pPr lvl="1"/>
            <a:r>
              <a:rPr lang="en-US" dirty="0"/>
              <a:t>Max enrollment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D3C2-3567-9540-A516-E1B58F13387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25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17B90-FB22-AB0A-FBA7-6BD8A8658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Spring Spark,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56910-4F64-0059-4C43-65625F6A0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By tomorrow, Thursday, February 9:</a:t>
            </a:r>
          </a:p>
          <a:p>
            <a:r>
              <a:rPr lang="en-US" dirty="0"/>
              <a:t>Create an ESP account, identifying your role as Teacher</a:t>
            </a:r>
          </a:p>
          <a:p>
            <a:r>
              <a:rPr lang="en-US" dirty="0"/>
              <a:t>Register to teach </a:t>
            </a:r>
            <a:r>
              <a:rPr lang="en-US" i="1" dirty="0"/>
              <a:t>Language Science </a:t>
            </a:r>
            <a:r>
              <a:rPr lang="en-US" dirty="0"/>
              <a:t>at Spring Spark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Later, Spring Spark organizers will inform you about:</a:t>
            </a:r>
          </a:p>
          <a:p>
            <a:r>
              <a:rPr lang="en-US" dirty="0"/>
              <a:t>Attending a one-hour training session</a:t>
            </a:r>
          </a:p>
          <a:p>
            <a:r>
              <a:rPr lang="en-US" dirty="0"/>
              <a:t>Applying for a MA Criminal Offender Record Information (CORI) check as required by the MIT Protection of Minors office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D3C2-3567-9540-A516-E1B58F13387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43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43AA5-9DC1-8950-7EB2-D67DA34B1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Rationale for linguistics in K-12 education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5A5784-3665-4193-B357-4AA4D8DB4A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linguistics?</a:t>
            </a:r>
          </a:p>
          <a:p>
            <a:pPr lvl="1"/>
            <a:r>
              <a:rPr lang="en-US" dirty="0"/>
              <a:t>…in science, social studies, language arts</a:t>
            </a:r>
          </a:p>
          <a:p>
            <a:pPr lvl="1"/>
            <a:r>
              <a:rPr lang="en-US" dirty="0"/>
              <a:t>…in K-12</a:t>
            </a:r>
          </a:p>
          <a:p>
            <a:r>
              <a:rPr lang="en-US" dirty="0"/>
              <a:t>What purpose might linguistics education serve?</a:t>
            </a:r>
          </a:p>
          <a:p>
            <a:r>
              <a:rPr lang="en-US" dirty="0"/>
              <a:t>What might it mean to be linguistically literate?</a:t>
            </a:r>
          </a:p>
          <a:p>
            <a:r>
              <a:rPr lang="en-US" dirty="0"/>
              <a:t>What is the goal of education?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D3C2-3567-9540-A516-E1B58F13387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52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1534</TotalTime>
  <Words>563</Words>
  <Application>Microsoft Office PowerPoint</Application>
  <PresentationFormat>Widescreen</PresentationFormat>
  <Paragraphs>73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24.S95 Linguistics in K–12 Education  </vt:lpstr>
      <vt:lpstr>Welcome to 24.S95 Linguistics in K-12 Education  </vt:lpstr>
      <vt:lpstr>Plan for today:</vt:lpstr>
      <vt:lpstr>Introductions</vt:lpstr>
      <vt:lpstr>Introduction to the course</vt:lpstr>
      <vt:lpstr>The context and challenge of this course</vt:lpstr>
      <vt:lpstr>Spring Spark</vt:lpstr>
      <vt:lpstr>Spring Spark, continued</vt:lpstr>
      <vt:lpstr>Rationale for linguistics in K-12 education</vt:lpstr>
      <vt:lpstr>For next class: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24.S95 Linguistics in K-12 Education  </dc:title>
  <dc:creator>Amy Maya Honda</dc:creator>
  <cp:lastModifiedBy>Peter Chipman</cp:lastModifiedBy>
  <cp:revision>12</cp:revision>
  <cp:lastPrinted>2023-02-08T18:19:38Z</cp:lastPrinted>
  <dcterms:created xsi:type="dcterms:W3CDTF">2023-02-08T14:48:24Z</dcterms:created>
  <dcterms:modified xsi:type="dcterms:W3CDTF">2023-11-02T14:57:17Z</dcterms:modified>
</cp:coreProperties>
</file>