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5" r:id="rId2"/>
    <p:sldId id="278" r:id="rId3"/>
    <p:sldId id="256" r:id="rId4"/>
    <p:sldId id="264" r:id="rId5"/>
    <p:sldId id="266" r:id="rId6"/>
    <p:sldId id="269" r:id="rId7"/>
    <p:sldId id="271" r:id="rId8"/>
    <p:sldId id="272" r:id="rId9"/>
    <p:sldId id="267" r:id="rId10"/>
    <p:sldId id="276" r:id="rId11"/>
    <p:sldId id="273" r:id="rId12"/>
    <p:sldId id="274" r:id="rId13"/>
    <p:sldId id="275" r:id="rId14"/>
    <p:sldId id="277" r:id="rId15"/>
    <p:sldId id="28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34"/>
  </p:normalViewPr>
  <p:slideViewPr>
    <p:cSldViewPr snapToGrid="0">
      <p:cViewPr varScale="1">
        <p:scale>
          <a:sx n="69" d="100"/>
          <a:sy n="69" d="100"/>
        </p:scale>
        <p:origin x="5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A327C8-4E8D-40BE-8DA3-00C8DA7A310E}" type="datetimeFigureOut">
              <a:rPr lang="en-US" smtClean="0"/>
              <a:t>11/1/2023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48D1DC-F5AA-4B70-983B-292DC234367F}" type="slidenum">
              <a:rPr lang="en-US" smtClean="0"/>
              <a:t>‹#›</a:t>
            </a:fld>
            <a:endParaRPr lang="en-US"/>
          </a:p>
        </p:txBody>
      </p:sp>
    </p:spTree>
    <p:extLst>
      <p:ext uri="{BB962C8B-B14F-4D97-AF65-F5344CB8AC3E}">
        <p14:creationId xmlns:p14="http://schemas.microsoft.com/office/powerpoint/2010/main" val="18552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D6654-8519-8837-9161-31B6867A11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D264AC-8313-A132-22F5-9CC00368C2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141CE2-B1F8-B021-ED4D-53B8C473F26F}"/>
              </a:ext>
            </a:extLst>
          </p:cNvPr>
          <p:cNvSpPr>
            <a:spLocks noGrp="1"/>
          </p:cNvSpPr>
          <p:nvPr>
            <p:ph type="dt" sz="half" idx="10"/>
          </p:nvPr>
        </p:nvSpPr>
        <p:spPr/>
        <p:txBody>
          <a:bodyPr/>
          <a:lstStyle/>
          <a:p>
            <a:fld id="{5FF942AF-A20A-4A19-A8DE-DB4CA0B4850F}" type="datetime1">
              <a:rPr lang="en-US" smtClean="0"/>
              <a:t>11/1/2023</a:t>
            </a:fld>
            <a:endParaRPr lang="en-US"/>
          </a:p>
        </p:txBody>
      </p:sp>
      <p:sp>
        <p:nvSpPr>
          <p:cNvPr id="5" name="Footer Placeholder 4">
            <a:extLst>
              <a:ext uri="{FF2B5EF4-FFF2-40B4-BE49-F238E27FC236}">
                <a16:creationId xmlns:a16="http://schemas.microsoft.com/office/drawing/2014/main" id="{A4199188-E4E0-472B-F88B-69AFFD69F7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EC724-58C7-C765-EBC0-7CD09B7E1BBA}"/>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228144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DA5F7-BAEF-8EAC-C4B2-29455C48736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0C621D-67DF-993F-D443-F17DC541DE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CDAE1D-65F8-2B79-FEDA-AE8566437EE3}"/>
              </a:ext>
            </a:extLst>
          </p:cNvPr>
          <p:cNvSpPr>
            <a:spLocks noGrp="1"/>
          </p:cNvSpPr>
          <p:nvPr>
            <p:ph type="dt" sz="half" idx="10"/>
          </p:nvPr>
        </p:nvSpPr>
        <p:spPr/>
        <p:txBody>
          <a:bodyPr/>
          <a:lstStyle/>
          <a:p>
            <a:fld id="{4FBC300B-E0F5-4792-A1D8-05D1EA5CDAFE}" type="datetime1">
              <a:rPr lang="en-US" smtClean="0"/>
              <a:t>11/1/2023</a:t>
            </a:fld>
            <a:endParaRPr lang="en-US"/>
          </a:p>
        </p:txBody>
      </p:sp>
      <p:sp>
        <p:nvSpPr>
          <p:cNvPr id="5" name="Footer Placeholder 4">
            <a:extLst>
              <a:ext uri="{FF2B5EF4-FFF2-40B4-BE49-F238E27FC236}">
                <a16:creationId xmlns:a16="http://schemas.microsoft.com/office/drawing/2014/main" id="{C6BC99F2-5BD6-5805-5E10-EE5FC7955E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13B2-2A04-D226-0410-0D09CEA4A5F7}"/>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2714143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82B527-88BF-42DB-0DE9-B4D2129A1EA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502644-AAB5-0D57-A39F-1E665A4987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9CAB9-8564-8E64-6AD1-6C3C3D5F3C27}"/>
              </a:ext>
            </a:extLst>
          </p:cNvPr>
          <p:cNvSpPr>
            <a:spLocks noGrp="1"/>
          </p:cNvSpPr>
          <p:nvPr>
            <p:ph type="dt" sz="half" idx="10"/>
          </p:nvPr>
        </p:nvSpPr>
        <p:spPr/>
        <p:txBody>
          <a:bodyPr/>
          <a:lstStyle/>
          <a:p>
            <a:fld id="{C8649561-BB10-4A62-9882-4C6B220A03E7}" type="datetime1">
              <a:rPr lang="en-US" smtClean="0"/>
              <a:t>11/1/2023</a:t>
            </a:fld>
            <a:endParaRPr lang="en-US"/>
          </a:p>
        </p:txBody>
      </p:sp>
      <p:sp>
        <p:nvSpPr>
          <p:cNvPr id="5" name="Footer Placeholder 4">
            <a:extLst>
              <a:ext uri="{FF2B5EF4-FFF2-40B4-BE49-F238E27FC236}">
                <a16:creationId xmlns:a16="http://schemas.microsoft.com/office/drawing/2014/main" id="{10510CC6-643C-DD63-D521-B733D9AE13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CB6F21-B6CF-100C-DC5C-D6C9D04E79FC}"/>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526635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18048-6B0A-7208-1D3B-7C0DAF1806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9783DC-FA7B-300E-A323-3AFA7879DB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516FD-587D-BC9A-A142-0F0697D4662D}"/>
              </a:ext>
            </a:extLst>
          </p:cNvPr>
          <p:cNvSpPr>
            <a:spLocks noGrp="1"/>
          </p:cNvSpPr>
          <p:nvPr>
            <p:ph type="dt" sz="half" idx="10"/>
          </p:nvPr>
        </p:nvSpPr>
        <p:spPr/>
        <p:txBody>
          <a:bodyPr/>
          <a:lstStyle/>
          <a:p>
            <a:fld id="{B02B5C70-BA09-4948-A3FF-6E42EDEC9304}" type="datetime1">
              <a:rPr lang="en-US" smtClean="0"/>
              <a:t>11/1/2023</a:t>
            </a:fld>
            <a:endParaRPr lang="en-US"/>
          </a:p>
        </p:txBody>
      </p:sp>
      <p:sp>
        <p:nvSpPr>
          <p:cNvPr id="5" name="Footer Placeholder 4">
            <a:extLst>
              <a:ext uri="{FF2B5EF4-FFF2-40B4-BE49-F238E27FC236}">
                <a16:creationId xmlns:a16="http://schemas.microsoft.com/office/drawing/2014/main" id="{F0AE1420-01A4-272B-DB5C-7A57262984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6AF31-3233-0DA7-C857-45A6F7061D0D}"/>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3593560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95471-C6F1-AFA3-6F1C-D9AFE3450C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2A33A5-79F1-2697-F528-404B467435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016D90-1078-0A65-0CC7-61640B5538CF}"/>
              </a:ext>
            </a:extLst>
          </p:cNvPr>
          <p:cNvSpPr>
            <a:spLocks noGrp="1"/>
          </p:cNvSpPr>
          <p:nvPr>
            <p:ph type="dt" sz="half" idx="10"/>
          </p:nvPr>
        </p:nvSpPr>
        <p:spPr/>
        <p:txBody>
          <a:bodyPr/>
          <a:lstStyle/>
          <a:p>
            <a:fld id="{241443F5-6BDE-49F6-9DD5-C732E6F07AD1}" type="datetime1">
              <a:rPr lang="en-US" smtClean="0"/>
              <a:t>11/1/2023</a:t>
            </a:fld>
            <a:endParaRPr lang="en-US"/>
          </a:p>
        </p:txBody>
      </p:sp>
      <p:sp>
        <p:nvSpPr>
          <p:cNvPr id="5" name="Footer Placeholder 4">
            <a:extLst>
              <a:ext uri="{FF2B5EF4-FFF2-40B4-BE49-F238E27FC236}">
                <a16:creationId xmlns:a16="http://schemas.microsoft.com/office/drawing/2014/main" id="{AE14C7E2-657B-D61B-C814-A199911E8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B7B36-A5F5-ED2C-E0A3-CC4A5AF4D8FE}"/>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1684735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F5FA-EE6F-3436-105B-CE0042A5CC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B04C31-D3B5-6CCD-EDFA-D90EC0B4B0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10176B-C604-29FA-2A74-FF443C5BA1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6DC447-3F1D-5312-B056-3271534FAB89}"/>
              </a:ext>
            </a:extLst>
          </p:cNvPr>
          <p:cNvSpPr>
            <a:spLocks noGrp="1"/>
          </p:cNvSpPr>
          <p:nvPr>
            <p:ph type="dt" sz="half" idx="10"/>
          </p:nvPr>
        </p:nvSpPr>
        <p:spPr/>
        <p:txBody>
          <a:bodyPr/>
          <a:lstStyle/>
          <a:p>
            <a:fld id="{40F99DAB-BB22-49FC-B334-3E3D4E795FE9}" type="datetime1">
              <a:rPr lang="en-US" smtClean="0"/>
              <a:t>11/1/2023</a:t>
            </a:fld>
            <a:endParaRPr lang="en-US"/>
          </a:p>
        </p:txBody>
      </p:sp>
      <p:sp>
        <p:nvSpPr>
          <p:cNvPr id="6" name="Footer Placeholder 5">
            <a:extLst>
              <a:ext uri="{FF2B5EF4-FFF2-40B4-BE49-F238E27FC236}">
                <a16:creationId xmlns:a16="http://schemas.microsoft.com/office/drawing/2014/main" id="{15648508-EE02-FDD5-2799-5BD1B43E6A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9147AE-829F-8D2F-B7EE-EFD9C64576D7}"/>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1000412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17991-3BEF-AD6B-47BF-8F4DD93CC7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BF160D-529F-2ED4-6D02-B2C33B90E1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F34356-8A16-A13E-8D23-D71C31FD2F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CA98B3-CC13-1CB1-EDBC-3A90A9C8AA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DD52F3-7B3F-31F6-EB90-FF0E1C506A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9B1351-2550-996F-8336-90A9BD47D2AA}"/>
              </a:ext>
            </a:extLst>
          </p:cNvPr>
          <p:cNvSpPr>
            <a:spLocks noGrp="1"/>
          </p:cNvSpPr>
          <p:nvPr>
            <p:ph type="dt" sz="half" idx="10"/>
          </p:nvPr>
        </p:nvSpPr>
        <p:spPr/>
        <p:txBody>
          <a:bodyPr/>
          <a:lstStyle/>
          <a:p>
            <a:fld id="{6003AD99-2BC2-4F43-9BCE-A912AE8C6338}" type="datetime1">
              <a:rPr lang="en-US" smtClean="0"/>
              <a:t>11/1/2023</a:t>
            </a:fld>
            <a:endParaRPr lang="en-US"/>
          </a:p>
        </p:txBody>
      </p:sp>
      <p:sp>
        <p:nvSpPr>
          <p:cNvPr id="8" name="Footer Placeholder 7">
            <a:extLst>
              <a:ext uri="{FF2B5EF4-FFF2-40B4-BE49-F238E27FC236}">
                <a16:creationId xmlns:a16="http://schemas.microsoft.com/office/drawing/2014/main" id="{24143497-F94B-7ACE-10A3-B461EBB37C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5720D7-A9EF-0D37-ADAF-1F07A1295116}"/>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191166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C77EB-FD25-7215-CAA1-558FD8769A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15A3E2-3079-3168-08F0-90B1348AF6C1}"/>
              </a:ext>
            </a:extLst>
          </p:cNvPr>
          <p:cNvSpPr>
            <a:spLocks noGrp="1"/>
          </p:cNvSpPr>
          <p:nvPr>
            <p:ph type="dt" sz="half" idx="10"/>
          </p:nvPr>
        </p:nvSpPr>
        <p:spPr/>
        <p:txBody>
          <a:bodyPr/>
          <a:lstStyle/>
          <a:p>
            <a:fld id="{E8692461-6341-45B8-8527-5E287F0ADED3}" type="datetime1">
              <a:rPr lang="en-US" smtClean="0"/>
              <a:t>11/1/2023</a:t>
            </a:fld>
            <a:endParaRPr lang="en-US"/>
          </a:p>
        </p:txBody>
      </p:sp>
      <p:sp>
        <p:nvSpPr>
          <p:cNvPr id="4" name="Footer Placeholder 3">
            <a:extLst>
              <a:ext uri="{FF2B5EF4-FFF2-40B4-BE49-F238E27FC236}">
                <a16:creationId xmlns:a16="http://schemas.microsoft.com/office/drawing/2014/main" id="{D11B12A1-2D42-24F9-A34C-D5506471DB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F78860-6C54-A11A-87D5-1C5276160595}"/>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3774138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2F6900-0BAD-A2B2-70BA-04BDB0F668D7}"/>
              </a:ext>
            </a:extLst>
          </p:cNvPr>
          <p:cNvSpPr>
            <a:spLocks noGrp="1"/>
          </p:cNvSpPr>
          <p:nvPr>
            <p:ph type="dt" sz="half" idx="10"/>
          </p:nvPr>
        </p:nvSpPr>
        <p:spPr/>
        <p:txBody>
          <a:bodyPr/>
          <a:lstStyle/>
          <a:p>
            <a:fld id="{30704B50-38AB-45D1-8023-E8C8B572D6BB}" type="datetime1">
              <a:rPr lang="en-US" smtClean="0"/>
              <a:t>11/1/2023</a:t>
            </a:fld>
            <a:endParaRPr lang="en-US"/>
          </a:p>
        </p:txBody>
      </p:sp>
      <p:sp>
        <p:nvSpPr>
          <p:cNvPr id="3" name="Footer Placeholder 2">
            <a:extLst>
              <a:ext uri="{FF2B5EF4-FFF2-40B4-BE49-F238E27FC236}">
                <a16:creationId xmlns:a16="http://schemas.microsoft.com/office/drawing/2014/main" id="{4A0BF3F4-3F62-7679-E09D-0CA58D1C65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7AA54D-E143-F81D-E3A0-0B80CAFE9627}"/>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4064821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7D5BA-1EAB-EEFE-BD58-0B568C8D8A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B7C96B-B8EB-2980-9244-B48B553284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7BDAC2-DA46-44AC-8736-230BB2C70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85E243-8779-8D64-21BC-F71D76F87027}"/>
              </a:ext>
            </a:extLst>
          </p:cNvPr>
          <p:cNvSpPr>
            <a:spLocks noGrp="1"/>
          </p:cNvSpPr>
          <p:nvPr>
            <p:ph type="dt" sz="half" idx="10"/>
          </p:nvPr>
        </p:nvSpPr>
        <p:spPr/>
        <p:txBody>
          <a:bodyPr/>
          <a:lstStyle/>
          <a:p>
            <a:fld id="{B9AD40FA-FA73-471E-81B2-9D9AD441638C}" type="datetime1">
              <a:rPr lang="en-US" smtClean="0"/>
              <a:t>11/1/2023</a:t>
            </a:fld>
            <a:endParaRPr lang="en-US"/>
          </a:p>
        </p:txBody>
      </p:sp>
      <p:sp>
        <p:nvSpPr>
          <p:cNvPr id="6" name="Footer Placeholder 5">
            <a:extLst>
              <a:ext uri="{FF2B5EF4-FFF2-40B4-BE49-F238E27FC236}">
                <a16:creationId xmlns:a16="http://schemas.microsoft.com/office/drawing/2014/main" id="{40C7ED3F-EE02-71C4-F585-EF8B346720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6CB9B5-9289-CCF6-38BC-172A5CC0BFA5}"/>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319717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B1932-F4BF-BDBD-27E6-CEB08DCBF8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B3DD2F-486D-A236-22F6-ADDBA3B38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6EB0EF-91BA-F82A-112F-775238016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EBBE0C-1C52-A41E-09EF-3EE7A5413C0B}"/>
              </a:ext>
            </a:extLst>
          </p:cNvPr>
          <p:cNvSpPr>
            <a:spLocks noGrp="1"/>
          </p:cNvSpPr>
          <p:nvPr>
            <p:ph type="dt" sz="half" idx="10"/>
          </p:nvPr>
        </p:nvSpPr>
        <p:spPr/>
        <p:txBody>
          <a:bodyPr/>
          <a:lstStyle/>
          <a:p>
            <a:fld id="{572017D8-3D02-4AD6-9541-1A80D3B54054}" type="datetime1">
              <a:rPr lang="en-US" smtClean="0"/>
              <a:t>11/1/2023</a:t>
            </a:fld>
            <a:endParaRPr lang="en-US"/>
          </a:p>
        </p:txBody>
      </p:sp>
      <p:sp>
        <p:nvSpPr>
          <p:cNvPr id="6" name="Footer Placeholder 5">
            <a:extLst>
              <a:ext uri="{FF2B5EF4-FFF2-40B4-BE49-F238E27FC236}">
                <a16:creationId xmlns:a16="http://schemas.microsoft.com/office/drawing/2014/main" id="{D7A4B088-D767-D27A-EFD3-5245F3EE75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2D325F-A9EA-5B76-1BAA-EE4B243F39D9}"/>
              </a:ext>
            </a:extLst>
          </p:cNvPr>
          <p:cNvSpPr>
            <a:spLocks noGrp="1"/>
          </p:cNvSpPr>
          <p:nvPr>
            <p:ph type="sldNum" sz="quarter" idx="12"/>
          </p:nvPr>
        </p:nvSpPr>
        <p:spPr/>
        <p:txBody>
          <a:bodyPr/>
          <a:lstStyle/>
          <a:p>
            <a:fld id="{112DE4D6-D914-1F48-BCBF-85F2F79447BD}" type="slidenum">
              <a:rPr lang="en-US" smtClean="0"/>
              <a:t>‹#›</a:t>
            </a:fld>
            <a:endParaRPr lang="en-US"/>
          </a:p>
        </p:txBody>
      </p:sp>
    </p:spTree>
    <p:extLst>
      <p:ext uri="{BB962C8B-B14F-4D97-AF65-F5344CB8AC3E}">
        <p14:creationId xmlns:p14="http://schemas.microsoft.com/office/powerpoint/2010/main" val="236887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877529-4B56-5847-702A-0E72E0460A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A59F05-6A07-63BD-153F-9B5818970E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521B49-15B2-F0E6-B0D5-3C8C431486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12FCC1-95DE-4965-BDAC-8104EC2CC617}" type="datetime1">
              <a:rPr lang="en-US" smtClean="0"/>
              <a:t>11/1/2023</a:t>
            </a:fld>
            <a:endParaRPr lang="en-US"/>
          </a:p>
        </p:txBody>
      </p:sp>
      <p:sp>
        <p:nvSpPr>
          <p:cNvPr id="5" name="Footer Placeholder 4">
            <a:extLst>
              <a:ext uri="{FF2B5EF4-FFF2-40B4-BE49-F238E27FC236}">
                <a16:creationId xmlns:a16="http://schemas.microsoft.com/office/drawing/2014/main" id="{118D3EB3-7852-B538-16F0-84D5E6010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7C5EDD-4446-0DBF-4742-9C4D186014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DE4D6-D914-1F48-BCBF-85F2F79447BD}" type="slidenum">
              <a:rPr lang="en-US" smtClean="0"/>
              <a:t>‹#›</a:t>
            </a:fld>
            <a:endParaRPr lang="en-US"/>
          </a:p>
        </p:txBody>
      </p:sp>
    </p:spTree>
    <p:extLst>
      <p:ext uri="{BB962C8B-B14F-4D97-AF65-F5344CB8AC3E}">
        <p14:creationId xmlns:p14="http://schemas.microsoft.com/office/powerpoint/2010/main" val="273903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w.mit.edu/terms" TargetMode="External"/><Relationship Id="rId2" Type="http://schemas.openxmlformats.org/officeDocument/2006/relationships/hyperlink" Target="https://ocw.mit.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24238-436E-4E3F-C92C-E6F88DADFD4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52FE0D53-E865-9891-080D-32328B8C8CD9}"/>
              </a:ext>
            </a:extLst>
          </p:cNvPr>
          <p:cNvSpPr>
            <a:spLocks noGrp="1"/>
          </p:cNvSpPr>
          <p:nvPr>
            <p:ph idx="1"/>
          </p:nvPr>
        </p:nvSpPr>
        <p:spPr/>
        <p:txBody>
          <a:bodyPr>
            <a:normAutofit/>
          </a:bodyPr>
          <a:lstStyle/>
          <a:p>
            <a:pPr marL="0" indent="0" algn="ctr">
              <a:buNone/>
            </a:pPr>
            <a:r>
              <a:rPr lang="en-US" sz="4400" dirty="0" smtClean="0"/>
              <a:t>24.S95 Linguistics in K–12 Education</a:t>
            </a:r>
          </a:p>
          <a:p>
            <a:pPr marL="0" indent="0" algn="ctr">
              <a:buNone/>
            </a:pPr>
            <a:endParaRPr lang="en-US" sz="4400" dirty="0"/>
          </a:p>
          <a:p>
            <a:pPr marL="0" indent="0" algn="ctr">
              <a:buNone/>
            </a:pPr>
            <a:r>
              <a:rPr lang="en-US" dirty="0" smtClean="0"/>
              <a:t>Session 2: Linguistics in Secondary Education | Understanding by Design (</a:t>
            </a:r>
            <a:r>
              <a:rPr lang="en-US" dirty="0" err="1" smtClean="0"/>
              <a:t>UbD</a:t>
            </a:r>
            <a:r>
              <a:rPr lang="en-US" dirty="0" smtClean="0"/>
              <a:t>)</a:t>
            </a:r>
          </a:p>
        </p:txBody>
      </p:sp>
      <p:sp>
        <p:nvSpPr>
          <p:cNvPr id="4" name="Slide Number Placeholder 3"/>
          <p:cNvSpPr>
            <a:spLocks noGrp="1"/>
          </p:cNvSpPr>
          <p:nvPr>
            <p:ph type="sldNum" sz="quarter" idx="12"/>
          </p:nvPr>
        </p:nvSpPr>
        <p:spPr/>
        <p:txBody>
          <a:bodyPr/>
          <a:lstStyle/>
          <a:p>
            <a:fld id="{112DE4D6-D914-1F48-BCBF-85F2F79447BD}" type="slidenum">
              <a:rPr lang="en-US" smtClean="0"/>
              <a:t>1</a:t>
            </a:fld>
            <a:endParaRPr lang="en-US"/>
          </a:p>
        </p:txBody>
      </p:sp>
    </p:spTree>
    <p:extLst>
      <p:ext uri="{BB962C8B-B14F-4D97-AF65-F5344CB8AC3E}">
        <p14:creationId xmlns:p14="http://schemas.microsoft.com/office/powerpoint/2010/main" val="1710736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9ADAB-4F89-8163-9396-3D5A8731FD7F}"/>
              </a:ext>
            </a:extLst>
          </p:cNvPr>
          <p:cNvSpPr>
            <a:spLocks noGrp="1"/>
          </p:cNvSpPr>
          <p:nvPr>
            <p:ph type="title"/>
          </p:nvPr>
        </p:nvSpPr>
        <p:spPr/>
        <p:txBody>
          <a:bodyPr/>
          <a:lstStyle/>
          <a:p>
            <a:r>
              <a:rPr lang="en-US" dirty="0"/>
              <a:t>Understanding by Design (</a:t>
            </a:r>
            <a:r>
              <a:rPr lang="en-US" dirty="0" err="1"/>
              <a:t>UbD</a:t>
            </a:r>
            <a:r>
              <a:rPr lang="en-US" dirty="0"/>
              <a:t>)</a:t>
            </a:r>
          </a:p>
        </p:txBody>
      </p:sp>
      <p:sp>
        <p:nvSpPr>
          <p:cNvPr id="3" name="Content Placeholder 2">
            <a:extLst>
              <a:ext uri="{FF2B5EF4-FFF2-40B4-BE49-F238E27FC236}">
                <a16:creationId xmlns:a16="http://schemas.microsoft.com/office/drawing/2014/main" id="{967AE7CF-D3FC-8549-CD55-E77F9593C49C}"/>
              </a:ext>
            </a:extLst>
          </p:cNvPr>
          <p:cNvSpPr>
            <a:spLocks noGrp="1"/>
          </p:cNvSpPr>
          <p:nvPr>
            <p:ph idx="1"/>
          </p:nvPr>
        </p:nvSpPr>
        <p:spPr/>
        <p:txBody>
          <a:bodyPr/>
          <a:lstStyle/>
          <a:p>
            <a:pPr marL="0" indent="0">
              <a:lnSpc>
                <a:spcPct val="100000"/>
              </a:lnSpc>
              <a:buNone/>
            </a:pPr>
            <a:r>
              <a:rPr lang="en-US" dirty="0"/>
              <a:t>Overview of </a:t>
            </a:r>
            <a:r>
              <a:rPr lang="en-US" b="1" dirty="0"/>
              <a:t>The </a:t>
            </a:r>
            <a:r>
              <a:rPr lang="en-US" b="1" dirty="0" err="1"/>
              <a:t>UbD</a:t>
            </a:r>
            <a:r>
              <a:rPr lang="en-US" b="1" dirty="0"/>
              <a:t> Template, Version 2.0 </a:t>
            </a:r>
            <a:r>
              <a:rPr lang="en-US" dirty="0"/>
              <a:t>(Figure B.1 in Wiggins &amp; McTighe 2011: 16-17)</a:t>
            </a:r>
          </a:p>
        </p:txBody>
      </p:sp>
      <p:sp>
        <p:nvSpPr>
          <p:cNvPr id="4" name="Slide Number Placeholder 3"/>
          <p:cNvSpPr>
            <a:spLocks noGrp="1"/>
          </p:cNvSpPr>
          <p:nvPr>
            <p:ph type="sldNum" sz="quarter" idx="12"/>
          </p:nvPr>
        </p:nvSpPr>
        <p:spPr/>
        <p:txBody>
          <a:bodyPr/>
          <a:lstStyle/>
          <a:p>
            <a:fld id="{112DE4D6-D914-1F48-BCBF-85F2F79447BD}" type="slidenum">
              <a:rPr lang="en-US" smtClean="0"/>
              <a:t>10</a:t>
            </a:fld>
            <a:endParaRPr lang="en-US"/>
          </a:p>
        </p:txBody>
      </p:sp>
    </p:spTree>
    <p:extLst>
      <p:ext uri="{BB962C8B-B14F-4D97-AF65-F5344CB8AC3E}">
        <p14:creationId xmlns:p14="http://schemas.microsoft.com/office/powerpoint/2010/main" val="864473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1745E-822D-B306-C560-86B450E67253}"/>
              </a:ext>
            </a:extLst>
          </p:cNvPr>
          <p:cNvSpPr>
            <a:spLocks noGrp="1"/>
          </p:cNvSpPr>
          <p:nvPr>
            <p:ph type="title"/>
          </p:nvPr>
        </p:nvSpPr>
        <p:spPr/>
        <p:txBody>
          <a:bodyPr/>
          <a:lstStyle/>
          <a:p>
            <a:r>
              <a:rPr lang="en-US" dirty="0"/>
              <a:t>Linguistics in secondary education</a:t>
            </a:r>
          </a:p>
        </p:txBody>
      </p:sp>
      <p:sp>
        <p:nvSpPr>
          <p:cNvPr id="3" name="Content Placeholder 2">
            <a:extLst>
              <a:ext uri="{FF2B5EF4-FFF2-40B4-BE49-F238E27FC236}">
                <a16:creationId xmlns:a16="http://schemas.microsoft.com/office/drawing/2014/main" id="{E9EE89E9-1306-B524-92F4-2C4F09283DD2}"/>
              </a:ext>
            </a:extLst>
          </p:cNvPr>
          <p:cNvSpPr>
            <a:spLocks noGrp="1"/>
          </p:cNvSpPr>
          <p:nvPr>
            <p:ph idx="1"/>
          </p:nvPr>
        </p:nvSpPr>
        <p:spPr/>
        <p:txBody>
          <a:bodyPr>
            <a:normAutofit/>
          </a:bodyPr>
          <a:lstStyle/>
          <a:p>
            <a:pPr marL="0" indent="0">
              <a:lnSpc>
                <a:spcPct val="100000"/>
              </a:lnSpc>
              <a:buNone/>
            </a:pPr>
            <a:r>
              <a:rPr lang="en-US" dirty="0"/>
              <a:t>Consider the case studies with the </a:t>
            </a:r>
            <a:r>
              <a:rPr lang="en-US" dirty="0" err="1"/>
              <a:t>UbD</a:t>
            </a:r>
            <a:r>
              <a:rPr lang="en-US" dirty="0"/>
              <a:t> framework in mind. Do the authors:</a:t>
            </a:r>
          </a:p>
          <a:p>
            <a:pPr>
              <a:lnSpc>
                <a:spcPct val="100000"/>
              </a:lnSpc>
            </a:pPr>
            <a:r>
              <a:rPr lang="en-US" dirty="0"/>
              <a:t>Identify </a:t>
            </a:r>
            <a:r>
              <a:rPr lang="en-US" b="1" dirty="0"/>
              <a:t>desired results</a:t>
            </a:r>
          </a:p>
          <a:p>
            <a:pPr>
              <a:lnSpc>
                <a:spcPct val="100000"/>
              </a:lnSpc>
            </a:pPr>
            <a:r>
              <a:rPr lang="en-US" dirty="0"/>
              <a:t>Present </a:t>
            </a:r>
            <a:r>
              <a:rPr lang="en-US" b="1" dirty="0"/>
              <a:t>evidence of understanding </a:t>
            </a:r>
            <a:r>
              <a:rPr lang="en-US" dirty="0"/>
              <a:t>(e.g., transfer)</a:t>
            </a:r>
          </a:p>
          <a:p>
            <a:pPr>
              <a:lnSpc>
                <a:spcPct val="100000"/>
              </a:lnSpc>
            </a:pPr>
            <a:r>
              <a:rPr lang="en-US" dirty="0"/>
              <a:t>Present a </a:t>
            </a:r>
            <a:r>
              <a:rPr lang="en-US" b="1" dirty="0"/>
              <a:t>learning plan </a:t>
            </a:r>
            <a:r>
              <a:rPr lang="en-US" dirty="0"/>
              <a:t>with </a:t>
            </a:r>
            <a:r>
              <a:rPr lang="en-US" b="1" dirty="0"/>
              <a:t>learning events</a:t>
            </a:r>
            <a:endParaRPr lang="en-US" dirty="0"/>
          </a:p>
          <a:p>
            <a:endParaRPr lang="en-US" dirty="0"/>
          </a:p>
        </p:txBody>
      </p:sp>
      <p:sp>
        <p:nvSpPr>
          <p:cNvPr id="4" name="Slide Number Placeholder 3"/>
          <p:cNvSpPr>
            <a:spLocks noGrp="1"/>
          </p:cNvSpPr>
          <p:nvPr>
            <p:ph type="sldNum" sz="quarter" idx="12"/>
          </p:nvPr>
        </p:nvSpPr>
        <p:spPr/>
        <p:txBody>
          <a:bodyPr/>
          <a:lstStyle/>
          <a:p>
            <a:fld id="{112DE4D6-D914-1F48-BCBF-85F2F79447BD}" type="slidenum">
              <a:rPr lang="en-US" smtClean="0"/>
              <a:t>11</a:t>
            </a:fld>
            <a:endParaRPr lang="en-US"/>
          </a:p>
        </p:txBody>
      </p:sp>
    </p:spTree>
    <p:extLst>
      <p:ext uri="{BB962C8B-B14F-4D97-AF65-F5344CB8AC3E}">
        <p14:creationId xmlns:p14="http://schemas.microsoft.com/office/powerpoint/2010/main" val="652355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93A48-6F03-0F17-F0A2-0620AFA9334B}"/>
              </a:ext>
            </a:extLst>
          </p:cNvPr>
          <p:cNvSpPr>
            <a:spLocks noGrp="1"/>
          </p:cNvSpPr>
          <p:nvPr>
            <p:ph type="title"/>
          </p:nvPr>
        </p:nvSpPr>
        <p:spPr/>
        <p:txBody>
          <a:bodyPr/>
          <a:lstStyle/>
          <a:p>
            <a:r>
              <a:rPr lang="en-US" dirty="0"/>
              <a:t>Linguistics in secondary education</a:t>
            </a:r>
          </a:p>
        </p:txBody>
      </p:sp>
      <p:sp>
        <p:nvSpPr>
          <p:cNvPr id="3" name="Content Placeholder 2">
            <a:extLst>
              <a:ext uri="{FF2B5EF4-FFF2-40B4-BE49-F238E27FC236}">
                <a16:creationId xmlns:a16="http://schemas.microsoft.com/office/drawing/2014/main" id="{3F621678-5A6D-49BD-D4C1-F487943E6599}"/>
              </a:ext>
            </a:extLst>
          </p:cNvPr>
          <p:cNvSpPr>
            <a:spLocks noGrp="1"/>
          </p:cNvSpPr>
          <p:nvPr>
            <p:ph idx="1"/>
          </p:nvPr>
        </p:nvSpPr>
        <p:spPr/>
        <p:txBody>
          <a:bodyPr>
            <a:normAutofit/>
          </a:bodyPr>
          <a:lstStyle/>
          <a:p>
            <a:pPr marL="0" indent="0">
              <a:lnSpc>
                <a:spcPct val="100000"/>
              </a:lnSpc>
              <a:buNone/>
            </a:pPr>
            <a:r>
              <a:rPr lang="en-US" dirty="0"/>
              <a:t>Does the </a:t>
            </a:r>
            <a:r>
              <a:rPr lang="en-US" dirty="0" err="1"/>
              <a:t>UbD</a:t>
            </a:r>
            <a:r>
              <a:rPr lang="en-US" dirty="0"/>
              <a:t> framework help us assess the work described in the case studies? </a:t>
            </a:r>
          </a:p>
          <a:p>
            <a:pPr lvl="1">
              <a:lnSpc>
                <a:spcPct val="100000"/>
              </a:lnSpc>
            </a:pPr>
            <a:r>
              <a:rPr lang="en-US" sz="2800" dirty="0"/>
              <a:t>If so, how?</a:t>
            </a:r>
          </a:p>
          <a:p>
            <a:pPr lvl="1">
              <a:lnSpc>
                <a:spcPct val="100000"/>
              </a:lnSpc>
            </a:pPr>
            <a:r>
              <a:rPr lang="en-US" sz="2800" dirty="0"/>
              <a:t>If not, why not?</a:t>
            </a:r>
          </a:p>
        </p:txBody>
      </p:sp>
      <p:sp>
        <p:nvSpPr>
          <p:cNvPr id="4" name="Slide Number Placeholder 3"/>
          <p:cNvSpPr>
            <a:spLocks noGrp="1"/>
          </p:cNvSpPr>
          <p:nvPr>
            <p:ph type="sldNum" sz="quarter" idx="12"/>
          </p:nvPr>
        </p:nvSpPr>
        <p:spPr/>
        <p:txBody>
          <a:bodyPr/>
          <a:lstStyle/>
          <a:p>
            <a:fld id="{112DE4D6-D914-1F48-BCBF-85F2F79447BD}" type="slidenum">
              <a:rPr lang="en-US" smtClean="0"/>
              <a:t>12</a:t>
            </a:fld>
            <a:endParaRPr lang="en-US"/>
          </a:p>
        </p:txBody>
      </p:sp>
    </p:spTree>
    <p:extLst>
      <p:ext uri="{BB962C8B-B14F-4D97-AF65-F5344CB8AC3E}">
        <p14:creationId xmlns:p14="http://schemas.microsoft.com/office/powerpoint/2010/main" val="720557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31F64-E8CE-C16E-DA4C-6C4457C11B96}"/>
              </a:ext>
            </a:extLst>
          </p:cNvPr>
          <p:cNvSpPr>
            <a:spLocks noGrp="1"/>
          </p:cNvSpPr>
          <p:nvPr>
            <p:ph type="title"/>
          </p:nvPr>
        </p:nvSpPr>
        <p:spPr/>
        <p:txBody>
          <a:bodyPr/>
          <a:lstStyle/>
          <a:p>
            <a:r>
              <a:rPr lang="en-US" dirty="0"/>
              <a:t>Back to </a:t>
            </a:r>
            <a:r>
              <a:rPr lang="en-US" dirty="0" err="1"/>
              <a:t>UbD</a:t>
            </a:r>
            <a:r>
              <a:rPr lang="en-US" dirty="0"/>
              <a:t>…Simple Stages Template</a:t>
            </a:r>
          </a:p>
        </p:txBody>
      </p:sp>
      <p:sp>
        <p:nvSpPr>
          <p:cNvPr id="3" name="Content Placeholder 2">
            <a:extLst>
              <a:ext uri="{FF2B5EF4-FFF2-40B4-BE49-F238E27FC236}">
                <a16:creationId xmlns:a16="http://schemas.microsoft.com/office/drawing/2014/main" id="{64176E2B-119B-CF69-A5EE-8C9A37CA229F}"/>
              </a:ext>
            </a:extLst>
          </p:cNvPr>
          <p:cNvSpPr>
            <a:spLocks noGrp="1"/>
          </p:cNvSpPr>
          <p:nvPr>
            <p:ph idx="1"/>
          </p:nvPr>
        </p:nvSpPr>
        <p:spPr/>
        <p:txBody>
          <a:bodyPr/>
          <a:lstStyle/>
          <a:p>
            <a:pPr marL="0" indent="0">
              <a:lnSpc>
                <a:spcPct val="100000"/>
              </a:lnSpc>
              <a:buNone/>
            </a:pPr>
            <a:r>
              <a:rPr lang="en-US" b="1" dirty="0"/>
              <a:t>Stage 1 – Desired Results: </a:t>
            </a:r>
            <a:r>
              <a:rPr lang="en-US" dirty="0"/>
              <a:t>What should students learn as a result of this unit?</a:t>
            </a:r>
          </a:p>
          <a:p>
            <a:pPr marL="0" indent="0">
              <a:lnSpc>
                <a:spcPct val="100000"/>
              </a:lnSpc>
              <a:buNone/>
            </a:pPr>
            <a:r>
              <a:rPr lang="en-US" b="1" dirty="0"/>
              <a:t>Stage 2 – Evidence: </a:t>
            </a:r>
            <a:r>
              <a:rPr lang="en-US" dirty="0"/>
              <a:t>What evidence will show that students have met the Stage 1 goals?</a:t>
            </a:r>
          </a:p>
          <a:p>
            <a:pPr marL="0" indent="0">
              <a:lnSpc>
                <a:spcPct val="100000"/>
              </a:lnSpc>
              <a:buNone/>
            </a:pPr>
            <a:r>
              <a:rPr lang="en-US" b="1" dirty="0"/>
              <a:t>Stage 3-Learning Plan: </a:t>
            </a:r>
            <a:r>
              <a:rPr lang="en-US" dirty="0"/>
              <a:t>What key learning events will help students reach the goals and be successful on the assessments?</a:t>
            </a:r>
          </a:p>
          <a:p>
            <a:pPr marL="0" indent="0">
              <a:lnSpc>
                <a:spcPct val="100000"/>
              </a:lnSpc>
              <a:buNone/>
            </a:pPr>
            <a:endParaRPr lang="en-US" dirty="0"/>
          </a:p>
          <a:p>
            <a:pPr marL="0" indent="0">
              <a:lnSpc>
                <a:spcPct val="100000"/>
              </a:lnSpc>
              <a:buNone/>
            </a:pPr>
            <a:r>
              <a:rPr lang="en-US" b="1" i="1" dirty="0"/>
              <a:t>Work with a partner to sketch your ideas for Stage 1 for Spring Spark. </a:t>
            </a:r>
          </a:p>
        </p:txBody>
      </p:sp>
      <p:sp>
        <p:nvSpPr>
          <p:cNvPr id="4" name="Slide Number Placeholder 3"/>
          <p:cNvSpPr>
            <a:spLocks noGrp="1"/>
          </p:cNvSpPr>
          <p:nvPr>
            <p:ph type="sldNum" sz="quarter" idx="12"/>
          </p:nvPr>
        </p:nvSpPr>
        <p:spPr/>
        <p:txBody>
          <a:bodyPr/>
          <a:lstStyle/>
          <a:p>
            <a:fld id="{112DE4D6-D914-1F48-BCBF-85F2F79447BD}" type="slidenum">
              <a:rPr lang="en-US" smtClean="0"/>
              <a:t>13</a:t>
            </a:fld>
            <a:endParaRPr lang="en-US"/>
          </a:p>
        </p:txBody>
      </p:sp>
    </p:spTree>
    <p:extLst>
      <p:ext uri="{BB962C8B-B14F-4D97-AF65-F5344CB8AC3E}">
        <p14:creationId xmlns:p14="http://schemas.microsoft.com/office/powerpoint/2010/main" val="1172484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C2ECE-94B3-C252-C13C-BEFF5D365416}"/>
              </a:ext>
            </a:extLst>
          </p:cNvPr>
          <p:cNvSpPr>
            <a:spLocks noGrp="1"/>
          </p:cNvSpPr>
          <p:nvPr>
            <p:ph type="title"/>
          </p:nvPr>
        </p:nvSpPr>
        <p:spPr/>
        <p:txBody>
          <a:bodyPr/>
          <a:lstStyle/>
          <a:p>
            <a:r>
              <a:rPr lang="en-US" dirty="0"/>
              <a:t>For </a:t>
            </a:r>
            <a:r>
              <a:rPr lang="en-US" dirty="0" smtClean="0"/>
              <a:t>next class:</a:t>
            </a:r>
            <a:endParaRPr lang="en-US" dirty="0"/>
          </a:p>
        </p:txBody>
      </p:sp>
      <p:sp>
        <p:nvSpPr>
          <p:cNvPr id="3" name="Content Placeholder 2">
            <a:extLst>
              <a:ext uri="{FF2B5EF4-FFF2-40B4-BE49-F238E27FC236}">
                <a16:creationId xmlns:a16="http://schemas.microsoft.com/office/drawing/2014/main" id="{571C027B-49D9-FEAC-CF43-54F579BC2184}"/>
              </a:ext>
            </a:extLst>
          </p:cNvPr>
          <p:cNvSpPr>
            <a:spLocks noGrp="1"/>
          </p:cNvSpPr>
          <p:nvPr>
            <p:ph idx="1"/>
          </p:nvPr>
        </p:nvSpPr>
        <p:spPr/>
        <p:txBody>
          <a:bodyPr>
            <a:normAutofit/>
          </a:bodyPr>
          <a:lstStyle/>
          <a:p>
            <a:pPr marL="0" indent="0">
              <a:buNone/>
            </a:pPr>
            <a:r>
              <a:rPr lang="en-US" b="1" dirty="0"/>
              <a:t>Introductory Linguistics: Desired Results | </a:t>
            </a:r>
            <a:r>
              <a:rPr lang="en-US" b="1" dirty="0" err="1"/>
              <a:t>UbD</a:t>
            </a:r>
            <a:r>
              <a:rPr lang="en-US" b="1" dirty="0"/>
              <a:t>, continued</a:t>
            </a:r>
            <a:r>
              <a:rPr lang="en-US" dirty="0"/>
              <a:t> </a:t>
            </a:r>
            <a:endParaRPr lang="en-US" b="1" dirty="0"/>
          </a:p>
          <a:p>
            <a:pPr>
              <a:lnSpc>
                <a:spcPct val="110000"/>
              </a:lnSpc>
            </a:pPr>
            <a:r>
              <a:rPr lang="en-US" dirty="0"/>
              <a:t>Before you do the reading, reflect on the question, </a:t>
            </a:r>
            <a:r>
              <a:rPr lang="en-US" b="1" dirty="0"/>
              <a:t>What are the essential questions in linguistics?</a:t>
            </a:r>
            <a:r>
              <a:rPr lang="en-US" dirty="0"/>
              <a:t> What essential questions would you want students to take away with them from an introductory course?</a:t>
            </a:r>
          </a:p>
          <a:p>
            <a:pPr>
              <a:lnSpc>
                <a:spcPct val="110000"/>
              </a:lnSpc>
            </a:pPr>
            <a:r>
              <a:rPr lang="en-US" dirty="0"/>
              <a:t>Contrary to the syllabus, no linguistics teaching materials will be assigned for review. </a:t>
            </a:r>
          </a:p>
        </p:txBody>
      </p:sp>
      <p:sp>
        <p:nvSpPr>
          <p:cNvPr id="4" name="Slide Number Placeholder 3"/>
          <p:cNvSpPr>
            <a:spLocks noGrp="1"/>
          </p:cNvSpPr>
          <p:nvPr>
            <p:ph type="sldNum" sz="quarter" idx="12"/>
          </p:nvPr>
        </p:nvSpPr>
        <p:spPr/>
        <p:txBody>
          <a:bodyPr/>
          <a:lstStyle/>
          <a:p>
            <a:fld id="{112DE4D6-D914-1F48-BCBF-85F2F79447BD}" type="slidenum">
              <a:rPr lang="en-US" smtClean="0"/>
              <a:t>14</a:t>
            </a:fld>
            <a:endParaRPr lang="en-US"/>
          </a:p>
        </p:txBody>
      </p:sp>
    </p:spTree>
    <p:extLst>
      <p:ext uri="{BB962C8B-B14F-4D97-AF65-F5344CB8AC3E}">
        <p14:creationId xmlns:p14="http://schemas.microsoft.com/office/powerpoint/2010/main" val="478683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MIT </a:t>
            </a:r>
            <a:r>
              <a:rPr lang="en-US" dirty="0" err="1"/>
              <a:t>OpenCourseWare</a:t>
            </a:r>
            <a:r>
              <a:rPr lang="en-US" dirty="0"/>
              <a:t> </a:t>
            </a:r>
          </a:p>
          <a:p>
            <a:pPr marL="0" indent="0">
              <a:buNone/>
            </a:pPr>
            <a:r>
              <a:rPr lang="en-US" u="sng" dirty="0">
                <a:solidFill>
                  <a:srgbClr val="0070C0"/>
                </a:solidFill>
                <a:hlinkClick r:id="rId2"/>
              </a:rPr>
              <a:t>https://ocw.mit.edu</a:t>
            </a:r>
            <a:r>
              <a:rPr lang="en-US" u="sng" dirty="0"/>
              <a:t> </a:t>
            </a:r>
            <a:endParaRPr lang="en-US" dirty="0"/>
          </a:p>
          <a:p>
            <a:pPr marL="0" indent="0">
              <a:buNone/>
            </a:pPr>
            <a:endParaRPr lang="en-US" dirty="0" smtClean="0"/>
          </a:p>
          <a:p>
            <a:pPr marL="0" indent="0">
              <a:buNone/>
            </a:pPr>
            <a:r>
              <a:rPr lang="en-US" dirty="0" smtClean="0"/>
              <a:t>24.S95 Linguistics in K</a:t>
            </a:r>
            <a:r>
              <a:rPr lang="en-US" dirty="0"/>
              <a:t>–</a:t>
            </a:r>
            <a:r>
              <a:rPr lang="en-US" dirty="0" smtClean="0"/>
              <a:t>12 Education, </a:t>
            </a:r>
            <a:r>
              <a:rPr lang="en-US" dirty="0"/>
              <a:t>Spring </a:t>
            </a:r>
            <a:r>
              <a:rPr lang="en-US" dirty="0" smtClean="0"/>
              <a:t>2023 </a:t>
            </a:r>
          </a:p>
          <a:p>
            <a:pPr marL="0" indent="0">
              <a:buNone/>
            </a:pPr>
            <a:endParaRPr lang="en-US" dirty="0"/>
          </a:p>
          <a:p>
            <a:pPr marL="0" indent="0">
              <a:buNone/>
            </a:pPr>
            <a:r>
              <a:rPr lang="en-US" dirty="0" smtClean="0"/>
              <a:t>For </a:t>
            </a:r>
            <a:r>
              <a:rPr lang="en-US" dirty="0"/>
              <a:t>more information about citing these materials or our Terms of Use, visit </a:t>
            </a:r>
            <a:r>
              <a:rPr lang="en-US" u="sng" dirty="0">
                <a:solidFill>
                  <a:srgbClr val="0070C0"/>
                </a:solidFill>
                <a:hlinkClick r:id="rId3"/>
              </a:rPr>
              <a:t>https://ocw.mit.edu/terms</a:t>
            </a:r>
            <a:r>
              <a:rPr lang="en-US" dirty="0"/>
              <a:t>.</a:t>
            </a:r>
            <a:endParaRPr lang="en-US" dirty="0"/>
          </a:p>
        </p:txBody>
      </p:sp>
      <p:sp>
        <p:nvSpPr>
          <p:cNvPr id="4" name="Slide Number Placeholder 3"/>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210785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24238-436E-4E3F-C92C-E6F88DADFD49}"/>
              </a:ext>
            </a:extLst>
          </p:cNvPr>
          <p:cNvSpPr>
            <a:spLocks noGrp="1"/>
          </p:cNvSpPr>
          <p:nvPr>
            <p:ph type="title"/>
          </p:nvPr>
        </p:nvSpPr>
        <p:spPr/>
        <p:txBody>
          <a:bodyPr/>
          <a:lstStyle/>
          <a:p>
            <a:r>
              <a:rPr lang="en-US" dirty="0"/>
              <a:t>Plan for </a:t>
            </a:r>
            <a:r>
              <a:rPr lang="en-US" dirty="0" smtClean="0"/>
              <a:t>today:</a:t>
            </a:r>
            <a:endParaRPr lang="en-US" dirty="0"/>
          </a:p>
        </p:txBody>
      </p:sp>
      <p:sp>
        <p:nvSpPr>
          <p:cNvPr id="3" name="Content Placeholder 2">
            <a:extLst>
              <a:ext uri="{FF2B5EF4-FFF2-40B4-BE49-F238E27FC236}">
                <a16:creationId xmlns:a16="http://schemas.microsoft.com/office/drawing/2014/main" id="{52FE0D53-E865-9891-080D-32328B8C8CD9}"/>
              </a:ext>
            </a:extLst>
          </p:cNvPr>
          <p:cNvSpPr>
            <a:spLocks noGrp="1"/>
          </p:cNvSpPr>
          <p:nvPr>
            <p:ph idx="1"/>
          </p:nvPr>
        </p:nvSpPr>
        <p:spPr/>
        <p:txBody>
          <a:bodyPr>
            <a:normAutofit/>
          </a:bodyPr>
          <a:lstStyle/>
          <a:p>
            <a:r>
              <a:rPr lang="en-US" dirty="0"/>
              <a:t>Spring Spark update</a:t>
            </a:r>
          </a:p>
          <a:p>
            <a:r>
              <a:rPr lang="en-US" dirty="0"/>
              <a:t>Discuss February 8 topic: Rationale for Linguistics in K-12 Education</a:t>
            </a:r>
          </a:p>
          <a:p>
            <a:r>
              <a:rPr lang="en-US" dirty="0"/>
              <a:t>Discuss Understanding by Design (</a:t>
            </a:r>
            <a:r>
              <a:rPr lang="en-US" dirty="0" err="1"/>
              <a:t>UbD</a:t>
            </a:r>
            <a:r>
              <a:rPr lang="en-US" dirty="0"/>
              <a:t>) framework</a:t>
            </a:r>
          </a:p>
          <a:p>
            <a:r>
              <a:rPr lang="en-US" dirty="0"/>
              <a:t>3:15-3:30 Break</a:t>
            </a:r>
          </a:p>
          <a:p>
            <a:r>
              <a:rPr lang="en-US" dirty="0"/>
              <a:t>Discuss Linguistics in Secondary Education</a:t>
            </a:r>
          </a:p>
          <a:p>
            <a:r>
              <a:rPr lang="en-US" dirty="0"/>
              <a:t>Develop an initial sketch of Stage 1 for Spring Spark</a:t>
            </a:r>
          </a:p>
          <a:p>
            <a:r>
              <a:rPr lang="en-US" dirty="0"/>
              <a:t>Wrap-up</a:t>
            </a:r>
          </a:p>
          <a:p>
            <a:endParaRPr lang="en-US" dirty="0"/>
          </a:p>
        </p:txBody>
      </p:sp>
      <p:sp>
        <p:nvSpPr>
          <p:cNvPr id="4" name="Slide Number Placeholder 3"/>
          <p:cNvSpPr>
            <a:spLocks noGrp="1"/>
          </p:cNvSpPr>
          <p:nvPr>
            <p:ph type="sldNum" sz="quarter" idx="12"/>
          </p:nvPr>
        </p:nvSpPr>
        <p:spPr/>
        <p:txBody>
          <a:bodyPr/>
          <a:lstStyle/>
          <a:p>
            <a:fld id="{112DE4D6-D914-1F48-BCBF-85F2F79447BD}" type="slidenum">
              <a:rPr lang="en-US" smtClean="0"/>
              <a:t>2</a:t>
            </a:fld>
            <a:endParaRPr lang="en-US"/>
          </a:p>
        </p:txBody>
      </p:sp>
    </p:spTree>
    <p:extLst>
      <p:ext uri="{BB962C8B-B14F-4D97-AF65-F5344CB8AC3E}">
        <p14:creationId xmlns:p14="http://schemas.microsoft.com/office/powerpoint/2010/main" val="2211509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D82DA-F128-756A-9061-96D8A919BFC4}"/>
              </a:ext>
            </a:extLst>
          </p:cNvPr>
          <p:cNvSpPr>
            <a:spLocks noGrp="1"/>
          </p:cNvSpPr>
          <p:nvPr>
            <p:ph type="title"/>
          </p:nvPr>
        </p:nvSpPr>
        <p:spPr/>
        <p:txBody>
          <a:bodyPr>
            <a:normAutofit/>
          </a:bodyPr>
          <a:lstStyle/>
          <a:p>
            <a:r>
              <a:rPr lang="en-US" dirty="0"/>
              <a:t>Spring Spark update</a:t>
            </a:r>
          </a:p>
        </p:txBody>
      </p:sp>
      <p:sp>
        <p:nvSpPr>
          <p:cNvPr id="3" name="Subtitle 2">
            <a:extLst>
              <a:ext uri="{FF2B5EF4-FFF2-40B4-BE49-F238E27FC236}">
                <a16:creationId xmlns:a16="http://schemas.microsoft.com/office/drawing/2014/main" id="{7108C3A5-F012-E82C-046A-1B228DB27678}"/>
              </a:ext>
            </a:extLst>
          </p:cNvPr>
          <p:cNvSpPr>
            <a:spLocks noGrp="1"/>
          </p:cNvSpPr>
          <p:nvPr>
            <p:ph idx="1"/>
          </p:nvPr>
        </p:nvSpPr>
        <p:spPr/>
        <p:txBody>
          <a:bodyPr>
            <a:normAutofit fontScale="62500" lnSpcReduction="20000"/>
          </a:bodyPr>
          <a:lstStyle/>
          <a:p>
            <a:pPr marL="0" indent="0" algn="l">
              <a:lnSpc>
                <a:spcPct val="120000"/>
              </a:lnSpc>
              <a:buNone/>
            </a:pPr>
            <a:r>
              <a:rPr lang="en-US" sz="4000" b="1" dirty="0"/>
              <a:t>Linguistics: The Science of Language</a:t>
            </a:r>
          </a:p>
          <a:p>
            <a:pPr marL="0" indent="0" algn="l">
              <a:lnSpc>
                <a:spcPct val="120000"/>
              </a:lnSpc>
              <a:buNone/>
            </a:pPr>
            <a:r>
              <a:rPr lang="en-US" sz="4000" dirty="0"/>
              <a:t>Did you know that language, like all natural phenomena, can be observed and investigated in a scientific way? What is unique about language is that everyone has their own personal and infinite data set living inside their brain. Learn to examine that data the way a linguist would, and puzzle over things that you may not realize you know about the language that you use every day. Learn how linguistics, the science of language, relates to your world and what you're interested in.</a:t>
            </a:r>
          </a:p>
          <a:p>
            <a:pPr marL="0" indent="0" algn="l">
              <a:lnSpc>
                <a:spcPct val="120000"/>
              </a:lnSpc>
              <a:buNone/>
            </a:pPr>
            <a:r>
              <a:rPr lang="en-US" sz="4000" dirty="0"/>
              <a:t>Sat., March 18 after 1 pm; two 50-minute sections of 20 students, grades 7 &amp; 8</a:t>
            </a:r>
          </a:p>
        </p:txBody>
      </p:sp>
      <p:sp>
        <p:nvSpPr>
          <p:cNvPr id="4" name="Slide Number Placeholder 3"/>
          <p:cNvSpPr>
            <a:spLocks noGrp="1"/>
          </p:cNvSpPr>
          <p:nvPr>
            <p:ph type="sldNum" sz="quarter" idx="12"/>
          </p:nvPr>
        </p:nvSpPr>
        <p:spPr/>
        <p:txBody>
          <a:bodyPr/>
          <a:lstStyle/>
          <a:p>
            <a:fld id="{112DE4D6-D914-1F48-BCBF-85F2F79447BD}" type="slidenum">
              <a:rPr lang="en-US" smtClean="0"/>
              <a:t>3</a:t>
            </a:fld>
            <a:endParaRPr lang="en-US"/>
          </a:p>
        </p:txBody>
      </p:sp>
    </p:spTree>
    <p:extLst>
      <p:ext uri="{BB962C8B-B14F-4D97-AF65-F5344CB8AC3E}">
        <p14:creationId xmlns:p14="http://schemas.microsoft.com/office/powerpoint/2010/main" val="3493428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43AA5-9DC1-8950-7EB2-D67DA34B16EA}"/>
              </a:ext>
            </a:extLst>
          </p:cNvPr>
          <p:cNvSpPr>
            <a:spLocks noGrp="1"/>
          </p:cNvSpPr>
          <p:nvPr>
            <p:ph type="title"/>
          </p:nvPr>
        </p:nvSpPr>
        <p:spPr/>
        <p:txBody>
          <a:bodyPr/>
          <a:lstStyle/>
          <a:p>
            <a:r>
              <a:rPr lang="en-US" dirty="0"/>
              <a:t>Rationale for linguistics in K-12 education</a:t>
            </a:r>
          </a:p>
        </p:txBody>
      </p:sp>
      <p:sp>
        <p:nvSpPr>
          <p:cNvPr id="3" name="Content Placeholder 2">
            <a:extLst>
              <a:ext uri="{FF2B5EF4-FFF2-40B4-BE49-F238E27FC236}">
                <a16:creationId xmlns:a16="http://schemas.microsoft.com/office/drawing/2014/main" id="{215A5784-3665-4193-B357-4AA4D8DB4ABA}"/>
              </a:ext>
            </a:extLst>
          </p:cNvPr>
          <p:cNvSpPr>
            <a:spLocks noGrp="1"/>
          </p:cNvSpPr>
          <p:nvPr>
            <p:ph idx="1"/>
          </p:nvPr>
        </p:nvSpPr>
        <p:spPr/>
        <p:txBody>
          <a:bodyPr/>
          <a:lstStyle/>
          <a:p>
            <a:r>
              <a:rPr lang="en-US" dirty="0"/>
              <a:t>Why linguistics?</a:t>
            </a:r>
          </a:p>
          <a:p>
            <a:pPr lvl="1"/>
            <a:r>
              <a:rPr lang="en-US" dirty="0"/>
              <a:t>…in science, social studies, language arts</a:t>
            </a:r>
          </a:p>
          <a:p>
            <a:pPr lvl="1"/>
            <a:r>
              <a:rPr lang="en-US" dirty="0"/>
              <a:t>…in K-12</a:t>
            </a:r>
          </a:p>
          <a:p>
            <a:r>
              <a:rPr lang="en-US" dirty="0"/>
              <a:t>What purpose might linguistics education serve?</a:t>
            </a:r>
          </a:p>
          <a:p>
            <a:r>
              <a:rPr lang="en-US" dirty="0"/>
              <a:t>What might it mean to be linguistically literate?</a:t>
            </a:r>
          </a:p>
          <a:p>
            <a:r>
              <a:rPr lang="en-US" dirty="0"/>
              <a:t>What is the goal of education?</a:t>
            </a:r>
          </a:p>
        </p:txBody>
      </p:sp>
      <p:sp>
        <p:nvSpPr>
          <p:cNvPr id="4" name="Slide Number Placeholder 3"/>
          <p:cNvSpPr>
            <a:spLocks noGrp="1"/>
          </p:cNvSpPr>
          <p:nvPr>
            <p:ph type="sldNum" sz="quarter" idx="12"/>
          </p:nvPr>
        </p:nvSpPr>
        <p:spPr/>
        <p:txBody>
          <a:bodyPr/>
          <a:lstStyle/>
          <a:p>
            <a:fld id="{112DE4D6-D914-1F48-BCBF-85F2F79447BD}" type="slidenum">
              <a:rPr lang="en-US" smtClean="0"/>
              <a:t>4</a:t>
            </a:fld>
            <a:endParaRPr lang="en-US"/>
          </a:p>
        </p:txBody>
      </p:sp>
    </p:spTree>
    <p:extLst>
      <p:ext uri="{BB962C8B-B14F-4D97-AF65-F5344CB8AC3E}">
        <p14:creationId xmlns:p14="http://schemas.microsoft.com/office/powerpoint/2010/main" val="166852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7C91D-99EC-5B23-1DF7-020CB023D1D2}"/>
              </a:ext>
            </a:extLst>
          </p:cNvPr>
          <p:cNvSpPr>
            <a:spLocks noGrp="1"/>
          </p:cNvSpPr>
          <p:nvPr>
            <p:ph type="title"/>
          </p:nvPr>
        </p:nvSpPr>
        <p:spPr/>
        <p:txBody>
          <a:bodyPr/>
          <a:lstStyle/>
          <a:p>
            <a:r>
              <a:rPr lang="en-US" dirty="0"/>
              <a:t>Understanding by Design (</a:t>
            </a:r>
            <a:r>
              <a:rPr lang="en-US" dirty="0" err="1"/>
              <a:t>UbD</a:t>
            </a:r>
            <a:r>
              <a:rPr lang="en-US" dirty="0"/>
              <a:t>)</a:t>
            </a:r>
          </a:p>
        </p:txBody>
      </p:sp>
      <p:sp>
        <p:nvSpPr>
          <p:cNvPr id="3" name="Content Placeholder 2">
            <a:extLst>
              <a:ext uri="{FF2B5EF4-FFF2-40B4-BE49-F238E27FC236}">
                <a16:creationId xmlns:a16="http://schemas.microsoft.com/office/drawing/2014/main" id="{AD3AC188-2B6A-6A32-E7D7-D46ECE40C2E5}"/>
              </a:ext>
            </a:extLst>
          </p:cNvPr>
          <p:cNvSpPr>
            <a:spLocks noGrp="1"/>
          </p:cNvSpPr>
          <p:nvPr>
            <p:ph idx="1"/>
          </p:nvPr>
        </p:nvSpPr>
        <p:spPr/>
        <p:txBody>
          <a:bodyPr/>
          <a:lstStyle/>
          <a:p>
            <a:pPr>
              <a:lnSpc>
                <a:spcPct val="100000"/>
              </a:lnSpc>
            </a:pPr>
            <a:r>
              <a:rPr lang="en-US" dirty="0"/>
              <a:t>What is </a:t>
            </a:r>
            <a:r>
              <a:rPr lang="en-US" i="1" dirty="0"/>
              <a:t>understanding</a:t>
            </a:r>
            <a:r>
              <a:rPr lang="en-US" dirty="0"/>
              <a:t>?</a:t>
            </a:r>
          </a:p>
        </p:txBody>
      </p:sp>
      <p:sp>
        <p:nvSpPr>
          <p:cNvPr id="4" name="Slide Number Placeholder 3"/>
          <p:cNvSpPr>
            <a:spLocks noGrp="1"/>
          </p:cNvSpPr>
          <p:nvPr>
            <p:ph type="sldNum" sz="quarter" idx="12"/>
          </p:nvPr>
        </p:nvSpPr>
        <p:spPr/>
        <p:txBody>
          <a:bodyPr/>
          <a:lstStyle/>
          <a:p>
            <a:fld id="{112DE4D6-D914-1F48-BCBF-85F2F79447BD}" type="slidenum">
              <a:rPr lang="en-US" smtClean="0"/>
              <a:t>5</a:t>
            </a:fld>
            <a:endParaRPr lang="en-US"/>
          </a:p>
        </p:txBody>
      </p:sp>
    </p:spTree>
    <p:extLst>
      <p:ext uri="{BB962C8B-B14F-4D97-AF65-F5344CB8AC3E}">
        <p14:creationId xmlns:p14="http://schemas.microsoft.com/office/powerpoint/2010/main" val="708738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7C91D-99EC-5B23-1DF7-020CB023D1D2}"/>
              </a:ext>
            </a:extLst>
          </p:cNvPr>
          <p:cNvSpPr>
            <a:spLocks noGrp="1"/>
          </p:cNvSpPr>
          <p:nvPr>
            <p:ph type="title"/>
          </p:nvPr>
        </p:nvSpPr>
        <p:spPr/>
        <p:txBody>
          <a:bodyPr/>
          <a:lstStyle/>
          <a:p>
            <a:r>
              <a:rPr lang="en-US" dirty="0"/>
              <a:t>Understanding by Design (</a:t>
            </a:r>
            <a:r>
              <a:rPr lang="en-US" dirty="0" err="1"/>
              <a:t>UbD</a:t>
            </a:r>
            <a:r>
              <a:rPr lang="en-US" dirty="0"/>
              <a:t>)</a:t>
            </a:r>
          </a:p>
        </p:txBody>
      </p:sp>
      <p:sp>
        <p:nvSpPr>
          <p:cNvPr id="3" name="Content Placeholder 2">
            <a:extLst>
              <a:ext uri="{FF2B5EF4-FFF2-40B4-BE49-F238E27FC236}">
                <a16:creationId xmlns:a16="http://schemas.microsoft.com/office/drawing/2014/main" id="{AD3AC188-2B6A-6A32-E7D7-D46ECE40C2E5}"/>
              </a:ext>
            </a:extLst>
          </p:cNvPr>
          <p:cNvSpPr>
            <a:spLocks noGrp="1"/>
          </p:cNvSpPr>
          <p:nvPr>
            <p:ph idx="1"/>
          </p:nvPr>
        </p:nvSpPr>
        <p:spPr/>
        <p:txBody>
          <a:bodyPr/>
          <a:lstStyle/>
          <a:p>
            <a:pPr>
              <a:lnSpc>
                <a:spcPct val="100000"/>
              </a:lnSpc>
            </a:pPr>
            <a:r>
              <a:rPr lang="en-US" dirty="0"/>
              <a:t>What is </a:t>
            </a:r>
            <a:r>
              <a:rPr lang="en-US" i="1" dirty="0"/>
              <a:t>understanding</a:t>
            </a:r>
            <a:r>
              <a:rPr lang="en-US" dirty="0"/>
              <a:t>?</a:t>
            </a:r>
          </a:p>
          <a:p>
            <a:pPr lvl="1">
              <a:lnSpc>
                <a:spcPct val="100000"/>
              </a:lnSpc>
            </a:pPr>
            <a:r>
              <a:rPr lang="en-US" dirty="0"/>
              <a:t>You know that someone really understands when…</a:t>
            </a:r>
          </a:p>
          <a:p>
            <a:pPr lvl="1">
              <a:lnSpc>
                <a:spcPct val="100000"/>
              </a:lnSpc>
            </a:pPr>
            <a:r>
              <a:rPr lang="en-US" dirty="0"/>
              <a:t>You know that someone really doesn’t understand when…</a:t>
            </a:r>
          </a:p>
          <a:p>
            <a:endParaRPr lang="en-US" dirty="0"/>
          </a:p>
        </p:txBody>
      </p:sp>
      <p:sp>
        <p:nvSpPr>
          <p:cNvPr id="4" name="Slide Number Placeholder 3"/>
          <p:cNvSpPr>
            <a:spLocks noGrp="1"/>
          </p:cNvSpPr>
          <p:nvPr>
            <p:ph type="sldNum" sz="quarter" idx="12"/>
          </p:nvPr>
        </p:nvSpPr>
        <p:spPr/>
        <p:txBody>
          <a:bodyPr/>
          <a:lstStyle/>
          <a:p>
            <a:fld id="{112DE4D6-D914-1F48-BCBF-85F2F79447BD}" type="slidenum">
              <a:rPr lang="en-US" smtClean="0"/>
              <a:t>6</a:t>
            </a:fld>
            <a:endParaRPr lang="en-US"/>
          </a:p>
        </p:txBody>
      </p:sp>
    </p:spTree>
    <p:extLst>
      <p:ext uri="{BB962C8B-B14F-4D97-AF65-F5344CB8AC3E}">
        <p14:creationId xmlns:p14="http://schemas.microsoft.com/office/powerpoint/2010/main" val="1357085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7C91D-99EC-5B23-1DF7-020CB023D1D2}"/>
              </a:ext>
            </a:extLst>
          </p:cNvPr>
          <p:cNvSpPr>
            <a:spLocks noGrp="1"/>
          </p:cNvSpPr>
          <p:nvPr>
            <p:ph type="title"/>
          </p:nvPr>
        </p:nvSpPr>
        <p:spPr/>
        <p:txBody>
          <a:bodyPr/>
          <a:lstStyle/>
          <a:p>
            <a:r>
              <a:rPr lang="en-US" dirty="0"/>
              <a:t>Understanding by Design (</a:t>
            </a:r>
            <a:r>
              <a:rPr lang="en-US" dirty="0" err="1"/>
              <a:t>UbD</a:t>
            </a:r>
            <a:r>
              <a:rPr lang="en-US" dirty="0"/>
              <a:t>)</a:t>
            </a:r>
          </a:p>
        </p:txBody>
      </p:sp>
      <p:sp>
        <p:nvSpPr>
          <p:cNvPr id="3" name="Content Placeholder 2">
            <a:extLst>
              <a:ext uri="{FF2B5EF4-FFF2-40B4-BE49-F238E27FC236}">
                <a16:creationId xmlns:a16="http://schemas.microsoft.com/office/drawing/2014/main" id="{AD3AC188-2B6A-6A32-E7D7-D46ECE40C2E5}"/>
              </a:ext>
            </a:extLst>
          </p:cNvPr>
          <p:cNvSpPr>
            <a:spLocks noGrp="1"/>
          </p:cNvSpPr>
          <p:nvPr>
            <p:ph idx="1"/>
          </p:nvPr>
        </p:nvSpPr>
        <p:spPr/>
        <p:txBody>
          <a:bodyPr/>
          <a:lstStyle/>
          <a:p>
            <a:pPr>
              <a:lnSpc>
                <a:spcPct val="100000"/>
              </a:lnSpc>
            </a:pPr>
            <a:r>
              <a:rPr lang="en-US" dirty="0"/>
              <a:t>What is </a:t>
            </a:r>
            <a:r>
              <a:rPr lang="en-US" i="1" dirty="0"/>
              <a:t>understanding</a:t>
            </a:r>
            <a:r>
              <a:rPr lang="en-US" dirty="0"/>
              <a:t>?</a:t>
            </a:r>
          </a:p>
          <a:p>
            <a:pPr lvl="1">
              <a:lnSpc>
                <a:spcPct val="100000"/>
              </a:lnSpc>
            </a:pPr>
            <a:r>
              <a:rPr lang="en-US" dirty="0"/>
              <a:t>You know that someone really understands when…</a:t>
            </a:r>
          </a:p>
          <a:p>
            <a:pPr lvl="1">
              <a:lnSpc>
                <a:spcPct val="100000"/>
              </a:lnSpc>
            </a:pPr>
            <a:r>
              <a:rPr lang="en-US" dirty="0"/>
              <a:t>You know that someone really doesn’t understand when…</a:t>
            </a:r>
          </a:p>
          <a:p>
            <a:pPr>
              <a:lnSpc>
                <a:spcPct val="150000"/>
              </a:lnSpc>
            </a:pPr>
            <a:r>
              <a:rPr lang="en-US" dirty="0"/>
              <a:t>What is </a:t>
            </a:r>
            <a:r>
              <a:rPr lang="en-US" i="1" dirty="0"/>
              <a:t>understanding</a:t>
            </a:r>
            <a:r>
              <a:rPr lang="en-US" dirty="0"/>
              <a:t>? will be an </a:t>
            </a:r>
            <a:r>
              <a:rPr lang="en-US" i="1" dirty="0"/>
              <a:t>essential question </a:t>
            </a:r>
            <a:r>
              <a:rPr lang="en-US" dirty="0"/>
              <a:t>for our work.</a:t>
            </a:r>
          </a:p>
          <a:p>
            <a:endParaRPr lang="en-US" dirty="0"/>
          </a:p>
        </p:txBody>
      </p:sp>
      <p:sp>
        <p:nvSpPr>
          <p:cNvPr id="4" name="Slide Number Placeholder 3"/>
          <p:cNvSpPr>
            <a:spLocks noGrp="1"/>
          </p:cNvSpPr>
          <p:nvPr>
            <p:ph type="sldNum" sz="quarter" idx="12"/>
          </p:nvPr>
        </p:nvSpPr>
        <p:spPr/>
        <p:txBody>
          <a:bodyPr/>
          <a:lstStyle/>
          <a:p>
            <a:fld id="{112DE4D6-D914-1F48-BCBF-85F2F79447BD}" type="slidenum">
              <a:rPr lang="en-US" smtClean="0"/>
              <a:t>7</a:t>
            </a:fld>
            <a:endParaRPr lang="en-US"/>
          </a:p>
        </p:txBody>
      </p:sp>
    </p:spTree>
    <p:extLst>
      <p:ext uri="{BB962C8B-B14F-4D97-AF65-F5344CB8AC3E}">
        <p14:creationId xmlns:p14="http://schemas.microsoft.com/office/powerpoint/2010/main" val="261532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58A4E-C08F-72E0-913A-283ECB5A880C}"/>
              </a:ext>
            </a:extLst>
          </p:cNvPr>
          <p:cNvSpPr>
            <a:spLocks noGrp="1"/>
          </p:cNvSpPr>
          <p:nvPr>
            <p:ph type="title"/>
          </p:nvPr>
        </p:nvSpPr>
        <p:spPr/>
        <p:txBody>
          <a:bodyPr/>
          <a:lstStyle/>
          <a:p>
            <a:r>
              <a:rPr lang="en-US" dirty="0"/>
              <a:t>Understanding by Design (</a:t>
            </a:r>
            <a:r>
              <a:rPr lang="en-US" dirty="0" err="1"/>
              <a:t>UbD</a:t>
            </a:r>
            <a:r>
              <a:rPr lang="en-US" dirty="0"/>
              <a:t>)</a:t>
            </a:r>
          </a:p>
        </p:txBody>
      </p:sp>
      <p:sp>
        <p:nvSpPr>
          <p:cNvPr id="3" name="Content Placeholder 2">
            <a:extLst>
              <a:ext uri="{FF2B5EF4-FFF2-40B4-BE49-F238E27FC236}">
                <a16:creationId xmlns:a16="http://schemas.microsoft.com/office/drawing/2014/main" id="{632AE6DC-0F5A-0A46-2F3C-61CB7F44C56A}"/>
              </a:ext>
            </a:extLst>
          </p:cNvPr>
          <p:cNvSpPr>
            <a:spLocks noGrp="1"/>
          </p:cNvSpPr>
          <p:nvPr>
            <p:ph idx="1"/>
          </p:nvPr>
        </p:nvSpPr>
        <p:spPr/>
        <p:txBody>
          <a:bodyPr/>
          <a:lstStyle/>
          <a:p>
            <a:pPr marL="0" indent="0">
              <a:lnSpc>
                <a:spcPct val="150000"/>
              </a:lnSpc>
              <a:buNone/>
            </a:pPr>
            <a:r>
              <a:rPr lang="en-US" b="1" dirty="0"/>
              <a:t>Stage 1 </a:t>
            </a:r>
            <a:r>
              <a:rPr lang="en-US" dirty="0"/>
              <a:t>– Identify </a:t>
            </a:r>
            <a:r>
              <a:rPr lang="en-US" b="1" dirty="0"/>
              <a:t>desired results </a:t>
            </a:r>
            <a:r>
              <a:rPr lang="en-US" dirty="0"/>
              <a:t>(transfer goals; essential questions)</a:t>
            </a:r>
          </a:p>
          <a:p>
            <a:pPr marL="0" indent="0">
              <a:lnSpc>
                <a:spcPct val="150000"/>
              </a:lnSpc>
              <a:buNone/>
            </a:pPr>
            <a:r>
              <a:rPr lang="en-US" b="1" dirty="0"/>
              <a:t>Stage 2 </a:t>
            </a:r>
            <a:r>
              <a:rPr lang="en-US" dirty="0"/>
              <a:t>– Determine acceptable </a:t>
            </a:r>
            <a:r>
              <a:rPr lang="en-US" b="1" dirty="0"/>
              <a:t>evidence</a:t>
            </a:r>
            <a:r>
              <a:rPr lang="en-US" dirty="0"/>
              <a:t> of understanding </a:t>
            </a:r>
          </a:p>
          <a:p>
            <a:pPr marL="0" indent="0">
              <a:lnSpc>
                <a:spcPct val="150000"/>
              </a:lnSpc>
              <a:buNone/>
            </a:pPr>
            <a:r>
              <a:rPr lang="en-US" b="1" dirty="0"/>
              <a:t>Stage 3 </a:t>
            </a:r>
            <a:r>
              <a:rPr lang="en-US" dirty="0"/>
              <a:t>– Plan </a:t>
            </a:r>
            <a:r>
              <a:rPr lang="en-US" b="1" dirty="0"/>
              <a:t>learning experiences </a:t>
            </a:r>
            <a:r>
              <a:rPr lang="en-US" dirty="0"/>
              <a:t>and teaching that align with Stage 1 and Stage 2</a:t>
            </a:r>
          </a:p>
          <a:p>
            <a:endParaRPr lang="en-US" dirty="0"/>
          </a:p>
        </p:txBody>
      </p:sp>
      <p:sp>
        <p:nvSpPr>
          <p:cNvPr id="4" name="Slide Number Placeholder 3"/>
          <p:cNvSpPr>
            <a:spLocks noGrp="1"/>
          </p:cNvSpPr>
          <p:nvPr>
            <p:ph type="sldNum" sz="quarter" idx="12"/>
          </p:nvPr>
        </p:nvSpPr>
        <p:spPr/>
        <p:txBody>
          <a:bodyPr/>
          <a:lstStyle/>
          <a:p>
            <a:fld id="{112DE4D6-D914-1F48-BCBF-85F2F79447BD}" type="slidenum">
              <a:rPr lang="en-US" smtClean="0"/>
              <a:t>8</a:t>
            </a:fld>
            <a:endParaRPr lang="en-US"/>
          </a:p>
        </p:txBody>
      </p:sp>
    </p:spTree>
    <p:extLst>
      <p:ext uri="{BB962C8B-B14F-4D97-AF65-F5344CB8AC3E}">
        <p14:creationId xmlns:p14="http://schemas.microsoft.com/office/powerpoint/2010/main" val="3760030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2945A-D5F1-51EF-FEE3-64BE49139918}"/>
              </a:ext>
            </a:extLst>
          </p:cNvPr>
          <p:cNvSpPr>
            <a:spLocks noGrp="1"/>
          </p:cNvSpPr>
          <p:nvPr>
            <p:ph type="title"/>
          </p:nvPr>
        </p:nvSpPr>
        <p:spPr/>
        <p:txBody>
          <a:bodyPr/>
          <a:lstStyle/>
          <a:p>
            <a:r>
              <a:rPr lang="en-US" dirty="0"/>
              <a:t>Understanding by Design (</a:t>
            </a:r>
            <a:r>
              <a:rPr lang="en-US" dirty="0" err="1"/>
              <a:t>UbD</a:t>
            </a:r>
            <a:r>
              <a:rPr lang="en-US" dirty="0"/>
              <a:t>)</a:t>
            </a:r>
          </a:p>
        </p:txBody>
      </p:sp>
      <p:sp>
        <p:nvSpPr>
          <p:cNvPr id="3" name="Content Placeholder 2">
            <a:extLst>
              <a:ext uri="{FF2B5EF4-FFF2-40B4-BE49-F238E27FC236}">
                <a16:creationId xmlns:a16="http://schemas.microsoft.com/office/drawing/2014/main" id="{B6BEE442-8654-7ADF-7A33-72F970AB9EF6}"/>
              </a:ext>
            </a:extLst>
          </p:cNvPr>
          <p:cNvSpPr>
            <a:spLocks noGrp="1"/>
          </p:cNvSpPr>
          <p:nvPr>
            <p:ph idx="1"/>
          </p:nvPr>
        </p:nvSpPr>
        <p:spPr/>
        <p:txBody>
          <a:bodyPr>
            <a:normAutofit lnSpcReduction="10000"/>
          </a:bodyPr>
          <a:lstStyle/>
          <a:p>
            <a:pPr marL="0" indent="0">
              <a:lnSpc>
                <a:spcPct val="150000"/>
              </a:lnSpc>
              <a:buNone/>
            </a:pPr>
            <a:r>
              <a:rPr lang="en-US" b="1" dirty="0"/>
              <a:t>The Logic of Backward Design </a:t>
            </a:r>
            <a:r>
              <a:rPr lang="en-US" dirty="0"/>
              <a:t>(Wiggins &amp; McTighe 2011: 9, Figure A.1)</a:t>
            </a:r>
          </a:p>
          <a:p>
            <a:pPr>
              <a:lnSpc>
                <a:spcPct val="150000"/>
              </a:lnSpc>
            </a:pPr>
            <a:r>
              <a:rPr lang="en-US" dirty="0"/>
              <a:t>Stage 1: If the desired end result is for learners to…</a:t>
            </a:r>
          </a:p>
          <a:p>
            <a:pPr>
              <a:lnSpc>
                <a:spcPct val="150000"/>
              </a:lnSpc>
            </a:pPr>
            <a:r>
              <a:rPr lang="en-US" dirty="0"/>
              <a:t>Stage 2: then you need evidence of the learners’ ability to…</a:t>
            </a:r>
          </a:p>
          <a:p>
            <a:pPr>
              <a:lnSpc>
                <a:spcPct val="150000"/>
              </a:lnSpc>
            </a:pPr>
            <a:r>
              <a:rPr lang="en-US" dirty="0"/>
              <a:t>Stage 3: then the learning events need to...</a:t>
            </a:r>
          </a:p>
          <a:p>
            <a:pPr marL="0" indent="0">
              <a:buNone/>
            </a:pPr>
            <a:endParaRPr lang="en-US" dirty="0"/>
          </a:p>
          <a:p>
            <a:pPr marL="0" indent="0">
              <a:buNone/>
            </a:pPr>
            <a:r>
              <a:rPr lang="en-US" b="1" i="1" dirty="0"/>
              <a:t>Sketch a lesson about something you know how to do well, applying the </a:t>
            </a:r>
            <a:r>
              <a:rPr lang="en-US" b="1" i="1" dirty="0" err="1"/>
              <a:t>UbD</a:t>
            </a:r>
            <a:r>
              <a:rPr lang="en-US" b="1" i="1" dirty="0"/>
              <a:t> stages.</a:t>
            </a:r>
          </a:p>
        </p:txBody>
      </p:sp>
      <p:sp>
        <p:nvSpPr>
          <p:cNvPr id="4" name="Slide Number Placeholder 3"/>
          <p:cNvSpPr>
            <a:spLocks noGrp="1"/>
          </p:cNvSpPr>
          <p:nvPr>
            <p:ph type="sldNum" sz="quarter" idx="12"/>
          </p:nvPr>
        </p:nvSpPr>
        <p:spPr/>
        <p:txBody>
          <a:bodyPr/>
          <a:lstStyle/>
          <a:p>
            <a:fld id="{112DE4D6-D914-1F48-BCBF-85F2F79447BD}" type="slidenum">
              <a:rPr lang="en-US" smtClean="0"/>
              <a:t>9</a:t>
            </a:fld>
            <a:endParaRPr lang="en-US"/>
          </a:p>
        </p:txBody>
      </p:sp>
    </p:spTree>
    <p:extLst>
      <p:ext uri="{BB962C8B-B14F-4D97-AF65-F5344CB8AC3E}">
        <p14:creationId xmlns:p14="http://schemas.microsoft.com/office/powerpoint/2010/main" val="60871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1509</TotalTime>
  <Words>701</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Plan for today:</vt:lpstr>
      <vt:lpstr>Spring Spark update</vt:lpstr>
      <vt:lpstr>Rationale for linguistics in K-12 education</vt:lpstr>
      <vt:lpstr>Understanding by Design (UbD)</vt:lpstr>
      <vt:lpstr>Understanding by Design (UbD)</vt:lpstr>
      <vt:lpstr>Understanding by Design (UbD)</vt:lpstr>
      <vt:lpstr>Understanding by Design (UbD)</vt:lpstr>
      <vt:lpstr>Understanding by Design (UbD)</vt:lpstr>
      <vt:lpstr>Understanding by Design (UbD)</vt:lpstr>
      <vt:lpstr>Linguistics in secondary education</vt:lpstr>
      <vt:lpstr>Linguistics in secondary education</vt:lpstr>
      <vt:lpstr>Back to UbD…Simple Stages Template</vt:lpstr>
      <vt:lpstr>For next class: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Maya Honda</dc:creator>
  <cp:lastModifiedBy>Peter Chipman</cp:lastModifiedBy>
  <cp:revision>11</cp:revision>
  <dcterms:created xsi:type="dcterms:W3CDTF">2023-02-15T01:04:14Z</dcterms:created>
  <dcterms:modified xsi:type="dcterms:W3CDTF">2023-11-02T14:39:13Z</dcterms:modified>
</cp:coreProperties>
</file>