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84" r:id="rId2"/>
    <p:sldId id="257" r:id="rId3"/>
    <p:sldId id="268" r:id="rId4"/>
    <p:sldId id="269" r:id="rId5"/>
    <p:sldId id="270" r:id="rId6"/>
    <p:sldId id="271" r:id="rId7"/>
    <p:sldId id="274" r:id="rId8"/>
    <p:sldId id="276" r:id="rId9"/>
    <p:sldId id="277" r:id="rId10"/>
    <p:sldId id="279" r:id="rId11"/>
    <p:sldId id="278" r:id="rId12"/>
    <p:sldId id="28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11"/>
    <p:restoredTop sz="94657"/>
  </p:normalViewPr>
  <p:slideViewPr>
    <p:cSldViewPr snapToGrid="0">
      <p:cViewPr varScale="1">
        <p:scale>
          <a:sx n="65" d="100"/>
          <a:sy n="65" d="100"/>
        </p:scale>
        <p:origin x="2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9AE23-4F90-4C32-9DE7-0D87C8054043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B51B2-8564-4B3A-B2EE-EAADD41C9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9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DC546-FB6E-42A6-FF79-869B35C94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8FBB-9032-A1CC-B00A-2172FE5D7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D0A50-CDD5-9718-EDF5-1EA1D906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570F-437E-45A3-B8E9-C5A4BA907050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157BE-1EEB-1771-7383-C1726BC96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7298F-7CFD-75D5-7D94-E9DE749E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8AC91-ED46-79E5-B9E2-CB21F4F17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4B28AA-F8FA-A9DF-A471-6D85C3ED8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50D22-5BBB-6FAF-BB85-045E0D795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F260-6275-4E32-97B8-A058340888AA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D3A36-B6FF-1E2C-6D1B-15F7AB11A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61B6F-A576-26D8-6849-6CD0EA76E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8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535B28-6DF3-1976-5EFE-0B0877BF0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26D13-BFEB-C683-A165-B385A715C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5831F-4545-576D-D344-D8CF87CD6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5EA44-03E4-4816-B39B-C989EB80A9D4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7F65F-4621-FE92-FF0B-E8317B92F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7B643-EF0E-72CA-6C87-BA7D4A6FA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5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ED0D1-795A-2E29-4DFC-62770C2A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99FA9-8BF0-46E2-C88F-E444215FB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3128E-6455-F6A8-943A-72CEBF2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EA92-9A17-4A38-8ECE-16B509C58893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F12D0-0765-3A8D-14DC-97FD66F3A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AB869-39FB-ED17-7E25-790863E0C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7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9D916-C7D7-4254-45A3-C32FFDCC6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F1BC0-84C8-7327-00C4-BDFDFEA70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FA18C-0E75-2062-6297-BB3AA58A3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44D95-5B66-4560-B675-420C34A6F613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0CED2-4C94-2FE5-F293-8BFFE535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4B542-223A-3A58-7867-A5379C406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6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3A31D-34B1-12D5-9BCC-59ED89B90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69F95-B869-4527-179C-F4A69500D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86032B-1175-A2B0-2352-5162845C8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D2A82B-55F7-D41D-7D1E-FBDC028BC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110-21D6-4EF6-803A-D74B08D5244B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A52C5-AEA2-A7F2-AAF0-B787AD405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82FE9-182F-25E6-C516-B00803854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2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D30E7-5D4F-74EE-74FB-10EA865AF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03946-5EA4-8BEC-71D5-D1DA067C9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8F012-E4D6-1299-65C3-2AFF59505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C703EA-25A2-DF45-9CB2-F0C9502DD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F051D3-920B-B4EC-D070-9FD289CAE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F07887-CF4C-9C02-6F4D-01C6A384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DF00-9E88-4B6F-BCF8-70463550E3D2}" type="datetime1">
              <a:rPr lang="en-US" smtClean="0"/>
              <a:t>11/15/2023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FEFAB9-5E54-50EB-588C-FC875344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8C78D-FBDD-13FE-301C-DC1043D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3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DAF04-60F4-69C7-A73E-76849696F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5B6EB5-6316-5E6F-0332-971B98D4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75574-535F-41E9-A049-831CA75D38DD}" type="datetime1">
              <a:rPr lang="en-US" smtClean="0"/>
              <a:t>11/15/2023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3887F-31C2-AF3D-D259-AF7BAB694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A7273C-FAA2-7116-1F52-50AB6C28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5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B61F24-F239-F827-B52F-03263F7C1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7A14A-A32D-47ED-B733-646D2705B21E}" type="datetime1">
              <a:rPr lang="en-US" smtClean="0"/>
              <a:t>11/15/2023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3AE7D3-3BB3-CD8D-009A-8768E17F6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20032-E5DA-EE47-E22F-AFF953786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4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881C2-1FAC-7195-1B56-2499057F3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55D78-DD82-D166-23B6-00DAD7BEC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D526F4-FC11-AD2B-702B-BBC24559A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080B1-0E07-8DC8-0912-E3D179B1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36F-C3E4-48ED-8444-4D29299F7B87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3A391-DC4B-9671-BE52-B328F73A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F9848-FA9F-72CC-5076-E131A2D6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0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95C31-C352-BEF9-E14B-7D9B420A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AB5467-A294-38C3-CAF8-B0E7AB15F7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CE506E-AB00-3C53-8F34-6B8755D41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DD4EC-37FF-C8CE-21AD-1621B309D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9988F-817F-47B0-9BDB-F8983D01A882}" type="datetime1">
              <a:rPr lang="en-US" smtClean="0"/>
              <a:t>11/15/2023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8104D-6CAE-75DC-642B-663B1CEE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6DFBD-621B-9C1F-A65F-A7581C540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9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E19A4-D68A-5F84-22E0-9386BE367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45208-80D2-FB65-D4EB-41F1DE7E1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41DA4-AE48-22A7-8794-35BDB4382A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1FBB4-1E4D-4469-B04E-940E3874F35C}" type="datetime1">
              <a:rPr lang="en-US" smtClean="0"/>
              <a:t>11/15/2023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EA79A-44BF-008F-C6FB-C3BA5B915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BEA57-1D87-61B4-32C9-17F7B652EB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62387-8CF0-634D-96C3-561781FB4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8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terms" TargetMode="External"/><Relationship Id="rId2" Type="http://schemas.openxmlformats.org/officeDocument/2006/relationships/hyperlink" Target="https://ocw.mit.ed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24238-436E-4E3F-C92C-E6F88DAD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E0D53-E865-9891-080D-32328B8C8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24.S95 Linguistics in K–12 Education</a:t>
            </a:r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dirty="0" smtClean="0"/>
              <a:t>Session 5: Reflecting on Spring Spark | Sharing Lesson Proposals | Making Expressions &amp; Expression Building Accessible to Primary School Students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E4D6-D914-1F48-BCBF-85F2F79447BD}" type="slidenum">
              <a:rPr lang="en-US" smtClean="0"/>
              <a:t>1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952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rgbClr val="3D454C"/>
                </a:solidFill>
                <a:effectLst/>
                <a:latin typeface="Arial" panose="020B0604020202020204" pitchFamily="34" charset="0"/>
              </a:rPr>
              <a:t>Reflecting on Spring Spark | Sharing Lesson Proposals | Making Expressions &amp; Expression Building Accessible to Primary School Students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2D3B45"/>
                </a:solidFill>
                <a:effectLst/>
                <a:latin typeface="Lato Extended"/>
              </a:rPr>
              <a:t/>
            </a:r>
            <a:b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2D3B45"/>
                </a:solidFill>
                <a:effectLst/>
                <a:latin typeface="Lato Extended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11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BCCE1-3F74-1D4D-1115-D8807FF7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F53DF-61A9-DA1E-C797-BF0AB7420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Student goals:</a:t>
            </a:r>
          </a:p>
          <a:p>
            <a:pPr lvl="1"/>
            <a:r>
              <a:rPr lang="en-US" altLang="en-US" dirty="0"/>
              <a:t>Greater appreciation of the complexity of Tohono O’odham</a:t>
            </a:r>
          </a:p>
          <a:p>
            <a:pPr lvl="1"/>
            <a:r>
              <a:rPr lang="en-US" altLang="en-US" dirty="0"/>
              <a:t>More familiarity with written form of Tohono O’odham</a:t>
            </a:r>
          </a:p>
          <a:p>
            <a:pPr lvl="1"/>
            <a:r>
              <a:rPr lang="en-US" altLang="en-US" dirty="0"/>
              <a:t>Greater awareness  of some components of language</a:t>
            </a:r>
          </a:p>
          <a:p>
            <a:pPr lvl="1"/>
            <a:r>
              <a:rPr lang="en-US" altLang="en-US" dirty="0"/>
              <a:t>Become familiar with and use the scientific method</a:t>
            </a:r>
          </a:p>
          <a:p>
            <a:pPr lvl="1"/>
            <a:r>
              <a:rPr lang="en-US" altLang="en-US" dirty="0"/>
              <a:t>Contact Tohono O’odham speakers and gather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5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1F2A3-1DCB-079D-6B44-5561516FF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94263-7EFB-1848-A7BF-439A43168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Teacher’s goals:</a:t>
            </a:r>
          </a:p>
          <a:p>
            <a:pPr lvl="1"/>
            <a:r>
              <a:rPr lang="en-US" altLang="en-US" dirty="0"/>
              <a:t>Learn more about the complexities of O’odham</a:t>
            </a:r>
          </a:p>
          <a:p>
            <a:pPr lvl="1"/>
            <a:r>
              <a:rPr lang="en-US" altLang="en-US" dirty="0"/>
              <a:t>Learn more about the students</a:t>
            </a:r>
          </a:p>
          <a:p>
            <a:pPr lvl="1"/>
            <a:r>
              <a:rPr lang="en-US" altLang="en-US" dirty="0"/>
              <a:t>Work more closely with the students’ families</a:t>
            </a:r>
          </a:p>
          <a:p>
            <a:pPr lvl="1"/>
            <a:r>
              <a:rPr lang="en-US" altLang="en-US" dirty="0"/>
              <a:t>Students and families will be persuaded to use their language more at home</a:t>
            </a:r>
          </a:p>
          <a:p>
            <a:pPr lvl="1"/>
            <a:r>
              <a:rPr lang="en-US" altLang="en-US" dirty="0"/>
              <a:t>School work will become a family activity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77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MIT </a:t>
            </a:r>
            <a:r>
              <a:rPr lang="en-US" dirty="0" err="1"/>
              <a:t>OpenCourseWare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u="sng" dirty="0">
                <a:solidFill>
                  <a:srgbClr val="0070C0"/>
                </a:solidFill>
                <a:hlinkClick r:id="rId2"/>
              </a:rPr>
              <a:t>https://ocw.mit.edu</a:t>
            </a:r>
            <a:r>
              <a:rPr lang="en-US" u="sng" dirty="0"/>
              <a:t>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24.S95 Linguistics in K</a:t>
            </a:r>
            <a:r>
              <a:rPr lang="en-US" dirty="0"/>
              <a:t>–</a:t>
            </a:r>
            <a:r>
              <a:rPr lang="en-US" dirty="0" smtClean="0"/>
              <a:t>12 Education, </a:t>
            </a:r>
            <a:r>
              <a:rPr lang="en-US" dirty="0"/>
              <a:t>Spring </a:t>
            </a:r>
            <a:r>
              <a:rPr lang="en-US" dirty="0" smtClean="0"/>
              <a:t>2023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more information about citing these materials or our Terms of Use, visit </a:t>
            </a:r>
            <a:r>
              <a:rPr lang="en-US" u="sng" dirty="0">
                <a:solidFill>
                  <a:srgbClr val="0070C0"/>
                </a:solidFill>
                <a:hlinkClick r:id="rId3"/>
              </a:rPr>
              <a:t>https://ocw.mit.edu/terms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10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5AB01-E29F-0A0C-E0AE-7A467E103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</a:t>
            </a:r>
            <a:r>
              <a:rPr lang="en-US" dirty="0" smtClean="0"/>
              <a:t>today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8F8FB-712F-8C1B-AD97-20E8F8E06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Reflecting on Spring Spark</a:t>
            </a:r>
          </a:p>
          <a:p>
            <a:r>
              <a:rPr lang="en-US" dirty="0"/>
              <a:t>Sharing Lesson Proposals/</a:t>
            </a:r>
            <a:r>
              <a:rPr lang="en-US" dirty="0" err="1"/>
              <a:t>UbD</a:t>
            </a:r>
            <a:r>
              <a:rPr lang="en-US" dirty="0"/>
              <a:t> Templates</a:t>
            </a:r>
          </a:p>
          <a:p>
            <a:r>
              <a:rPr lang="en-US" dirty="0"/>
              <a:t>Making Expressions and Expression Building Accessible to Primary School Students</a:t>
            </a:r>
          </a:p>
          <a:p>
            <a:r>
              <a:rPr lang="en-US" dirty="0"/>
              <a:t>Making Linguistic Inquiry Accessible through Problem Sets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1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08134-D0B0-CB1E-9DE4-D968C1023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Reflecting on Spring Spark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457DC-F61E-A6E2-BC89-0DF13D680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experience of designing the Spring Spark class</a:t>
            </a:r>
          </a:p>
          <a:p>
            <a:r>
              <a:rPr lang="en-US" dirty="0"/>
              <a:t>The teaching experience</a:t>
            </a:r>
          </a:p>
          <a:p>
            <a:r>
              <a:rPr lang="en-US" dirty="0"/>
              <a:t>Did the Spring Spark class meet our goals? </a:t>
            </a:r>
          </a:p>
          <a:p>
            <a:r>
              <a:rPr lang="en-US" dirty="0"/>
              <a:t>Did you meet your personal goals?</a:t>
            </a:r>
          </a:p>
          <a:p>
            <a:r>
              <a:rPr lang="en-US" dirty="0"/>
              <a:t>How could the Spring Spark experience be improved or developed?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38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A7635-723F-AB2E-1F86-BBF8E142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Lesson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17A35-20E8-C71A-7F6D-75D4BB58E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Remind us about your partner teacher’s class (subject area, students).</a:t>
            </a:r>
          </a:p>
          <a:p>
            <a:r>
              <a:rPr lang="en-US" dirty="0"/>
              <a:t>What do you plan to do with the class?</a:t>
            </a:r>
          </a:p>
          <a:p>
            <a:pPr lvl="1"/>
            <a:r>
              <a:rPr lang="en-US" dirty="0"/>
              <a:t>Desired results</a:t>
            </a:r>
          </a:p>
          <a:p>
            <a:pPr lvl="1"/>
            <a:r>
              <a:rPr lang="en-US" dirty="0"/>
              <a:t>Evidence of understanding</a:t>
            </a:r>
          </a:p>
          <a:p>
            <a:pPr lvl="1"/>
            <a:r>
              <a:rPr lang="en-US" dirty="0"/>
              <a:t>Learning plan</a:t>
            </a:r>
          </a:p>
          <a:p>
            <a:r>
              <a:rPr lang="en-US" dirty="0"/>
              <a:t>Some things to think about as you plan your lesson:</a:t>
            </a:r>
          </a:p>
          <a:p>
            <a:pPr lvl="1"/>
            <a:r>
              <a:rPr lang="en-US" dirty="0"/>
              <a:t>What do students need to know for your lesson to be accessible?</a:t>
            </a:r>
          </a:p>
          <a:p>
            <a:pPr lvl="1"/>
            <a:r>
              <a:rPr lang="en-US" dirty="0"/>
              <a:t>What might the teacher and the students do after your lesson to apply or extend the teaching and learning experience?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37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3F51-FF0A-9067-E313-C7D3E71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Linguistics in Primary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CC6DA-6D50-3CAC-A34B-D9D47334F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goals did </a:t>
            </a:r>
            <a:r>
              <a:rPr lang="en-US" dirty="0" err="1"/>
              <a:t>Fabb</a:t>
            </a:r>
            <a:r>
              <a:rPr lang="en-US" dirty="0"/>
              <a:t> 1985, Denham 2010, and Oppenheimer et al. 2022 have in their work?</a:t>
            </a:r>
          </a:p>
          <a:p>
            <a:r>
              <a:rPr lang="en-US" dirty="0"/>
              <a:t>What did they do to make exploring language accessible to primary school students?</a:t>
            </a:r>
          </a:p>
          <a:p>
            <a:r>
              <a:rPr lang="en-US" dirty="0"/>
              <a:t>How did they explore expressions and expression building (morphology and syntax)?</a:t>
            </a:r>
          </a:p>
          <a:p>
            <a:r>
              <a:rPr lang="en-US"/>
              <a:t>Are there any </a:t>
            </a:r>
            <a:r>
              <a:rPr lang="en-US" dirty="0"/>
              <a:t>useful ideas for your lesson?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43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5EE45-AC0C-354A-C6E8-E9D94F5F4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linguistic inquiry accessible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7E4AA-6121-E424-05B3-A0F5FF8BA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Consider what students know and what you want them to learn</a:t>
            </a:r>
          </a:p>
          <a:p>
            <a:r>
              <a:rPr lang="en-US" altLang="en-US" dirty="0"/>
              <a:t>Select a phenomenon that will be accessible to investigation and explanation</a:t>
            </a:r>
          </a:p>
          <a:p>
            <a:r>
              <a:rPr lang="en-US" altLang="en-US" dirty="0"/>
              <a:t>Select an approach to the investigation:</a:t>
            </a:r>
          </a:p>
          <a:p>
            <a:pPr lvl="1">
              <a:lnSpc>
                <a:spcPct val="80000"/>
              </a:lnSpc>
              <a:buFont typeface="Times"/>
              <a:buChar char="•"/>
            </a:pPr>
            <a:r>
              <a:rPr lang="en-US" altLang="en-US" dirty="0"/>
              <a:t>Bottom-up / top-down		</a:t>
            </a:r>
          </a:p>
          <a:p>
            <a:pPr lvl="1">
              <a:lnSpc>
                <a:spcPct val="80000"/>
              </a:lnSpc>
              <a:buFont typeface="Times"/>
              <a:buChar char="•"/>
            </a:pPr>
            <a:r>
              <a:rPr lang="en-US" altLang="en-US" dirty="0"/>
              <a:t>Textual analysis</a:t>
            </a:r>
          </a:p>
          <a:p>
            <a:pPr lvl="1">
              <a:lnSpc>
                <a:spcPct val="80000"/>
              </a:lnSpc>
              <a:buFont typeface="Times"/>
              <a:buChar char="•"/>
            </a:pPr>
            <a:r>
              <a:rPr lang="en-US" altLang="en-US" dirty="0"/>
              <a:t>Problem set</a:t>
            </a:r>
          </a:p>
          <a:p>
            <a:pPr lvl="1">
              <a:lnSpc>
                <a:spcPct val="80000"/>
              </a:lnSpc>
              <a:buFont typeface="Times"/>
              <a:buChar char="•"/>
            </a:pPr>
            <a:r>
              <a:rPr lang="en-US" altLang="en-US" dirty="0"/>
              <a:t>Fieldwork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3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2785-352B-8006-D6EB-2A084728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linguistic inquiry accessible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CBE14-9BED-1C72-D98B-F66360051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Motivate the problem: </a:t>
            </a:r>
            <a:r>
              <a:rPr lang="en-US" altLang="en-US" sz="3000" dirty="0"/>
              <a:t>“Serious inquiry begins when we are willing to be surprised by simple phenomena in nature…” (Chomsky 1993: 25)</a:t>
            </a:r>
          </a:p>
          <a:p>
            <a:pPr lvl="1"/>
            <a:r>
              <a:rPr lang="en-US" altLang="en-US" sz="2600" dirty="0"/>
              <a:t>Grammaticality judgments can reveal a surprise, </a:t>
            </a:r>
          </a:p>
          <a:p>
            <a:pPr lvl="2"/>
            <a:r>
              <a:rPr lang="en-US" altLang="en-US" sz="2200" dirty="0"/>
              <a:t>e.g., You can’t say </a:t>
            </a:r>
            <a:r>
              <a:rPr lang="en-US" altLang="en-US" sz="2200" i="1" dirty="0" err="1"/>
              <a:t>wanna</a:t>
            </a:r>
            <a:r>
              <a:rPr lang="en-US" altLang="en-US" sz="2200" dirty="0"/>
              <a:t> whenever you </a:t>
            </a:r>
            <a:r>
              <a:rPr lang="en-US" altLang="en-US" sz="2200" dirty="0" err="1"/>
              <a:t>wanna</a:t>
            </a:r>
            <a:r>
              <a:rPr lang="en-US" altLang="en-US" sz="2200" dirty="0"/>
              <a:t>. </a:t>
            </a:r>
            <a:endParaRPr lang="en-US" altLang="en-US" sz="2200" b="1" dirty="0"/>
          </a:p>
          <a:p>
            <a:pPr lvl="1"/>
            <a:r>
              <a:rPr lang="en-US" altLang="en-US" sz="2600" dirty="0"/>
              <a:t>Constrained sets of data can reveal a puzzle, </a:t>
            </a:r>
          </a:p>
          <a:p>
            <a:pPr lvl="2"/>
            <a:r>
              <a:rPr lang="en-US" altLang="en-US" sz="2200" dirty="0"/>
              <a:t>e.g., You don’t always add [s] to form a plural.</a:t>
            </a:r>
          </a:p>
          <a:p>
            <a:pPr lvl="2"/>
            <a:endParaRPr lang="en-US" altLang="en-US" sz="2200" dirty="0"/>
          </a:p>
          <a:p>
            <a:r>
              <a:rPr lang="en-US" altLang="en-US" sz="3000" dirty="0"/>
              <a:t>Structure the investigation into “do-able” chunks to support students in the inquiry process </a:t>
            </a:r>
          </a:p>
          <a:p>
            <a:pPr lvl="1"/>
            <a:r>
              <a:rPr lang="en-US" altLang="en-US" sz="2600" dirty="0"/>
              <a:t>Constrain the presentation of data</a:t>
            </a:r>
          </a:p>
          <a:p>
            <a:pPr lvl="1"/>
            <a:r>
              <a:rPr lang="en-US" altLang="en-US" sz="2600" dirty="0"/>
              <a:t>Present a hypothesis with counterexamples</a:t>
            </a:r>
          </a:p>
          <a:p>
            <a:pPr lvl="1"/>
            <a:r>
              <a:rPr lang="en-US" altLang="en-US" sz="2600" dirty="0"/>
              <a:t>Model scientific thinking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12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B231F-B2DD-7697-4D6A-885A233E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Investigating Tohono O’odham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4AADA-B2DB-C0F2-302E-2CE1A75F7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en-US" dirty="0"/>
              <a:t>The O’odham (formerly called the Papago) reside in northern Mexico and on four reservations, as well as towns and cities in southern Arizona.</a:t>
            </a:r>
          </a:p>
          <a:p>
            <a:pPr>
              <a:lnSpc>
                <a:spcPct val="110000"/>
              </a:lnSpc>
            </a:pPr>
            <a:r>
              <a:rPr lang="en-US" dirty="0"/>
              <a:t>The Tohono O'odham Nation is a federally-recognized tribe that includes about 28,000 members occupying tribal lands in Southwestern Arizona.</a:t>
            </a:r>
          </a:p>
          <a:p>
            <a:pPr>
              <a:lnSpc>
                <a:spcPct val="110000"/>
              </a:lnSpc>
            </a:pPr>
            <a:r>
              <a:rPr lang="en-US" altLang="en-US" dirty="0"/>
              <a:t>According to the Endangered Languages Project metadata, there are 14,000-15,000 fluent speakers of all ages.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75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C2D01-CEFB-49D3-441D-484D1868E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Joyce L. Juan’s problem set on noun plurals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54B41-7EC4-966F-A125-10B53594C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altLang="en-US" sz="8600" dirty="0"/>
              <a:t>Joyce is a guest in the culture. She is married to a Tohono O’odham man and lives and teaches in the community, but she herself is not Tohono O’odham.</a:t>
            </a:r>
          </a:p>
          <a:p>
            <a:r>
              <a:rPr lang="en-US" altLang="en-US" sz="8600" dirty="0"/>
              <a:t>She attended the Linguistics Workshop that Wayne O’Neil and I taught at the 2000 American Indian Language Development Institute.</a:t>
            </a:r>
          </a:p>
          <a:p>
            <a:r>
              <a:rPr lang="en-US" altLang="en-US" sz="8600" dirty="0"/>
              <a:t>Joyce taught 5th graders in a public school on the Tohono O’odham reservation and created a noun pluralization problem set for them.</a:t>
            </a:r>
          </a:p>
          <a:p>
            <a:pPr lvl="1"/>
            <a:r>
              <a:rPr lang="en-US" altLang="en-US" sz="7400" dirty="0"/>
              <a:t>Reading ability from grade level 2.1 to 5.5</a:t>
            </a:r>
          </a:p>
          <a:p>
            <a:pPr lvl="1"/>
            <a:r>
              <a:rPr lang="en-US" altLang="en-US" sz="7400" dirty="0"/>
              <a:t>Knowledge of O’odham: lists of words to fluency </a:t>
            </a:r>
          </a:p>
          <a:p>
            <a:endParaRPr lang="en-US" altLang="en-US" sz="7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62387-8CF0-634D-96C3-561781FB47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29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696</Words>
  <Application>Microsoft Office PowerPoint</Application>
  <PresentationFormat>Widescreen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Lato Extended</vt:lpstr>
      <vt:lpstr>Times</vt:lpstr>
      <vt:lpstr>Office Theme</vt:lpstr>
      <vt:lpstr>PowerPoint Presentation</vt:lpstr>
      <vt:lpstr>Plan for today:</vt:lpstr>
      <vt:lpstr>Reflecting on Spring Spark</vt:lpstr>
      <vt:lpstr>Sharing Lesson Proposals</vt:lpstr>
      <vt:lpstr>Linguistics in Primary Education</vt:lpstr>
      <vt:lpstr>Making linguistic inquiry accessible</vt:lpstr>
      <vt:lpstr>Making linguistic inquiry accessible</vt:lpstr>
      <vt:lpstr>Investigating Tohono O’odham</vt:lpstr>
      <vt:lpstr>Joyce L. Juan’s problem set on noun plurals</vt:lpstr>
      <vt:lpstr>Desired results</vt:lpstr>
      <vt:lpstr>Desired results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for today, March 15</dc:title>
  <dc:creator>Amy Maya Honda</dc:creator>
  <cp:lastModifiedBy>Peter Chipman</cp:lastModifiedBy>
  <cp:revision>14</cp:revision>
  <dcterms:created xsi:type="dcterms:W3CDTF">2023-03-15T13:50:16Z</dcterms:created>
  <dcterms:modified xsi:type="dcterms:W3CDTF">2023-11-15T13:11:41Z</dcterms:modified>
</cp:coreProperties>
</file>