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60.jpg" ContentType="image/jpg"/>
  <Override PartName="/ppt/notesSlides/notesSlide60.xml" ContentType="application/vnd.openxmlformats-officedocument.presentationml.notesSlide+xml"/>
  <Override PartName="/ppt/media/image62.jpg" ContentType="image/jpg"/>
  <Override PartName="/ppt/notesSlides/notesSlide61.xml" ContentType="application/vnd.openxmlformats-officedocument.presentationml.notesSlide+xml"/>
  <Override PartName="/ppt/media/image64.jpg" ContentType="image/jpg"/>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media/image75.jpg" ContentType="image/jpg"/>
  <Override PartName="/ppt/notesSlides/notesSlide68.xml" ContentType="application/vnd.openxmlformats-officedocument.presentationml.notesSlide+xml"/>
  <Override PartName="/ppt/media/image76.jpg" ContentType="image/jpg"/>
  <Override PartName="/ppt/notesSlides/notesSlide69.xml" ContentType="application/vnd.openxmlformats-officedocument.presentationml.notesSlide+xml"/>
  <Override PartName="/ppt/tags/tag26.xml" ContentType="application/vnd.openxmlformats-officedocument.presentationml.tags+xml"/>
  <Override PartName="/ppt/notesSlides/notesSlide70.xml" ContentType="application/vnd.openxmlformats-officedocument.presentationml.notesSlide+xml"/>
  <Override PartName="/ppt/tags/tag27.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9"/>
  </p:notesMasterIdLst>
  <p:sldIdLst>
    <p:sldId id="417" r:id="rId6"/>
    <p:sldId id="642" r:id="rId7"/>
    <p:sldId id="472" r:id="rId8"/>
    <p:sldId id="428" r:id="rId9"/>
    <p:sldId id="431" r:id="rId10"/>
    <p:sldId id="579" r:id="rId11"/>
    <p:sldId id="432" r:id="rId12"/>
    <p:sldId id="460" r:id="rId13"/>
    <p:sldId id="461" r:id="rId14"/>
    <p:sldId id="462" r:id="rId15"/>
    <p:sldId id="476" r:id="rId16"/>
    <p:sldId id="463" r:id="rId17"/>
    <p:sldId id="627" r:id="rId18"/>
    <p:sldId id="474" r:id="rId19"/>
    <p:sldId id="330" r:id="rId20"/>
    <p:sldId id="613" r:id="rId21"/>
    <p:sldId id="356" r:id="rId22"/>
    <p:sldId id="398" r:id="rId23"/>
    <p:sldId id="509" r:id="rId24"/>
    <p:sldId id="510" r:id="rId25"/>
    <p:sldId id="511" r:id="rId26"/>
    <p:sldId id="521" r:id="rId27"/>
    <p:sldId id="522" r:id="rId28"/>
    <p:sldId id="587" r:id="rId29"/>
    <p:sldId id="600" r:id="rId30"/>
    <p:sldId id="590" r:id="rId31"/>
    <p:sldId id="591" r:id="rId32"/>
    <p:sldId id="592" r:id="rId33"/>
    <p:sldId id="593" r:id="rId34"/>
    <p:sldId id="632" r:id="rId35"/>
    <p:sldId id="594" r:id="rId36"/>
    <p:sldId id="595" r:id="rId37"/>
    <p:sldId id="596" r:id="rId38"/>
    <p:sldId id="597" r:id="rId39"/>
    <p:sldId id="633" r:id="rId40"/>
    <p:sldId id="534" r:id="rId41"/>
    <p:sldId id="635" r:id="rId42"/>
    <p:sldId id="639" r:id="rId43"/>
    <p:sldId id="629" r:id="rId44"/>
    <p:sldId id="637" r:id="rId45"/>
    <p:sldId id="615" r:id="rId46"/>
    <p:sldId id="516" r:id="rId47"/>
    <p:sldId id="601" r:id="rId48"/>
    <p:sldId id="519" r:id="rId49"/>
    <p:sldId id="518" r:id="rId50"/>
    <p:sldId id="514" r:id="rId51"/>
    <p:sldId id="537" r:id="rId52"/>
    <p:sldId id="538" r:id="rId53"/>
    <p:sldId id="526" r:id="rId54"/>
    <p:sldId id="527" r:id="rId55"/>
    <p:sldId id="530" r:id="rId56"/>
    <p:sldId id="505" r:id="rId57"/>
    <p:sldId id="540" r:id="rId58"/>
    <p:sldId id="541" r:id="rId59"/>
    <p:sldId id="567" r:id="rId60"/>
    <p:sldId id="575" r:id="rId61"/>
    <p:sldId id="544" r:id="rId62"/>
    <p:sldId id="604" r:id="rId63"/>
    <p:sldId id="547" r:id="rId64"/>
    <p:sldId id="548" r:id="rId65"/>
    <p:sldId id="549" r:id="rId66"/>
    <p:sldId id="550" r:id="rId67"/>
    <p:sldId id="558" r:id="rId68"/>
    <p:sldId id="559" r:id="rId69"/>
    <p:sldId id="570" r:id="rId70"/>
    <p:sldId id="638" r:id="rId71"/>
    <p:sldId id="626" r:id="rId72"/>
    <p:sldId id="576" r:id="rId73"/>
    <p:sldId id="577" r:id="rId74"/>
    <p:sldId id="497" r:id="rId75"/>
    <p:sldId id="498" r:id="rId76"/>
    <p:sldId id="508" r:id="rId77"/>
    <p:sldId id="643"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01B"/>
    <a:srgbClr val="1A1A1A"/>
    <a:srgbClr val="C00000"/>
    <a:srgbClr val="F3673B"/>
    <a:srgbClr val="0070AD"/>
    <a:srgbClr val="7AC155"/>
    <a:srgbClr val="95E1F8"/>
    <a:srgbClr val="D5FCDF"/>
    <a:srgbClr val="98E784"/>
    <a:srgbClr val="A2E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7" autoAdjust="0"/>
    <p:restoredTop sz="83222" autoAdjust="0"/>
  </p:normalViewPr>
  <p:slideViewPr>
    <p:cSldViewPr>
      <p:cViewPr varScale="1">
        <p:scale>
          <a:sx n="61" d="100"/>
          <a:sy n="61" d="100"/>
        </p:scale>
        <p:origin x="1392" y="2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DF37FC-369E-4A39-AAD7-B8B45CB7A6A6}" type="datetimeFigureOut">
              <a:rPr lang="en-US" smtClean="0"/>
              <a:pPr/>
              <a:t>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15A1276-FD2E-4BAC-97EF-49DDABDAF134}" type="slidenum">
              <a:rPr lang="en-US" smtClean="0"/>
              <a:pPr/>
              <a:t>‹#›</a:t>
            </a:fld>
            <a:endParaRPr lang="en-US"/>
          </a:p>
        </p:txBody>
      </p:sp>
    </p:spTree>
    <p:extLst>
      <p:ext uri="{BB962C8B-B14F-4D97-AF65-F5344CB8AC3E}">
        <p14:creationId xmlns:p14="http://schemas.microsoft.com/office/powerpoint/2010/main" val="3744573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defTabSz="931774">
              <a:defRPr/>
            </a:pPr>
            <a:fld id="{D15A1276-FD2E-4BAC-97EF-49DDABDAF134}" type="slidenum">
              <a:rPr lang="en-US">
                <a:solidFill>
                  <a:prstClr val="black"/>
                </a:solidFill>
                <a:latin typeface="Calibri"/>
              </a:rPr>
              <a:pPr defTabSz="931774">
                <a:defRPr/>
              </a:pPr>
              <a:t>1</a:t>
            </a:fld>
            <a:endParaRPr lang="en-US">
              <a:solidFill>
                <a:prstClr val="black"/>
              </a:solidFill>
              <a:latin typeface="Calibri"/>
            </a:endParaRPr>
          </a:p>
        </p:txBody>
      </p:sp>
    </p:spTree>
    <p:extLst>
      <p:ext uri="{BB962C8B-B14F-4D97-AF65-F5344CB8AC3E}">
        <p14:creationId xmlns:p14="http://schemas.microsoft.com/office/powerpoint/2010/main" val="222650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11</a:t>
            </a:fld>
            <a:endParaRPr lang="en-US"/>
          </a:p>
        </p:txBody>
      </p:sp>
    </p:spTree>
    <p:extLst>
      <p:ext uri="{BB962C8B-B14F-4D97-AF65-F5344CB8AC3E}">
        <p14:creationId xmlns:p14="http://schemas.microsoft.com/office/powerpoint/2010/main" val="104167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spcBef>
                <a:spcPct val="0"/>
              </a:spcBef>
            </a:pPr>
            <a:r>
              <a:rPr lang="en-GB" altLang="en-US" dirty="0"/>
              <a:t>The software</a:t>
            </a:r>
            <a:r>
              <a:rPr lang="en-GB" altLang="en-US" baseline="0" dirty="0"/>
              <a:t> you choose depends on what you will be doing with the data (displaying it vs. creating a new map vs. conducting analysis), the size of the data (large datasets require storage), and your audience (is it best to present the map on paper? Online? Do people need to interact with it?).</a:t>
            </a:r>
          </a:p>
          <a:p>
            <a:pPr>
              <a:spcBef>
                <a:spcPct val="0"/>
              </a:spcBef>
            </a:pPr>
            <a:endParaRPr lang="en-GB" altLang="en-US" baseline="0" dirty="0"/>
          </a:p>
          <a:p>
            <a:pPr>
              <a:spcBef>
                <a:spcPct val="0"/>
              </a:spcBef>
            </a:pPr>
            <a:r>
              <a:rPr lang="en-GB" altLang="en-US" baseline="0" dirty="0"/>
              <a:t>There are three types of software with very different capabilities.</a:t>
            </a:r>
          </a:p>
          <a:p>
            <a:pPr>
              <a:spcBef>
                <a:spcPct val="0"/>
              </a:spcBef>
            </a:pPr>
            <a:endParaRPr lang="en-GB" altLang="en-US" baseline="0" dirty="0"/>
          </a:p>
          <a:p>
            <a:pPr>
              <a:spcBef>
                <a:spcPct val="0"/>
              </a:spcBef>
            </a:pPr>
            <a:r>
              <a:rPr lang="en-GB" altLang="en-US" baseline="0" dirty="0"/>
              <a:t>1. </a:t>
            </a:r>
            <a:r>
              <a:rPr lang="en-GB" altLang="en-US" baseline="0" dirty="0" err="1"/>
              <a:t>Geobrowsers</a:t>
            </a:r>
            <a:r>
              <a:rPr lang="en-GB" altLang="en-US" baseline="0" dirty="0"/>
              <a:t> like Google Maps and Apple Maps are generally only useful for displaying data.  </a:t>
            </a:r>
          </a:p>
          <a:p>
            <a:pPr>
              <a:spcBef>
                <a:spcPct val="0"/>
              </a:spcBef>
            </a:pPr>
            <a:endParaRPr lang="en-GB" altLang="en-US" baseline="0" dirty="0"/>
          </a:p>
          <a:p>
            <a:pPr>
              <a:spcBef>
                <a:spcPct val="0"/>
              </a:spcBef>
            </a:pPr>
            <a:r>
              <a:rPr lang="en-GB" altLang="en-US" baseline="0" dirty="0"/>
              <a:t>2. Web based tools like Carto, ArcGIS Online, and </a:t>
            </a:r>
            <a:r>
              <a:rPr lang="en-GB" altLang="en-US" baseline="0" dirty="0" err="1"/>
              <a:t>Mapbox</a:t>
            </a:r>
            <a:r>
              <a:rPr lang="en-GB" altLang="en-US" baseline="0" dirty="0"/>
              <a:t>, allow you to upload data, customize displays and perform basic analyses.  Carto is licensed for MIT use and is free to use while you are at MIT but charges a fee otherwise. ArcGIS Online has both a free, public version and a paid version with additional features that MIT affiliates can access.</a:t>
            </a:r>
          </a:p>
          <a:p>
            <a:pPr>
              <a:spcBef>
                <a:spcPct val="0"/>
              </a:spcBef>
            </a:pPr>
            <a:endParaRPr lang="en-GB" altLang="en-US" baseline="0" dirty="0"/>
          </a:p>
          <a:p>
            <a:pPr>
              <a:spcBef>
                <a:spcPct val="0"/>
              </a:spcBef>
            </a:pPr>
            <a:r>
              <a:rPr lang="en-GB" altLang="en-US" baseline="0" dirty="0"/>
              <a:t>-Web-based software is the best way to add interactive elements. If you have programming skills you can use tools like Leaflet or </a:t>
            </a:r>
            <a:r>
              <a:rPr lang="en-GB" altLang="en-US" baseline="0" dirty="0" err="1"/>
              <a:t>OpenLayers</a:t>
            </a:r>
            <a:r>
              <a:rPr lang="en-GB" altLang="en-US" baseline="0" dirty="0"/>
              <a:t> to create online maps. Otherwise ArcGIS Online is easy to use and customize. Find out more about getting and account: https://libguides.mit.edu/gis/webmap</a:t>
            </a:r>
          </a:p>
          <a:p>
            <a:pPr>
              <a:spcBef>
                <a:spcPct val="0"/>
              </a:spcBef>
            </a:pPr>
            <a:r>
              <a:rPr lang="en-GB" altLang="en-US" baseline="0" dirty="0"/>
              <a:t>Learn more about using ArcGIS Online: https://doc.arcgis.com/en/arcgis-online/create-maps/create-maps-and-apps.htm</a:t>
            </a:r>
          </a:p>
          <a:p>
            <a:pPr>
              <a:spcBef>
                <a:spcPct val="0"/>
              </a:spcBef>
            </a:pPr>
            <a:endParaRPr lang="en-GB" altLang="en-US" baseline="0" dirty="0"/>
          </a:p>
          <a:p>
            <a:pPr>
              <a:spcBef>
                <a:spcPct val="0"/>
              </a:spcBef>
            </a:pPr>
            <a:r>
              <a:rPr lang="en-GB" altLang="en-US" baseline="0" dirty="0"/>
              <a:t>3. Desktop software, which are installed locally, provide the fullest suite of GIS tools for basic and advanced analyses and map creation. You will get hands on experience for each type of GIS in this presentation series.</a:t>
            </a:r>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61C905-7DCF-4E2B-A3F6-9E673D24EF3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7900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err="1"/>
              <a:t>Arcgis</a:t>
            </a:r>
            <a:r>
              <a:rPr lang="en-US" dirty="0"/>
              <a:t> Pro is a more complete set of GIS tools but is license software and you may not have access to it beyond MIT.  QGIS is free and open source but is a more limited set of GIS tools.  </a:t>
            </a:r>
          </a:p>
          <a:p>
            <a:pPr marL="171450" indent="-171450">
              <a:buFont typeface="Arial" panose="020B0604020202020204" pitchFamily="34" charset="0"/>
              <a:buChar char="•"/>
            </a:pPr>
            <a:r>
              <a:rPr lang="en-US" baseline="0" dirty="0"/>
              <a:t>Along with the comprehensive support from </a:t>
            </a:r>
            <a:r>
              <a:rPr lang="en-US" baseline="0" dirty="0" err="1"/>
              <a:t>Esri</a:t>
            </a:r>
            <a:r>
              <a:rPr lang="en-US" baseline="0" dirty="0"/>
              <a:t> for </a:t>
            </a:r>
            <a:r>
              <a:rPr lang="en-US" baseline="0" dirty="0" err="1"/>
              <a:t>Arcgis</a:t>
            </a:r>
            <a:r>
              <a:rPr lang="en-US" baseline="0" dirty="0"/>
              <a:t> Pro, there is complete documentation for all ArcGIS Pro tools.  In QGIS tools are made by many people with varying resources. Because of this there performance and documentation across tools is inconsistent.</a:t>
            </a:r>
          </a:p>
          <a:p>
            <a:pPr marL="171450" indent="-171450">
              <a:buFont typeface="Arial" panose="020B0604020202020204" pitchFamily="34" charset="0"/>
              <a:buChar char="•"/>
            </a:pPr>
            <a:r>
              <a:rPr lang="en-US" baseline="0" dirty="0" err="1"/>
              <a:t>Arcgis</a:t>
            </a:r>
            <a:r>
              <a:rPr lang="en-US" baseline="0" dirty="0"/>
              <a:t> Pro only runs on Windows while </a:t>
            </a:r>
            <a:r>
              <a:rPr lang="en-US" baseline="0" dirty="0" err="1"/>
              <a:t>Qgis</a:t>
            </a:r>
            <a:r>
              <a:rPr lang="en-US" baseline="0" dirty="0"/>
              <a:t> runs on Windows, Apple, and Linux machines.</a:t>
            </a:r>
          </a:p>
          <a:p>
            <a:pPr marL="171450" indent="-171450">
              <a:buFont typeface="Arial" panose="020B0604020202020204" pitchFamily="34" charset="0"/>
              <a:buChar char="•"/>
            </a:pPr>
            <a:r>
              <a:rPr lang="en-US" baseline="0" dirty="0"/>
              <a:t>Both interfaces are similar so after you learn one software, it is fairly easy to use the other </a:t>
            </a:r>
            <a:endParaRPr lang="en-US" dirty="0"/>
          </a:p>
          <a:p>
            <a:pPr marL="171450" indent="-171450">
              <a:buFont typeface="Arial" panose="020B0604020202020204" pitchFamily="34" charset="0"/>
              <a:buChar char="•"/>
            </a:pPr>
            <a:r>
              <a:rPr lang="en-US" dirty="0"/>
              <a:t>For most uses, either software will work well so you may want to base</a:t>
            </a:r>
            <a:r>
              <a:rPr lang="en-US" baseline="0" dirty="0"/>
              <a:t> your decision on your computer’s resources, how frequently you will need to use it, what you want to do, and the industry you plan to work in (or are currently working in). ESRI products are frequently used in educational settings, municipal governments, and large businesses and organizations. Because of cost considerations, QGIS may be used in small businesses and non-profits.</a:t>
            </a:r>
          </a:p>
        </p:txBody>
      </p:sp>
      <p:sp>
        <p:nvSpPr>
          <p:cNvPr id="4" name="Slide Number Placeholder 3"/>
          <p:cNvSpPr>
            <a:spLocks noGrp="1"/>
          </p:cNvSpPr>
          <p:nvPr>
            <p:ph type="sldNum" sz="quarter" idx="10"/>
          </p:nvPr>
        </p:nvSpPr>
        <p:spPr/>
        <p:txBody>
          <a:bodyPr/>
          <a:lstStyle/>
          <a:p>
            <a:fld id="{D15A1276-FD2E-4BAC-97EF-49DDABDAF134}" type="slidenum">
              <a:rPr lang="en-US" smtClean="0"/>
              <a:pPr/>
              <a:t>13</a:t>
            </a:fld>
            <a:endParaRPr lang="en-US"/>
          </a:p>
        </p:txBody>
      </p:sp>
    </p:spTree>
    <p:extLst>
      <p:ext uri="{BB962C8B-B14F-4D97-AF65-F5344CB8AC3E}">
        <p14:creationId xmlns:p14="http://schemas.microsoft.com/office/powerpoint/2010/main" val="137316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discuss some applications you can do with a GIS.</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14</a:t>
            </a:fld>
            <a:endParaRPr lang="en-US"/>
          </a:p>
        </p:txBody>
      </p:sp>
    </p:spTree>
    <p:extLst>
      <p:ext uri="{BB962C8B-B14F-4D97-AF65-F5344CB8AC3E}">
        <p14:creationId xmlns:p14="http://schemas.microsoft.com/office/powerpoint/2010/main" val="110811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people use a GIS to look at satellite imagery or have it as a background to their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-materials from our remote sensing workshops are on our guide: libguides.mit.edu</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15</a:t>
            </a:fld>
            <a:endParaRPr lang="en-US"/>
          </a:p>
        </p:txBody>
      </p:sp>
    </p:spTree>
    <p:extLst>
      <p:ext uri="{BB962C8B-B14F-4D97-AF65-F5344CB8AC3E}">
        <p14:creationId xmlns:p14="http://schemas.microsoft.com/office/powerpoint/2010/main" val="343305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You can also make custom visualizations. </a:t>
            </a:r>
          </a:p>
          <a:p>
            <a:endParaRPr lang="en-US" dirty="0"/>
          </a:p>
          <a:p>
            <a:r>
              <a:rPr lang="en-US" dirty="0"/>
              <a:t>In this example, buildings in New York City have been color coded by land use and extruded vertically to represent height. </a:t>
            </a:r>
          </a:p>
          <a:p>
            <a:endParaRPr lang="en-US" dirty="0"/>
          </a:p>
          <a:p>
            <a:r>
              <a:rPr lang="en-US" dirty="0"/>
              <a:t>It is also possible to create animations over time and record videos flying through your map in a GIS.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16</a:t>
            </a:fld>
            <a:endParaRPr lang="en-US"/>
          </a:p>
        </p:txBody>
      </p:sp>
    </p:spTree>
    <p:extLst>
      <p:ext uri="{BB962C8B-B14F-4D97-AF65-F5344CB8AC3E}">
        <p14:creationId xmlns:p14="http://schemas.microsoft.com/office/powerpoint/2010/main" val="386197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Maps also are used to</a:t>
            </a:r>
            <a:r>
              <a:rPr lang="en-US" baseline="0" dirty="0"/>
              <a:t> share information, where design plays an important (even persuasive) role.</a:t>
            </a:r>
          </a:p>
          <a:p>
            <a:r>
              <a:rPr lang="en-US" baseline="0" dirty="0"/>
              <a:t>See how the creator chose green for Irish ancestry, and a darker shade of green for higher percentage</a:t>
            </a:r>
          </a:p>
        </p:txBody>
      </p:sp>
      <p:sp>
        <p:nvSpPr>
          <p:cNvPr id="4" name="Slide Number Placeholder 3"/>
          <p:cNvSpPr>
            <a:spLocks noGrp="1"/>
          </p:cNvSpPr>
          <p:nvPr>
            <p:ph type="sldNum" sz="quarter" idx="10"/>
          </p:nvPr>
        </p:nvSpPr>
        <p:spPr/>
        <p:txBody>
          <a:bodyPr/>
          <a:lstStyle/>
          <a:p>
            <a:fld id="{D15A1276-FD2E-4BAC-97EF-49DDABDAF134}" type="slidenum">
              <a:rPr lang="en-US" smtClean="0"/>
              <a:pPr/>
              <a:t>17</a:t>
            </a:fld>
            <a:endParaRPr lang="en-US"/>
          </a:p>
        </p:txBody>
      </p:sp>
    </p:spTree>
    <p:extLst>
      <p:ext uri="{BB962C8B-B14F-4D97-AF65-F5344CB8AC3E}">
        <p14:creationId xmlns:p14="http://schemas.microsoft.com/office/powerpoint/2010/main" val="14717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GIS has many tools for acting upon datasets:</a:t>
            </a:r>
          </a:p>
          <a:p>
            <a:r>
              <a:rPr lang="en-US" baseline="0" dirty="0"/>
              <a:t>Some tools act on the geometry (clip), create new data (buffer), or analyze the data values (spatial statistics). </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18</a:t>
            </a:fld>
            <a:endParaRPr lang="en-US"/>
          </a:p>
        </p:txBody>
      </p:sp>
    </p:spTree>
    <p:extLst>
      <p:ext uri="{BB962C8B-B14F-4D97-AF65-F5344CB8AC3E}">
        <p14:creationId xmlns:p14="http://schemas.microsoft.com/office/powerpoint/2010/main" val="2946560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We will explore maps and data is this section of the presentation. </a:t>
            </a:r>
            <a:endParaRPr lang="en-US" dirty="0"/>
          </a:p>
        </p:txBody>
      </p:sp>
      <p:sp>
        <p:nvSpPr>
          <p:cNvPr id="4" name="Slide Number Placeholder 3"/>
          <p:cNvSpPr>
            <a:spLocks noGrp="1"/>
          </p:cNvSpPr>
          <p:nvPr>
            <p:ph type="sldNum" sz="quarter" idx="10"/>
          </p:nvPr>
        </p:nvSpPr>
        <p:spPr/>
        <p:txBody>
          <a:bodyPr/>
          <a:lstStyle/>
          <a:p>
            <a:fld id="{5FCBA1C0-B322-42D8-8726-480AAD520EB7}" type="slidenum">
              <a:rPr lang="en-US" smtClean="0"/>
              <a:t>19</a:t>
            </a:fld>
            <a:endParaRPr lang="en-US"/>
          </a:p>
        </p:txBody>
      </p:sp>
    </p:spTree>
    <p:extLst>
      <p:ext uri="{BB962C8B-B14F-4D97-AF65-F5344CB8AC3E}">
        <p14:creationId xmlns:p14="http://schemas.microsoft.com/office/powerpoint/2010/main" val="4237021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Google Maps is a type of GIS, really a web mapping tool or </a:t>
            </a:r>
            <a:r>
              <a:rPr lang="en-US" baseline="0" dirty="0" err="1"/>
              <a:t>geobrowser</a:t>
            </a:r>
            <a:r>
              <a:rPr lang="en-US" baseline="0" dirty="0"/>
              <a:t>, and its maps are created from multiple layers of spatial data. As shown previously, a layer is data about a specific set of similar features, such as the location of schools or bicycle paths.</a:t>
            </a:r>
          </a:p>
          <a:p>
            <a:endParaRPr lang="en-US" b="0" baseline="0" dirty="0"/>
          </a:p>
          <a:p>
            <a:r>
              <a:rPr lang="en-US" b="0" baseline="0" dirty="0"/>
              <a:t>Question: Take a moment to determine what distinct layers are in this map. </a:t>
            </a:r>
          </a:p>
          <a:p>
            <a:endParaRPr lang="en-US" b="0" baseline="0" dirty="0"/>
          </a:p>
          <a:p>
            <a:r>
              <a:rPr lang="en-US" b="0" baseline="0" dirty="0"/>
              <a:t>Presenter should move on after a few responses come in.</a:t>
            </a:r>
            <a:endParaRPr lang="en-US" b="0" dirty="0"/>
          </a:p>
        </p:txBody>
      </p:sp>
      <p:sp>
        <p:nvSpPr>
          <p:cNvPr id="4" name="Slide Number Placeholder 3"/>
          <p:cNvSpPr>
            <a:spLocks noGrp="1"/>
          </p:cNvSpPr>
          <p:nvPr>
            <p:ph type="sldNum" sz="quarter" idx="10"/>
          </p:nvPr>
        </p:nvSpPr>
        <p:spPr/>
        <p:txBody>
          <a:bodyPr/>
          <a:lstStyle/>
          <a:p>
            <a:fld id="{5FCBA1C0-B322-42D8-8726-480AAD520EB7}" type="slidenum">
              <a:rPr lang="en-US" smtClean="0"/>
              <a:t>20</a:t>
            </a:fld>
            <a:endParaRPr lang="en-US"/>
          </a:p>
        </p:txBody>
      </p:sp>
    </p:spTree>
    <p:extLst>
      <p:ext uri="{BB962C8B-B14F-4D97-AF65-F5344CB8AC3E}">
        <p14:creationId xmlns:p14="http://schemas.microsoft.com/office/powerpoint/2010/main" val="199226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a:t>
            </a:fld>
            <a:endParaRPr lang="en-US"/>
          </a:p>
        </p:txBody>
      </p:sp>
    </p:spTree>
    <p:extLst>
      <p:ext uri="{BB962C8B-B14F-4D97-AF65-F5344CB8AC3E}">
        <p14:creationId xmlns:p14="http://schemas.microsoft.com/office/powerpoint/2010/main" val="2500021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a:t>
            </a:r>
            <a:r>
              <a:rPr lang="en-US" baseline="0" dirty="0"/>
              <a:t> s</a:t>
            </a:r>
            <a:r>
              <a:rPr lang="en-US" dirty="0"/>
              <a:t>treet</a:t>
            </a:r>
            <a:r>
              <a:rPr lang="en-US" baseline="0" dirty="0"/>
              <a:t> networks, parks/open spaces, water, T stops, points of interest, etc.</a:t>
            </a:r>
          </a:p>
          <a:p>
            <a:r>
              <a:rPr lang="en-US" baseline="0" dirty="0"/>
              <a:t>Notes: d</a:t>
            </a:r>
            <a:r>
              <a:rPr lang="en-US" dirty="0"/>
              <a:t>ata are organized by theme: infrastructure,</a:t>
            </a:r>
            <a:r>
              <a:rPr lang="en-US" baseline="0" dirty="0"/>
              <a:t> hydrology, administrative boundaries, etc.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create your own maps you can choose which data layers to include and how to visualize them to create a custom map.</a:t>
            </a:r>
            <a:endParaRPr lang="en-US" dirty="0"/>
          </a:p>
        </p:txBody>
      </p:sp>
      <p:sp>
        <p:nvSpPr>
          <p:cNvPr id="4" name="Slide Number Placeholder 3"/>
          <p:cNvSpPr>
            <a:spLocks noGrp="1"/>
          </p:cNvSpPr>
          <p:nvPr>
            <p:ph type="sldNum" sz="quarter" idx="10"/>
          </p:nvPr>
        </p:nvSpPr>
        <p:spPr/>
        <p:txBody>
          <a:bodyPr/>
          <a:lstStyle/>
          <a:p>
            <a:fld id="{5FCBA1C0-B322-42D8-8726-480AAD520EB7}" type="slidenum">
              <a:rPr lang="en-US" smtClean="0"/>
              <a:t>21</a:t>
            </a:fld>
            <a:endParaRPr lang="en-US"/>
          </a:p>
        </p:txBody>
      </p:sp>
    </p:spTree>
    <p:extLst>
      <p:ext uri="{BB962C8B-B14F-4D97-AF65-F5344CB8AC3E}">
        <p14:creationId xmlns:p14="http://schemas.microsoft.com/office/powerpoint/2010/main" val="964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22</a:t>
            </a:fld>
            <a:endParaRPr lang="en-US"/>
          </a:p>
        </p:txBody>
      </p:sp>
    </p:spTree>
    <p:extLst>
      <p:ext uri="{BB962C8B-B14F-4D97-AF65-F5344CB8AC3E}">
        <p14:creationId xmlns:p14="http://schemas.microsoft.com/office/powerpoint/2010/main" val="41307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There are two main</a:t>
            </a:r>
            <a:r>
              <a:rPr lang="en-US" baseline="0" dirty="0"/>
              <a:t> </a:t>
            </a:r>
            <a:r>
              <a:rPr lang="en-US" dirty="0"/>
              <a:t>approaches to representing real world</a:t>
            </a:r>
            <a:r>
              <a:rPr lang="en-US" baseline="0" dirty="0"/>
              <a:t> data, vector and raster.</a:t>
            </a:r>
          </a:p>
          <a:p>
            <a:r>
              <a:rPr lang="en-US" baseline="0" dirty="0"/>
              <a:t>Vector represents the world in points, lines, and polygons, while raster uses rows and columns. </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23</a:t>
            </a:fld>
            <a:endParaRPr lang="en-US"/>
          </a:p>
        </p:txBody>
      </p:sp>
    </p:spTree>
    <p:extLst>
      <p:ext uri="{BB962C8B-B14F-4D97-AF65-F5344CB8AC3E}">
        <p14:creationId xmlns:p14="http://schemas.microsoft.com/office/powerpoint/2010/main" val="2974084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some cases data can be represented as either a vector or raster, but usually certain types of data are better suited for a certain method of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Vectors are composed of coordinates and are best suited to manmade features with defined locations and boundaries.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Rasters</a:t>
            </a:r>
            <a:r>
              <a:rPr lang="en-US" baseline="0" dirty="0"/>
              <a:t> are composed of pixels and are best suited to variables, usually environmental, that change over surfaces such as temperature, precipitation, or elevation.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are able to switch between vector and raster format to use different tools, which you can see in our GIS Level 2 workshop materials.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24</a:t>
            </a:fld>
            <a:endParaRPr lang="en-US"/>
          </a:p>
        </p:txBody>
      </p:sp>
    </p:spTree>
    <p:extLst>
      <p:ext uri="{BB962C8B-B14F-4D97-AF65-F5344CB8AC3E}">
        <p14:creationId xmlns:p14="http://schemas.microsoft.com/office/powerpoint/2010/main" val="2151583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see an example of points, lines, polygons, and all three combined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Can anyone guess based on how these vector layers are color coded, also known as symbolized, what these datasets may represent?</a:t>
            </a:r>
            <a:endParaRPr lang="en-US" baseline="0" dirty="0"/>
          </a:p>
          <a:p>
            <a:r>
              <a:rPr lang="en-US" baseline="0" dirty="0"/>
              <a:t>Answer: MBTA Stops, Lines, and Towns, where the lines have been symbolized by color</a:t>
            </a:r>
          </a:p>
        </p:txBody>
      </p:sp>
      <p:sp>
        <p:nvSpPr>
          <p:cNvPr id="4" name="Slide Number Placeholder 3"/>
          <p:cNvSpPr>
            <a:spLocks noGrp="1"/>
          </p:cNvSpPr>
          <p:nvPr>
            <p:ph type="sldNum" sz="quarter" idx="10"/>
          </p:nvPr>
        </p:nvSpPr>
        <p:spPr/>
        <p:txBody>
          <a:bodyPr/>
          <a:lstStyle/>
          <a:p>
            <a:fld id="{D15A1276-FD2E-4BAC-97EF-49DDABDAF134}" type="slidenum">
              <a:rPr lang="en-US" smtClean="0"/>
              <a:pPr/>
              <a:t>25</a:t>
            </a:fld>
            <a:endParaRPr lang="en-US"/>
          </a:p>
        </p:txBody>
      </p:sp>
    </p:spTree>
    <p:extLst>
      <p:ext uri="{BB962C8B-B14F-4D97-AF65-F5344CB8AC3E}">
        <p14:creationId xmlns:p14="http://schemas.microsoft.com/office/powerpoint/2010/main" val="501986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Geographic data include both a frontend geometry, meaning what you see on the screen in GIS software and a backend database. </a:t>
            </a:r>
          </a:p>
          <a:p>
            <a:endParaRPr lang="en-US" dirty="0"/>
          </a:p>
          <a:p>
            <a:r>
              <a:rPr lang="en-US" dirty="0"/>
              <a:t>Vector data’s frontend geometry</a:t>
            </a:r>
            <a:r>
              <a:rPr lang="en-US" baseline="0" dirty="0"/>
              <a:t> is composed of coordinates and displayed as points, lines and polygons. Here is a layer with polygon geometry.</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26</a:t>
            </a:fld>
            <a:endParaRPr lang="en-US"/>
          </a:p>
        </p:txBody>
      </p:sp>
    </p:spTree>
    <p:extLst>
      <p:ext uri="{BB962C8B-B14F-4D97-AF65-F5344CB8AC3E}">
        <p14:creationId xmlns:p14="http://schemas.microsoft.com/office/powerpoint/2010/main" val="2245926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backend database is called </a:t>
            </a:r>
            <a:r>
              <a:rPr lang="en-US" dirty="0">
                <a:solidFill>
                  <a:srgbClr val="FF0000"/>
                </a:solidFill>
              </a:rPr>
              <a:t>an</a:t>
            </a:r>
            <a:r>
              <a:rPr lang="en-US" dirty="0"/>
              <a:t> attribute table. Each row is equivalent to one feature on the map. In this example each row represents a different state polygon. </a:t>
            </a:r>
          </a:p>
          <a:p>
            <a:endParaRPr lang="en-US" dirty="0"/>
          </a:p>
          <a:p>
            <a:r>
              <a:rPr lang="en-US" dirty="0"/>
              <a:t>Each column is a different piece of information about that feature. In this example there is information about the state name and the population per square mile. </a:t>
            </a:r>
          </a:p>
          <a:p>
            <a:endParaRPr lang="en-US" dirty="0"/>
          </a:p>
          <a:p>
            <a:r>
              <a:rPr lang="en-US" dirty="0"/>
              <a:t>Vector data</a:t>
            </a:r>
            <a:r>
              <a:rPr lang="en-US" baseline="0" dirty="0"/>
              <a:t> can have a large number of columns associated with their geometries, each of which can then be symbolized to produce different maps.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27</a:t>
            </a:fld>
            <a:endParaRPr lang="en-US"/>
          </a:p>
        </p:txBody>
      </p:sp>
    </p:spTree>
    <p:extLst>
      <p:ext uri="{BB962C8B-B14F-4D97-AF65-F5344CB8AC3E}">
        <p14:creationId xmlns:p14="http://schemas.microsoft.com/office/powerpoint/2010/main" val="1448903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The map can be symbolized based on any column in the attribute table, meaning the color, size, shape, pattern, etc. of a feature can be changed to correspond to the data in a particular column.</a:t>
            </a:r>
          </a:p>
          <a:p>
            <a:endParaRPr lang="en-US" baseline="0" dirty="0"/>
          </a:p>
          <a:p>
            <a:r>
              <a:rPr lang="en-US" baseline="0" dirty="0"/>
              <a:t>Here the map was c</a:t>
            </a:r>
            <a:r>
              <a:rPr lang="en-US" dirty="0"/>
              <a:t>olor coded based</a:t>
            </a:r>
            <a:r>
              <a:rPr lang="en-US" baseline="0" dirty="0"/>
              <a:t> on a qualitative (aka categorical) variable, state name, where each unique state name was symbolized by a different color.</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28</a:t>
            </a:fld>
            <a:endParaRPr lang="en-US"/>
          </a:p>
        </p:txBody>
      </p:sp>
    </p:spTree>
    <p:extLst>
      <p:ext uri="{BB962C8B-B14F-4D97-AF65-F5344CB8AC3E}">
        <p14:creationId xmlns:p14="http://schemas.microsoft.com/office/powerpoint/2010/main" val="2654743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Here the map was c</a:t>
            </a:r>
            <a:r>
              <a:rPr lang="en-US" dirty="0"/>
              <a:t>olor coded based</a:t>
            </a:r>
            <a:r>
              <a:rPr lang="en-US" baseline="0" dirty="0"/>
              <a:t> on a quantitative (aka numerical) variable, population per square mile, where each class of values was symbolized by a different color. We will talk about classes in depth later in the presentation. </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29</a:t>
            </a:fld>
            <a:endParaRPr lang="en-US"/>
          </a:p>
        </p:txBody>
      </p:sp>
    </p:spTree>
    <p:extLst>
      <p:ext uri="{BB962C8B-B14F-4D97-AF65-F5344CB8AC3E}">
        <p14:creationId xmlns:p14="http://schemas.microsoft.com/office/powerpoint/2010/main" val="2419773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shapefile is a open source format for vector data that can be opened in any GIS software.</a:t>
            </a:r>
          </a:p>
          <a:p>
            <a:endParaRPr lang="en-US" dirty="0"/>
          </a:p>
          <a:p>
            <a:r>
              <a:rPr lang="en-US" dirty="0"/>
              <a:t>Shapefiles</a:t>
            </a:r>
            <a:r>
              <a:rPr lang="en-US" baseline="0" dirty="0"/>
              <a:t> are often in a zipped (.zip) folder because they include several different files. This folder needs to be unzipped to use in ArcGIS Pro, but files can be imported directly from the .zip folder in QGIS.</a:t>
            </a:r>
          </a:p>
          <a:p>
            <a:endParaRPr lang="en-US" baseline="0" dirty="0"/>
          </a:p>
          <a:p>
            <a:r>
              <a:rPr lang="en-US" baseline="0" dirty="0"/>
              <a:t>The .</a:t>
            </a:r>
            <a:r>
              <a:rPr lang="en-US" baseline="0" dirty="0" err="1"/>
              <a:t>shp</a:t>
            </a:r>
            <a:r>
              <a:rPr lang="en-US" baseline="0" dirty="0"/>
              <a:t> includes the actual geometry of the data, the .</a:t>
            </a:r>
            <a:r>
              <a:rPr lang="en-US" baseline="0" dirty="0" err="1"/>
              <a:t>dbf</a:t>
            </a:r>
            <a:r>
              <a:rPr lang="en-US" baseline="0" dirty="0"/>
              <a:t> includes the attribute table, and the .</a:t>
            </a:r>
            <a:r>
              <a:rPr lang="en-US" baseline="0" dirty="0" err="1"/>
              <a:t>prj</a:t>
            </a:r>
            <a:r>
              <a:rPr lang="en-US" baseline="0" dirty="0"/>
              <a:t> contains the map projection, which is covered more in GIS Level 2. Other files include indexes that speed up the loading and display of the data. Keep these files together when you move or share data in order for them to load properly.</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30</a:t>
            </a:fld>
            <a:endParaRPr lang="en-US"/>
          </a:p>
        </p:txBody>
      </p:sp>
    </p:spTree>
    <p:extLst>
      <p:ext uri="{BB962C8B-B14F-4D97-AF65-F5344CB8AC3E}">
        <p14:creationId xmlns:p14="http://schemas.microsoft.com/office/powerpoint/2010/main" val="295872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GIS stands for geographic information system but what does that really mean?</a:t>
            </a:r>
            <a:endParaRPr lang="en-US" dirty="0"/>
          </a:p>
          <a:p>
            <a:endParaRPr lang="en-US" dirty="0"/>
          </a:p>
          <a:p>
            <a:r>
              <a:rPr lang="en-US" dirty="0"/>
              <a:t>A GIS system can do</a:t>
            </a:r>
            <a:r>
              <a:rPr lang="en-US" baseline="0" dirty="0"/>
              <a:t> a lot of things. </a:t>
            </a:r>
          </a:p>
        </p:txBody>
      </p:sp>
      <p:sp>
        <p:nvSpPr>
          <p:cNvPr id="4" name="Slide Number Placeholder 3"/>
          <p:cNvSpPr>
            <a:spLocks noGrp="1"/>
          </p:cNvSpPr>
          <p:nvPr>
            <p:ph type="sldNum" sz="quarter" idx="10"/>
          </p:nvPr>
        </p:nvSpPr>
        <p:spPr/>
        <p:txBody>
          <a:bodyPr/>
          <a:lstStyle/>
          <a:p>
            <a:fld id="{FD60277A-B44E-4FB7-BA3D-FA9F0C674FF0}" type="slidenum">
              <a:rPr lang="en-US" smtClean="0"/>
              <a:t>4</a:t>
            </a:fld>
            <a:endParaRPr lang="en-US" dirty="0"/>
          </a:p>
        </p:txBody>
      </p:sp>
    </p:spTree>
    <p:extLst>
      <p:ext uri="{BB962C8B-B14F-4D97-AF65-F5344CB8AC3E}">
        <p14:creationId xmlns:p14="http://schemas.microsoft.com/office/powerpoint/2010/main" val="194435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Here you see examples of </a:t>
            </a:r>
            <a:r>
              <a:rPr lang="en-US" dirty="0" err="1"/>
              <a:t>rasters</a:t>
            </a:r>
            <a:r>
              <a:rPr lang="en-US" dirty="0"/>
              <a:t>, such as </a:t>
            </a:r>
            <a:r>
              <a:rPr lang="en-US" dirty="0" err="1"/>
              <a:t>aeriel</a:t>
            </a:r>
            <a:r>
              <a:rPr lang="en-US" dirty="0"/>
              <a:t> photographs, digital elevation models, and scanned maps. </a:t>
            </a:r>
            <a:r>
              <a:rPr lang="en-US" baseline="0" dirty="0"/>
              <a:t>All of which are constructed from pixels. </a:t>
            </a:r>
          </a:p>
          <a:p>
            <a:endParaRPr lang="en-US" dirty="0"/>
          </a:p>
          <a:p>
            <a:r>
              <a:rPr lang="en-US" dirty="0"/>
              <a:t>Additional Notes: </a:t>
            </a:r>
          </a:p>
          <a:p>
            <a:r>
              <a:rPr lang="en-US" dirty="0"/>
              <a:t>Early maps were created from surveys and early digital geospatial data were “digitized” from these maps.</a:t>
            </a:r>
            <a:r>
              <a:rPr lang="en-US" baseline="0" dirty="0"/>
              <a:t> </a:t>
            </a:r>
            <a:r>
              <a:rPr lang="en-US" dirty="0"/>
              <a:t>Data are now created using GPS.</a:t>
            </a:r>
            <a:r>
              <a:rPr lang="en-US" baseline="0" dirty="0"/>
              <a:t> </a:t>
            </a:r>
            <a:r>
              <a:rPr lang="en-US" dirty="0"/>
              <a:t>Some data are created from aerial photographs.</a:t>
            </a:r>
            <a:r>
              <a:rPr lang="en-US" baseline="0" dirty="0"/>
              <a:t> </a:t>
            </a:r>
            <a:r>
              <a:rPr lang="en-US" dirty="0"/>
              <a:t>Data are constantly being updated</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31</a:t>
            </a:fld>
            <a:endParaRPr lang="en-US"/>
          </a:p>
        </p:txBody>
      </p:sp>
    </p:spTree>
    <p:extLst>
      <p:ext uri="{BB962C8B-B14F-4D97-AF65-F5344CB8AC3E}">
        <p14:creationId xmlns:p14="http://schemas.microsoft.com/office/powerpoint/2010/main" val="1314648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Raster data is a continuous cell matrix. Each cell or pixel is the same size and has its own value.</a:t>
            </a:r>
          </a:p>
          <a:p>
            <a:endParaRPr lang="en-US" dirty="0"/>
          </a:p>
          <a:p>
            <a:r>
              <a:rPr lang="en-US" dirty="0" err="1"/>
              <a:t>Rasters</a:t>
            </a:r>
            <a:r>
              <a:rPr lang="en-US" baseline="0" dirty="0"/>
              <a:t> can only symbolize one variable at a time due to how its attribute table functions.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32</a:t>
            </a:fld>
            <a:endParaRPr lang="en-US"/>
          </a:p>
        </p:txBody>
      </p:sp>
    </p:spTree>
    <p:extLst>
      <p:ext uri="{BB962C8B-B14F-4D97-AF65-F5344CB8AC3E}">
        <p14:creationId xmlns:p14="http://schemas.microsoft.com/office/powerpoint/2010/main" val="3304021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Here the map is c</a:t>
            </a:r>
            <a:r>
              <a:rPr lang="en-US" dirty="0"/>
              <a:t>olor coded based</a:t>
            </a:r>
            <a:r>
              <a:rPr lang="en-US" baseline="0" dirty="0"/>
              <a:t> on a quantitative (aka numerical) variable, elevation, where each unique pixel value is symbolized by a shade of grey stretching from black to white.</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33</a:t>
            </a:fld>
            <a:endParaRPr lang="en-US"/>
          </a:p>
        </p:txBody>
      </p:sp>
    </p:spTree>
    <p:extLst>
      <p:ext uri="{BB962C8B-B14F-4D97-AF65-F5344CB8AC3E}">
        <p14:creationId xmlns:p14="http://schemas.microsoft.com/office/powerpoint/2010/main" val="1163589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Raster data</a:t>
            </a:r>
            <a:r>
              <a:rPr lang="en-US" baseline="0" dirty="0"/>
              <a:t> have attribute tables with specific properties: a unique id for each cell/pixel, the value of that cell, and the count of other cells with that same value. </a:t>
            </a:r>
          </a:p>
          <a:p>
            <a:endParaRPr lang="en-US" baseline="0" dirty="0"/>
          </a:p>
          <a:p>
            <a:r>
              <a:rPr lang="en-US" baseline="0" dirty="0"/>
              <a:t>Note: the map is the same elevation data symbolized with a different color ramp.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34</a:t>
            </a:fld>
            <a:endParaRPr lang="en-US"/>
          </a:p>
        </p:txBody>
      </p:sp>
    </p:spTree>
    <p:extLst>
      <p:ext uri="{BB962C8B-B14F-4D97-AF65-F5344CB8AC3E}">
        <p14:creationId xmlns:p14="http://schemas.microsoft.com/office/powerpoint/2010/main" val="1432958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Raster file formats include common image formats and there are many more raster</a:t>
            </a:r>
            <a:r>
              <a:rPr lang="en-US" baseline="0" dirty="0"/>
              <a:t> file formats that are not listed here. </a:t>
            </a:r>
          </a:p>
          <a:p>
            <a:endParaRPr lang="en-US" baseline="0" dirty="0"/>
          </a:p>
          <a:p>
            <a:r>
              <a:rPr lang="en-US" baseline="0" dirty="0"/>
              <a:t>There are often associated files that tell the GIS software where to place the raster on the map, similar to how a .</a:t>
            </a:r>
            <a:r>
              <a:rPr lang="en-US" baseline="0" dirty="0" err="1"/>
              <a:t>prj</a:t>
            </a:r>
            <a:r>
              <a:rPr lang="en-US" baseline="0" dirty="0"/>
              <a:t> file works in a shapefile. </a:t>
            </a:r>
          </a:p>
          <a:p>
            <a:endParaRPr lang="en-US" baseline="0" dirty="0"/>
          </a:p>
          <a:p>
            <a:r>
              <a:rPr lang="en-US" baseline="0" dirty="0"/>
              <a:t>If you import an individual image, such as a .jpg of a scanned map, you will need to do what is called “georeferencing” and tell the software how to align it with the rest of your data.</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35</a:t>
            </a:fld>
            <a:endParaRPr lang="en-US"/>
          </a:p>
        </p:txBody>
      </p:sp>
    </p:spTree>
    <p:extLst>
      <p:ext uri="{BB962C8B-B14F-4D97-AF65-F5344CB8AC3E}">
        <p14:creationId xmlns:p14="http://schemas.microsoft.com/office/powerpoint/2010/main" val="339392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You can convert tabular data such as those in spreadsheets so long at the data contains certain geospatial information </a:t>
            </a:r>
            <a:r>
              <a:rPr lang="en-US" baseline="0" dirty="0"/>
              <a:t>(i.e. shared unique identifiers, </a:t>
            </a:r>
            <a:r>
              <a:rPr lang="en-US" baseline="0" dirty="0" err="1"/>
              <a:t>lat</a:t>
            </a:r>
            <a:r>
              <a:rPr lang="en-US" baseline="0" dirty="0"/>
              <a:t>/</a:t>
            </a:r>
            <a:r>
              <a:rPr lang="en-US" baseline="0" dirty="0" err="1"/>
              <a:t>lon</a:t>
            </a:r>
            <a:r>
              <a:rPr lang="en-US" baseline="0" dirty="0"/>
              <a:t>, and/or addresses). See our GIS Level 2 workshop materials for hands on experience.</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36</a:t>
            </a:fld>
            <a:endParaRPr lang="en-US"/>
          </a:p>
        </p:txBody>
      </p:sp>
    </p:spTree>
    <p:extLst>
      <p:ext uri="{BB962C8B-B14F-4D97-AF65-F5344CB8AC3E}">
        <p14:creationId xmlns:p14="http://schemas.microsoft.com/office/powerpoint/2010/main" val="3621472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GIS software can read common tabular data formats. If there is geographic information included in the data table, GIS tools can be used to transform the table into a shapefile.</a:t>
            </a:r>
          </a:p>
          <a:p>
            <a:endParaRPr lang="en-US" dirty="0"/>
          </a:p>
        </p:txBody>
      </p:sp>
      <p:sp>
        <p:nvSpPr>
          <p:cNvPr id="4" name="Slide Number Placeholder 3"/>
          <p:cNvSpPr>
            <a:spLocks noGrp="1"/>
          </p:cNvSpPr>
          <p:nvPr>
            <p:ph type="sldNum" sz="quarter" idx="5"/>
          </p:nvPr>
        </p:nvSpPr>
        <p:spPr/>
        <p:txBody>
          <a:bodyPr/>
          <a:lstStyle/>
          <a:p>
            <a:fld id="{D15A1276-FD2E-4BAC-97EF-49DDABDAF134}" type="slidenum">
              <a:rPr lang="en-US" smtClean="0"/>
              <a:pPr/>
              <a:t>37</a:t>
            </a:fld>
            <a:endParaRPr lang="en-US"/>
          </a:p>
        </p:txBody>
      </p:sp>
    </p:spTree>
    <p:extLst>
      <p:ext uri="{BB962C8B-B14F-4D97-AF65-F5344CB8AC3E}">
        <p14:creationId xmlns:p14="http://schemas.microsoft.com/office/powerpoint/2010/main" val="4118844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Geodatabases are a file storage format used in ArcMap and ArcGIS Pro.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Geodatabases are similar to zipped files in that they can store and compress a variety of different data types, including vectors, </a:t>
            </a:r>
            <a:r>
              <a:rPr lang="en-US" dirty="0" err="1"/>
              <a:t>rasters</a:t>
            </a:r>
            <a:r>
              <a:rPr lang="en-US" dirty="0"/>
              <a:t>, and data tables.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useful for organizing data and speeding up processing time when working with large files. A disadvantage is that they can only be opened in ESRI software.</a:t>
            </a:r>
          </a:p>
          <a:p>
            <a:endParaRPr lang="en-US" dirty="0"/>
          </a:p>
        </p:txBody>
      </p:sp>
      <p:sp>
        <p:nvSpPr>
          <p:cNvPr id="4" name="Slide Number Placeholder 3"/>
          <p:cNvSpPr>
            <a:spLocks noGrp="1"/>
          </p:cNvSpPr>
          <p:nvPr>
            <p:ph type="sldNum" sz="quarter" idx="5"/>
          </p:nvPr>
        </p:nvSpPr>
        <p:spPr/>
        <p:txBody>
          <a:bodyPr/>
          <a:lstStyle/>
          <a:p>
            <a:fld id="{D15A1276-FD2E-4BAC-97EF-49DDABDAF134}" type="slidenum">
              <a:rPr lang="en-US" smtClean="0"/>
              <a:pPr/>
              <a:t>38</a:t>
            </a:fld>
            <a:endParaRPr lang="en-US"/>
          </a:p>
        </p:txBody>
      </p:sp>
    </p:spTree>
    <p:extLst>
      <p:ext uri="{BB962C8B-B14F-4D97-AF65-F5344CB8AC3E}">
        <p14:creationId xmlns:p14="http://schemas.microsoft.com/office/powerpoint/2010/main" val="3345184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GIS software can import and export data in a variety of formats. Some common import formats include KML/KMZ from Google Earth and CAD files. Maps can be exported in image formats for reports or presentations, such as CAD or Illustrator for further development.</a:t>
            </a:r>
          </a:p>
        </p:txBody>
      </p:sp>
      <p:sp>
        <p:nvSpPr>
          <p:cNvPr id="4" name="Slide Number Placeholder 3"/>
          <p:cNvSpPr>
            <a:spLocks noGrp="1"/>
          </p:cNvSpPr>
          <p:nvPr>
            <p:ph type="sldNum" sz="quarter" idx="10"/>
          </p:nvPr>
        </p:nvSpPr>
        <p:spPr/>
        <p:txBody>
          <a:bodyPr/>
          <a:lstStyle/>
          <a:p>
            <a:fld id="{D15A1276-FD2E-4BAC-97EF-49DDABDAF134}" type="slidenum">
              <a:rPr lang="en-US" smtClean="0"/>
              <a:pPr/>
              <a:t>39</a:t>
            </a:fld>
            <a:endParaRPr lang="en-US"/>
          </a:p>
        </p:txBody>
      </p:sp>
    </p:spTree>
    <p:extLst>
      <p:ext uri="{BB962C8B-B14F-4D97-AF65-F5344CB8AC3E}">
        <p14:creationId xmlns:p14="http://schemas.microsoft.com/office/powerpoint/2010/main" val="1567448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do not just need GIS software to conduct their research. </a:t>
            </a:r>
          </a:p>
          <a:p>
            <a:r>
              <a:rPr lang="en-US" dirty="0"/>
              <a:t>The ability to import and export data and maps allows you to work in a variety of software before or after using GIS. </a:t>
            </a:r>
          </a:p>
          <a:p>
            <a:r>
              <a:rPr lang="en-US" dirty="0"/>
              <a:t>Common workflows include using GIS in conjunction with remote sensing software, which is used to analyze satellite imagery, with 3D modeling software such as CAD or Rhino, using attribute tables in statistical analysis software, and creating elaborate maps designs with visual design software.</a:t>
            </a:r>
          </a:p>
          <a:p>
            <a:endParaRPr lang="en-US" baseline="0"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40</a:t>
            </a:fld>
            <a:endParaRPr lang="en-US"/>
          </a:p>
        </p:txBody>
      </p:sp>
    </p:spTree>
    <p:extLst>
      <p:ext uri="{BB962C8B-B14F-4D97-AF65-F5344CB8AC3E}">
        <p14:creationId xmlns:p14="http://schemas.microsoft.com/office/powerpoint/2010/main" val="303751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most important thing to know is that a GIS is a system </a:t>
            </a:r>
            <a:r>
              <a:rPr lang="en-US" baseline="0" dirty="0"/>
              <a:t>works with spatial data. </a:t>
            </a:r>
          </a:p>
        </p:txBody>
      </p:sp>
      <p:sp>
        <p:nvSpPr>
          <p:cNvPr id="4" name="Slide Number Placeholder 3"/>
          <p:cNvSpPr>
            <a:spLocks noGrp="1"/>
          </p:cNvSpPr>
          <p:nvPr>
            <p:ph type="sldNum" sz="quarter" idx="10"/>
          </p:nvPr>
        </p:nvSpPr>
        <p:spPr/>
        <p:txBody>
          <a:bodyPr/>
          <a:lstStyle/>
          <a:p>
            <a:fld id="{FD60277A-B44E-4FB7-BA3D-FA9F0C674FF0}" type="slidenum">
              <a:rPr lang="en-US" smtClean="0"/>
              <a:t>5</a:t>
            </a:fld>
            <a:endParaRPr lang="en-US" dirty="0"/>
          </a:p>
        </p:txBody>
      </p:sp>
    </p:spTree>
    <p:extLst>
      <p:ext uri="{BB962C8B-B14F-4D97-AF65-F5344CB8AC3E}">
        <p14:creationId xmlns:p14="http://schemas.microsoft.com/office/powerpoint/2010/main" val="941769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41</a:t>
            </a:fld>
            <a:endParaRPr lang="en-US"/>
          </a:p>
        </p:txBody>
      </p:sp>
    </p:spTree>
    <p:extLst>
      <p:ext uri="{BB962C8B-B14F-4D97-AF65-F5344CB8AC3E}">
        <p14:creationId xmlns:p14="http://schemas.microsoft.com/office/powerpoint/2010/main" val="2129733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42</a:t>
            </a:fld>
            <a:endParaRPr lang="en-US"/>
          </a:p>
        </p:txBody>
      </p:sp>
    </p:spTree>
    <p:extLst>
      <p:ext uri="{BB962C8B-B14F-4D97-AF65-F5344CB8AC3E}">
        <p14:creationId xmlns:p14="http://schemas.microsoft.com/office/powerpoint/2010/main" val="3647864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characteristics of spatial data that make it unique from other types of data. You need to know about these special features in order to find and use spatial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Spatial data is generalized, meaning it is simplified from what you would find in real life. The more detailed your data are, the larger the files sizes, which means more data to store and longer processing times when analyzing it in GIS software.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Depending on your project, you may need data with more or less detail. In this example, the coastline outlined in red would be suitable for display on a county or state map. It would be difficult to see a lot of the small inlets and islands at that scale so you want something more generalized, with less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coastline outlined in blue would be suitable for a map of the town or something smaller, such as a specific bay or beach. More detail is often useful when mapping or analyzing a small area.</a:t>
            </a:r>
            <a:endParaRPr lang="en-US" dirty="0"/>
          </a:p>
        </p:txBody>
      </p:sp>
      <p:sp>
        <p:nvSpPr>
          <p:cNvPr id="4" name="Slide Number Placeholder 3"/>
          <p:cNvSpPr>
            <a:spLocks noGrp="1"/>
          </p:cNvSpPr>
          <p:nvPr>
            <p:ph type="sldNum" sz="quarter" idx="10"/>
          </p:nvPr>
        </p:nvSpPr>
        <p:spPr/>
        <p:txBody>
          <a:bodyPr/>
          <a:lstStyle/>
          <a:p>
            <a:fld id="{5FCBA1C0-B322-42D8-8726-480AAD520EB7}" type="slidenum">
              <a:rPr lang="en-US" smtClean="0"/>
              <a:t>43</a:t>
            </a:fld>
            <a:endParaRPr lang="en-US"/>
          </a:p>
        </p:txBody>
      </p:sp>
    </p:spTree>
    <p:extLst>
      <p:ext uri="{BB962C8B-B14F-4D97-AF65-F5344CB8AC3E}">
        <p14:creationId xmlns:p14="http://schemas.microsoft.com/office/powerpoint/2010/main" val="2458181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Spatial data are also abstracted, meaning they include only what is necessary for your map and analysis. It would be impossible to include every feature that you see in real life on a map. Not only would it create large files, but the map would be difficult to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example includes data that have been abstracted in different ways, for different purposes.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A is satellite imagery of an airport without any additional symbology.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B uses a symbol of an airplane to represent the airport.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C uses a polygon to represent the border of the airport property.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D uses polygons and lines to represent the airport border and the runways.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data symbology would you select if you wanted to do a land use study of properties adjacent to the airport?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 - Because it shows the border, you can easily see what is adjacent. Example D also shows the airport border, but includes runway information, which you do not need.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data symbology would you select if you wanted to create a map of potential new develop within the airport? (pause)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D - Because it shows the airport layout. It would be important to know where the runways are when planning future development.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data symbology would you select if you wanted to create a map of all airports in a country? (pause)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 - Because it just shows the airport as one symbol. If you used the symbols pictured in C or D, you map would be messy and difficult to read.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FCBA1C0-B322-42D8-8726-480AAD520EB7}" type="slidenum">
              <a:rPr lang="en-US" smtClean="0"/>
              <a:t>44</a:t>
            </a:fld>
            <a:endParaRPr lang="en-US"/>
          </a:p>
        </p:txBody>
      </p:sp>
    </p:spTree>
    <p:extLst>
      <p:ext uri="{BB962C8B-B14F-4D97-AF65-F5344CB8AC3E}">
        <p14:creationId xmlns:p14="http://schemas.microsoft.com/office/powerpoint/2010/main" val="2959329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spatial data you make visible on a map depends on its scale, meaning how small or large of an area you are showing. You should show enough detail at a particular scale so that your viewer can clearly see all the features you have added. </a:t>
            </a:r>
          </a:p>
          <a:p>
            <a:endParaRPr lang="en-US" b="1" dirty="0"/>
          </a:p>
          <a:p>
            <a:r>
              <a:rPr lang="en-US" dirty="0"/>
              <a:t>Question: Can you spot any other features</a:t>
            </a:r>
            <a:r>
              <a:rPr lang="en-US" baseline="0" dirty="0"/>
              <a:t> dependent on scale?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the city map on the left, you can see points of interest, street widths, directions and names, and public transportation stops. These are not visible in the regional map on the right because they are not needed at that scale and would make the map impossible to read. The regional map includes points that represent major cities, highways, and larger state and national parks.</a:t>
            </a:r>
          </a:p>
          <a:p>
            <a:endParaRPr lang="en-US" baseline="0" dirty="0"/>
          </a:p>
        </p:txBody>
      </p:sp>
      <p:sp>
        <p:nvSpPr>
          <p:cNvPr id="4" name="Slide Number Placeholder 3"/>
          <p:cNvSpPr>
            <a:spLocks noGrp="1"/>
          </p:cNvSpPr>
          <p:nvPr>
            <p:ph type="sldNum" sz="quarter" idx="10"/>
          </p:nvPr>
        </p:nvSpPr>
        <p:spPr/>
        <p:txBody>
          <a:bodyPr/>
          <a:lstStyle/>
          <a:p>
            <a:fld id="{5FCBA1C0-B322-42D8-8726-480AAD520EB7}" type="slidenum">
              <a:rPr lang="en-US" smtClean="0"/>
              <a:t>45</a:t>
            </a:fld>
            <a:endParaRPr lang="en-US"/>
          </a:p>
        </p:txBody>
      </p:sp>
    </p:spTree>
    <p:extLst>
      <p:ext uri="{BB962C8B-B14F-4D97-AF65-F5344CB8AC3E}">
        <p14:creationId xmlns:p14="http://schemas.microsoft.com/office/powerpoint/2010/main" val="3468751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Spatial data changes over time. The data pictured on the previous slides are only accurate for that particular point in time. Coastlines may erode or be created in a storm. An airport could expand or close. The names of stores or number of streets may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you can see from the imagery that Spring Valley had a lot of development from 1977 to 2006. Data for roads or houses will look different at different points in time.</a:t>
            </a:r>
          </a:p>
          <a:p>
            <a:endParaRPr lang="en-US" dirty="0"/>
          </a:p>
          <a:p>
            <a:r>
              <a:rPr lang="en-US" dirty="0"/>
              <a:t>Note: These</a:t>
            </a:r>
            <a:r>
              <a:rPr lang="en-US" baseline="0" dirty="0"/>
              <a:t> a</a:t>
            </a:r>
            <a:r>
              <a:rPr lang="en-US" dirty="0"/>
              <a:t>erial images</a:t>
            </a:r>
            <a:r>
              <a:rPr lang="en-US" baseline="0" dirty="0"/>
              <a:t> are from the Google Earth Historical Imagery Time Slider.</a:t>
            </a:r>
            <a:endParaRPr lang="en-US" dirty="0"/>
          </a:p>
        </p:txBody>
      </p:sp>
      <p:sp>
        <p:nvSpPr>
          <p:cNvPr id="4" name="Slide Number Placeholder 3"/>
          <p:cNvSpPr>
            <a:spLocks noGrp="1"/>
          </p:cNvSpPr>
          <p:nvPr>
            <p:ph type="sldNum" sz="quarter" idx="10"/>
          </p:nvPr>
        </p:nvSpPr>
        <p:spPr/>
        <p:txBody>
          <a:bodyPr/>
          <a:lstStyle/>
          <a:p>
            <a:fld id="{5FCBA1C0-B322-42D8-8726-480AAD520EB7}" type="slidenum">
              <a:rPr lang="en-US" smtClean="0"/>
              <a:t>46</a:t>
            </a:fld>
            <a:endParaRPr lang="en-US"/>
          </a:p>
        </p:txBody>
      </p:sp>
    </p:spTree>
    <p:extLst>
      <p:ext uri="{BB962C8B-B14F-4D97-AF65-F5344CB8AC3E}">
        <p14:creationId xmlns:p14="http://schemas.microsoft.com/office/powerpoint/2010/main" val="4030243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what type of spatial</a:t>
            </a:r>
            <a:r>
              <a:rPr lang="en-US" baseline="0" dirty="0"/>
              <a:t> data to look for, where can you find it?</a:t>
            </a:r>
          </a:p>
          <a:p>
            <a:r>
              <a:rPr lang="en-US" baseline="0" dirty="0"/>
              <a:t>A lot of data is available freely online, especially for the US.</a:t>
            </a:r>
          </a:p>
          <a:p>
            <a:r>
              <a:rPr lang="en-US" baseline="0" dirty="0"/>
              <a:t>These are tips you can use in the future for data searches.</a:t>
            </a:r>
          </a:p>
        </p:txBody>
      </p:sp>
      <p:sp>
        <p:nvSpPr>
          <p:cNvPr id="4" name="Slide Number Placeholder 3"/>
          <p:cNvSpPr>
            <a:spLocks noGrp="1"/>
          </p:cNvSpPr>
          <p:nvPr>
            <p:ph type="sldNum" sz="quarter" idx="10"/>
          </p:nvPr>
        </p:nvSpPr>
        <p:spPr/>
        <p:txBody>
          <a:bodyPr/>
          <a:lstStyle/>
          <a:p>
            <a:fld id="{801E84F6-8302-4DF5-8555-D9BB53B63A83}" type="slidenum">
              <a:rPr lang="en-US" smtClean="0"/>
              <a:t>47</a:t>
            </a:fld>
            <a:endParaRPr lang="en-US"/>
          </a:p>
        </p:txBody>
      </p:sp>
    </p:spTree>
    <p:extLst>
      <p:ext uri="{BB962C8B-B14F-4D97-AF65-F5344CB8AC3E}">
        <p14:creationId xmlns:p14="http://schemas.microsoft.com/office/powerpoint/2010/main" val="3631846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a:t>
            </a:r>
            <a:r>
              <a:rPr lang="en-US" sz="1200" kern="1200" baseline="0" dirty="0">
                <a:solidFill>
                  <a:schemeClr val="tx1"/>
                </a:solidFill>
                <a:effectLst/>
                <a:latin typeface="+mn-lt"/>
                <a:ea typeface="+mn-ea"/>
                <a:cs typeface="+mn-cs"/>
              </a:rPr>
              <a:t> we’ve listed 3 of the data repositories we frequently use when assisting researchers.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top is the MIT Libraries GIS research guide which you can find by simply Googling MIT GIS. If you hover over the Find Data tab, you’ll see a breakdown of GIS data sources by geography and subject.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MIT also has a resource called </a:t>
            </a:r>
            <a:r>
              <a:rPr lang="en-US" sz="1200" kern="1200" dirty="0" err="1">
                <a:solidFill>
                  <a:schemeClr val="tx1"/>
                </a:solidFill>
                <a:effectLst/>
                <a:latin typeface="+mn-lt"/>
                <a:ea typeface="+mn-ea"/>
                <a:cs typeface="+mn-cs"/>
              </a:rPr>
              <a:t>Geoweb</a:t>
            </a:r>
            <a:r>
              <a:rPr lang="en-US" sz="1200" kern="1200" dirty="0">
                <a:solidFill>
                  <a:schemeClr val="tx1"/>
                </a:solidFill>
                <a:effectLst/>
                <a:latin typeface="+mn-lt"/>
                <a:ea typeface="+mn-ea"/>
                <a:cs typeface="+mn-cs"/>
              </a:rPr>
              <a:t> which includes freely available data as well as licensed data restricted to MIT and other universities. The data restricted to use by MIT community members consists largely of data purchased by the GIS team on specific topics or areas of the world. </a:t>
            </a:r>
          </a:p>
          <a:p>
            <a:endParaRPr lang="en-US" dirty="0"/>
          </a:p>
          <a:p>
            <a:r>
              <a:rPr lang="en-US" sz="1200" kern="1200" dirty="0" err="1">
                <a:solidFill>
                  <a:schemeClr val="tx1"/>
                </a:solidFill>
                <a:effectLst/>
                <a:latin typeface="+mn-lt"/>
                <a:ea typeface="+mn-ea"/>
                <a:cs typeface="+mn-cs"/>
              </a:rPr>
              <a:t>OpenStreet</a:t>
            </a:r>
            <a:r>
              <a:rPr lang="en-US" sz="1200" kern="1200" dirty="0">
                <a:solidFill>
                  <a:schemeClr val="tx1"/>
                </a:solidFill>
                <a:effectLst/>
                <a:latin typeface="+mn-lt"/>
                <a:ea typeface="+mn-ea"/>
                <a:cs typeface="+mn-cs"/>
              </a:rPr>
              <a:t> Map is an open repository of crowd sourced maps.  The amount of GIS data will vary by location.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48</a:t>
            </a:fld>
            <a:endParaRPr lang="en-US"/>
          </a:p>
        </p:txBody>
      </p:sp>
    </p:spTree>
    <p:extLst>
      <p:ext uri="{BB962C8B-B14F-4D97-AF65-F5344CB8AC3E}">
        <p14:creationId xmlns:p14="http://schemas.microsoft.com/office/powerpoint/2010/main" val="3219923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talk about metadata, aka information about our data. </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49</a:t>
            </a:fld>
            <a:endParaRPr lang="en-US"/>
          </a:p>
        </p:txBody>
      </p:sp>
    </p:spTree>
    <p:extLst>
      <p:ext uri="{BB962C8B-B14F-4D97-AF65-F5344CB8AC3E}">
        <p14:creationId xmlns:p14="http://schemas.microsoft.com/office/powerpoint/2010/main" val="950074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Metadata is a</a:t>
            </a:r>
            <a:r>
              <a:rPr lang="en-US" dirty="0"/>
              <a:t> way of describing an information resource so you can better understand the data. It often describes how and why a dataset was created as well as provides information about any codes used within the dataset. </a:t>
            </a:r>
          </a:p>
        </p:txBody>
      </p:sp>
      <p:sp>
        <p:nvSpPr>
          <p:cNvPr id="4" name="Slide Number Placeholder 3"/>
          <p:cNvSpPr>
            <a:spLocks noGrp="1"/>
          </p:cNvSpPr>
          <p:nvPr>
            <p:ph type="sldNum" sz="quarter" idx="10"/>
          </p:nvPr>
        </p:nvSpPr>
        <p:spPr/>
        <p:txBody>
          <a:bodyPr/>
          <a:lstStyle/>
          <a:p>
            <a:fld id="{5FCBA1C0-B322-42D8-8726-480AAD520EB7}" type="slidenum">
              <a:rPr lang="en-US" smtClean="0"/>
              <a:t>50</a:t>
            </a:fld>
            <a:endParaRPr lang="en-US"/>
          </a:p>
        </p:txBody>
      </p:sp>
    </p:spTree>
    <p:extLst>
      <p:ext uri="{BB962C8B-B14F-4D97-AF65-F5344CB8AC3E}">
        <p14:creationId xmlns:p14="http://schemas.microsoft.com/office/powerpoint/2010/main" val="405780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software works upon the data you provide it.</a:t>
            </a:r>
          </a:p>
          <a:p>
            <a:r>
              <a:rPr lang="en-US" dirty="0"/>
              <a:t>Just like other software, such as Excel or Word, you need to input data and can then use the software to display and analyze that data.</a:t>
            </a:r>
          </a:p>
        </p:txBody>
      </p:sp>
      <p:sp>
        <p:nvSpPr>
          <p:cNvPr id="4" name="Slide Number Placeholder 3"/>
          <p:cNvSpPr>
            <a:spLocks noGrp="1"/>
          </p:cNvSpPr>
          <p:nvPr>
            <p:ph type="sldNum" sz="quarter" idx="10"/>
          </p:nvPr>
        </p:nvSpPr>
        <p:spPr/>
        <p:txBody>
          <a:bodyPr/>
          <a:lstStyle/>
          <a:p>
            <a:fld id="{D15A1276-FD2E-4BAC-97EF-49DDABDAF134}" type="slidenum">
              <a:rPr lang="en-US" smtClean="0"/>
              <a:pPr/>
              <a:t>6</a:t>
            </a:fld>
            <a:endParaRPr lang="en-US"/>
          </a:p>
        </p:txBody>
      </p:sp>
    </p:spTree>
    <p:extLst>
      <p:ext uri="{BB962C8B-B14F-4D97-AF65-F5344CB8AC3E}">
        <p14:creationId xmlns:p14="http://schemas.microsoft.com/office/powerpoint/2010/main" val="29716523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Shown here are some common metadata sources for geospatial repositories around Boston. Let’s go through each link and see how their metadata are represented differently.</a:t>
            </a:r>
          </a:p>
        </p:txBody>
      </p:sp>
      <p:sp>
        <p:nvSpPr>
          <p:cNvPr id="4" name="Slide Number Placeholder 3"/>
          <p:cNvSpPr>
            <a:spLocks noGrp="1"/>
          </p:cNvSpPr>
          <p:nvPr>
            <p:ph type="sldNum" sz="quarter" idx="10"/>
          </p:nvPr>
        </p:nvSpPr>
        <p:spPr/>
        <p:txBody>
          <a:bodyPr/>
          <a:lstStyle/>
          <a:p>
            <a:fld id="{5FCBA1C0-B322-42D8-8726-480AAD520EB7}" type="slidenum">
              <a:rPr lang="en-US" smtClean="0"/>
              <a:t>51</a:t>
            </a:fld>
            <a:endParaRPr lang="en-US"/>
          </a:p>
        </p:txBody>
      </p:sp>
    </p:spTree>
    <p:extLst>
      <p:ext uri="{BB962C8B-B14F-4D97-AF65-F5344CB8AC3E}">
        <p14:creationId xmlns:p14="http://schemas.microsoft.com/office/powerpoint/2010/main" val="3628863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Let’s talk about some data visualization principles for making great maps. </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52</a:t>
            </a:fld>
            <a:endParaRPr lang="en-US"/>
          </a:p>
        </p:txBody>
      </p:sp>
    </p:spTree>
    <p:extLst>
      <p:ext uri="{BB962C8B-B14F-4D97-AF65-F5344CB8AC3E}">
        <p14:creationId xmlns:p14="http://schemas.microsoft.com/office/powerpoint/2010/main" val="41557721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&amp; science = design</a:t>
            </a:r>
            <a:r>
              <a:rPr lang="en-US" baseline="0" dirty="0"/>
              <a:t> &amp; analysis</a:t>
            </a:r>
          </a:p>
          <a:p>
            <a:r>
              <a:rPr lang="en-US" baseline="0" dirty="0"/>
              <a:t>Simplifications of reality = you can’t show everything</a:t>
            </a:r>
          </a:p>
          <a:p>
            <a:r>
              <a:rPr lang="en-US" baseline="0" dirty="0"/>
              <a:t>Designed by people = there’s a motive behind their creation</a:t>
            </a:r>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53</a:t>
            </a:fld>
            <a:endParaRPr lang="en-US"/>
          </a:p>
        </p:txBody>
      </p:sp>
    </p:spTree>
    <p:extLst>
      <p:ext uri="{BB962C8B-B14F-4D97-AF65-F5344CB8AC3E}">
        <p14:creationId xmlns:p14="http://schemas.microsoft.com/office/powerpoint/2010/main" val="1269034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example, we see successive maps all using similar symbology but different variables to argue the location a highway connector should be placed. Things to keep in mind are:</a:t>
            </a:r>
          </a:p>
          <a:p>
            <a:r>
              <a:rPr lang="en-US" baseline="0" dirty="0"/>
              <a:t>-only relevant features (for a particular group) were selected to be in each map.</a:t>
            </a:r>
          </a:p>
          <a:p>
            <a:r>
              <a:rPr lang="en-US" baseline="0" dirty="0"/>
              <a:t>-each map is by a different creator and trying to convey a different message</a:t>
            </a:r>
          </a:p>
          <a:p>
            <a:r>
              <a:rPr lang="en-US" baseline="0" dirty="0"/>
              <a:t>-each map is good for a different group</a:t>
            </a:r>
          </a:p>
          <a:p>
            <a:endParaRPr lang="en-US" baseline="0" dirty="0"/>
          </a:p>
          <a:p>
            <a:r>
              <a:rPr lang="en-US" baseline="0" dirty="0"/>
              <a:t>Question: which is best, and what they think the solution should be? </a:t>
            </a:r>
          </a:p>
          <a:p>
            <a:r>
              <a:rPr lang="en-US" baseline="0" dirty="0"/>
              <a:t>Answer: (all correct, but all biased)</a:t>
            </a:r>
          </a:p>
        </p:txBody>
      </p:sp>
      <p:sp>
        <p:nvSpPr>
          <p:cNvPr id="4" name="Slide Number Placeholder 3"/>
          <p:cNvSpPr>
            <a:spLocks noGrp="1"/>
          </p:cNvSpPr>
          <p:nvPr>
            <p:ph type="sldNum" sz="quarter" idx="10"/>
          </p:nvPr>
        </p:nvSpPr>
        <p:spPr/>
        <p:txBody>
          <a:bodyPr/>
          <a:lstStyle/>
          <a:p>
            <a:fld id="{CBF8011B-8F23-4218-9586-181F7B474EF3}" type="slidenum">
              <a:rPr lang="en-US" smtClean="0"/>
              <a:t>54</a:t>
            </a:fld>
            <a:endParaRPr lang="en-US"/>
          </a:p>
        </p:txBody>
      </p:sp>
    </p:spTree>
    <p:extLst>
      <p:ext uri="{BB962C8B-B14F-4D97-AF65-F5344CB8AC3E}">
        <p14:creationId xmlns:p14="http://schemas.microsoft.com/office/powerpoint/2010/main" val="1656112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also want to keep in mind some key questions, such as who wants the map and where it will be seen, both of which will affect the level of detail and whether or not the map should be interactive.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purpose for the map will affect what type you will create, such as change through time vs. space, and/or combining multiple variables for decision making. </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55</a:t>
            </a:fld>
            <a:endParaRPr lang="en-US"/>
          </a:p>
        </p:txBody>
      </p:sp>
    </p:spTree>
    <p:extLst>
      <p:ext uri="{BB962C8B-B14F-4D97-AF65-F5344CB8AC3E}">
        <p14:creationId xmlns:p14="http://schemas.microsoft.com/office/powerpoint/2010/main" val="2984894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a:t>
            </a:r>
            <a:r>
              <a:rPr lang="en-US" baseline="0" dirty="0"/>
              <a:t>collecting your data (we talked about this at the beginning of the workshop)</a:t>
            </a:r>
          </a:p>
          <a:p>
            <a:r>
              <a:rPr lang="en-US" dirty="0"/>
              <a:t>Stage 2: </a:t>
            </a:r>
            <a:r>
              <a:rPr lang="en-US" baseline="0" dirty="0"/>
              <a:t>symbolize your data (we will talk about the next 2 items now)</a:t>
            </a:r>
          </a:p>
          <a:p>
            <a:r>
              <a:rPr lang="en-US" baseline="0" dirty="0"/>
              <a:t>Stage 3: create a layout (add title, scale bar, legend, north arrow, etc.)</a:t>
            </a: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56</a:t>
            </a:fld>
            <a:endParaRPr lang="en-US" dirty="0"/>
          </a:p>
        </p:txBody>
      </p:sp>
    </p:spTree>
    <p:extLst>
      <p:ext uri="{BB962C8B-B14F-4D97-AF65-F5344CB8AC3E}">
        <p14:creationId xmlns:p14="http://schemas.microsoft.com/office/powerpoint/2010/main" val="485482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a:t>
            </a:r>
            <a:r>
              <a:rPr lang="en-US" dirty="0"/>
              <a:t> many ways to symbolize vector data as </a:t>
            </a:r>
            <a:r>
              <a:rPr lang="en-US" baseline="0" dirty="0"/>
              <a:t>points, lines, and polygons. While color is one of the more common ways to symbolize data, this chart shows additional ways to show differences among features on your map by varying size, pattern, shape and orientation.</a:t>
            </a:r>
          </a:p>
          <a:p>
            <a:endParaRPr lang="en-US" baseline="0" dirty="0"/>
          </a:p>
          <a:p>
            <a:r>
              <a:rPr lang="en-US" baseline="0" dirty="0"/>
              <a:t>When choosing any type of symbology, it is important to think about accessibility, especially in relation to color blindness. The </a:t>
            </a:r>
            <a:r>
              <a:rPr lang="en-US" baseline="0" dirty="0" err="1"/>
              <a:t>Colorbrewer</a:t>
            </a:r>
            <a:r>
              <a:rPr lang="en-US" baseline="0" dirty="0"/>
              <a:t> website allows you to filter colors based on those that can be viewed by people with color-blindness. ArcGIS Pro also has this option in its symbology menu.</a:t>
            </a:r>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57</a:t>
            </a:fld>
            <a:endParaRPr lang="en-US"/>
          </a:p>
        </p:txBody>
      </p:sp>
    </p:spTree>
    <p:extLst>
      <p:ext uri="{BB962C8B-B14F-4D97-AF65-F5344CB8AC3E}">
        <p14:creationId xmlns:p14="http://schemas.microsoft.com/office/powerpoint/2010/main" val="3382801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Raster data are symbolized differently from vector data, as you saw in the earlier modules about types of spatial data, because they are continuous surfaces. Raster data can be displayed by showing all </a:t>
            </a:r>
            <a:r>
              <a:rPr lang="en-US" baseline="0" dirty="0"/>
              <a:t>data values, grouping values into categories, varying colors across the surface based on the value, or creating a vector field using symbols, which you might see in a map of wind direction and speed. </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58</a:t>
            </a:fld>
            <a:endParaRPr lang="en-US"/>
          </a:p>
        </p:txBody>
      </p:sp>
    </p:spTree>
    <p:extLst>
      <p:ext uri="{BB962C8B-B14F-4D97-AF65-F5344CB8AC3E}">
        <p14:creationId xmlns:p14="http://schemas.microsoft.com/office/powerpoint/2010/main" val="423872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choosing color, you want to be mindful of they type of data you are working with. Qualitative data often uses different colors for each category, while quantitative data often uses one color or two if there is a diverging phenomena. </a:t>
            </a:r>
          </a:p>
          <a:p>
            <a:endParaRPr lang="en-US" dirty="0"/>
          </a:p>
          <a:p>
            <a:r>
              <a:rPr lang="en-US" dirty="0"/>
              <a:t>Examples of each would be:</a:t>
            </a:r>
          </a:p>
          <a:p>
            <a:r>
              <a:rPr lang="en-US" dirty="0"/>
              <a:t>Example</a:t>
            </a:r>
            <a:r>
              <a:rPr lang="en-US" baseline="0" dirty="0"/>
              <a:t> of qualitative/categorical: land use</a:t>
            </a:r>
          </a:p>
          <a:p>
            <a:r>
              <a:rPr lang="en-US" baseline="0" dirty="0"/>
              <a:t>Example of sequential numbers: population</a:t>
            </a:r>
          </a:p>
          <a:p>
            <a:r>
              <a:rPr lang="en-US" baseline="0" dirty="0"/>
              <a:t>Example of diverging numbers: weather/political (e.g. red, blue, neutral)</a:t>
            </a:r>
          </a:p>
          <a:p>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59</a:t>
            </a:fld>
            <a:endParaRPr lang="en-US"/>
          </a:p>
        </p:txBody>
      </p:sp>
    </p:spTree>
    <p:extLst>
      <p:ext uri="{BB962C8B-B14F-4D97-AF65-F5344CB8AC3E}">
        <p14:creationId xmlns:p14="http://schemas.microsoft.com/office/powerpoint/2010/main" val="42447013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test our knowledge. In this example we have the variable “Internet Users (per 100 people)”. </a:t>
            </a:r>
            <a:endParaRPr lang="en-US" b="1" dirty="0"/>
          </a:p>
          <a:p>
            <a:endParaRPr lang="en-US" dirty="0"/>
          </a:p>
          <a:p>
            <a:r>
              <a:rPr lang="en-US" dirty="0"/>
              <a:t>Question: Can you tell where the highest internet users are?</a:t>
            </a:r>
          </a:p>
          <a:p>
            <a:r>
              <a:rPr lang="en-US" dirty="0"/>
              <a:t>Answer: No, doesn’t make sense with</a:t>
            </a:r>
            <a:r>
              <a:rPr lang="en-US" baseline="0" dirty="0"/>
              <a:t> quantitative (numerical) data.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60</a:t>
            </a:fld>
            <a:endParaRPr lang="en-US"/>
          </a:p>
        </p:txBody>
      </p:sp>
    </p:spTree>
    <p:extLst>
      <p:ext uri="{BB962C8B-B14F-4D97-AF65-F5344CB8AC3E}">
        <p14:creationId xmlns:p14="http://schemas.microsoft.com/office/powerpoint/2010/main" val="345171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aseline="0" dirty="0"/>
              <a:t>GIS software recreates or reproduces the real world as spatial data. </a:t>
            </a:r>
            <a:endParaRPr lang="en-GB" altLang="en-US" dirty="0"/>
          </a:p>
          <a:p>
            <a:pPr>
              <a:spcBef>
                <a:spcPct val="0"/>
              </a:spcBef>
            </a:pPr>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1D61C905-7DCF-4E2B-A3F6-9E673D24EF3F}" type="slidenum">
              <a:rPr lang="en-GB" altLang="en-US">
                <a:solidFill>
                  <a:prstClr val="black"/>
                </a:solidFill>
              </a:rPr>
              <a:pPr defTabSz="931774" fontAlgn="base">
                <a:spcBef>
                  <a:spcPct val="0"/>
                </a:spcBef>
                <a:spcAft>
                  <a:spcPct val="0"/>
                </a:spcAft>
                <a:defRPr/>
              </a:pPr>
              <a:t>7</a:t>
            </a:fld>
            <a:endParaRPr lang="en-GB" altLang="en-US">
              <a:solidFill>
                <a:prstClr val="black"/>
              </a:solidFill>
            </a:endParaRPr>
          </a:p>
        </p:txBody>
      </p:sp>
    </p:spTree>
    <p:extLst>
      <p:ext uri="{BB962C8B-B14F-4D97-AF65-F5344CB8AC3E}">
        <p14:creationId xmlns:p14="http://schemas.microsoft.com/office/powerpoint/2010/main" val="18241424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Can you tell where the highest internet users are?</a:t>
            </a:r>
          </a:p>
          <a:p>
            <a:r>
              <a:rPr lang="en-US" dirty="0"/>
              <a:t>Answer: Yes,</a:t>
            </a:r>
            <a:r>
              <a:rPr lang="en-US" baseline="0" dirty="0"/>
              <a:t> t</a:t>
            </a:r>
            <a:r>
              <a:rPr lang="en-US" dirty="0"/>
              <a:t>his has an</a:t>
            </a:r>
            <a:r>
              <a:rPr lang="en-US" baseline="0" dirty="0"/>
              <a:t> ascending trend which is reflected in the </a:t>
            </a:r>
            <a:r>
              <a:rPr lang="en-US" dirty="0"/>
              <a:t>darker color indicating greater intensity.</a:t>
            </a:r>
          </a:p>
          <a:p>
            <a:endParaRPr lang="en-US" dirty="0"/>
          </a:p>
          <a:p>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61</a:t>
            </a:fld>
            <a:endParaRPr lang="en-US"/>
          </a:p>
        </p:txBody>
      </p:sp>
    </p:spTree>
    <p:extLst>
      <p:ext uri="{BB962C8B-B14F-4D97-AF65-F5344CB8AC3E}">
        <p14:creationId xmlns:p14="http://schemas.microsoft.com/office/powerpoint/2010/main" val="2472052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Can you tell where the highest internet users are?</a:t>
            </a:r>
          </a:p>
          <a:p>
            <a:r>
              <a:rPr lang="en-US" dirty="0"/>
              <a:t>Answer: It depends. Potentially,</a:t>
            </a:r>
            <a:r>
              <a:rPr lang="en-US" baseline="0" dirty="0"/>
              <a:t> this would make sense if there was a certain phenomena that occurred and you wanted to show above/below this value (white colored area).</a:t>
            </a:r>
            <a:endParaRPr lang="en-US" dirty="0"/>
          </a:p>
          <a:p>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62</a:t>
            </a:fld>
            <a:endParaRPr lang="en-US"/>
          </a:p>
        </p:txBody>
      </p:sp>
    </p:spTree>
    <p:extLst>
      <p:ext uri="{BB962C8B-B14F-4D97-AF65-F5344CB8AC3E}">
        <p14:creationId xmlns:p14="http://schemas.microsoft.com/office/powerpoint/2010/main" val="28202202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most commonly used types of maps is a choropleth map. Choropleth maps use different shading and colors to display the quantity or value in defined areas. </a:t>
            </a:r>
            <a:r>
              <a:rPr lang="en-US" sz="1200" baseline="0" dirty="0"/>
              <a:t>Choropleth maps are best used with polygon data so that it’s easier to see color variations.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example of a choropleth map uses shades of 2 different colors, orange and teal, to show spending per student by school districts.  School district is the defined area and spending per student the quantity. </a:t>
            </a:r>
          </a:p>
        </p:txBody>
      </p:sp>
      <p:sp>
        <p:nvSpPr>
          <p:cNvPr id="4" name="Slide Number Placeholder 3"/>
          <p:cNvSpPr>
            <a:spLocks noGrp="1"/>
          </p:cNvSpPr>
          <p:nvPr>
            <p:ph type="sldNum" sz="quarter" idx="10"/>
          </p:nvPr>
        </p:nvSpPr>
        <p:spPr/>
        <p:txBody>
          <a:bodyPr/>
          <a:lstStyle/>
          <a:p>
            <a:fld id="{CBF8011B-8F23-4218-9586-181F7B474EF3}" type="slidenum">
              <a:rPr lang="en-US" smtClean="0"/>
              <a:t>63</a:t>
            </a:fld>
            <a:endParaRPr lang="en-US"/>
          </a:p>
        </p:txBody>
      </p:sp>
    </p:spTree>
    <p:extLst>
      <p:ext uri="{BB962C8B-B14F-4D97-AF65-F5344CB8AC3E}">
        <p14:creationId xmlns:p14="http://schemas.microsoft.com/office/powerpoint/2010/main" val="2369893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designing a choropleth map, you have to make 2 basic choices: </a:t>
            </a:r>
          </a:p>
          <a:p>
            <a:r>
              <a:rPr lang="en-US" sz="1200" kern="1200" dirty="0">
                <a:solidFill>
                  <a:schemeClr val="tx1"/>
                </a:solidFill>
                <a:effectLst/>
                <a:latin typeface="+mn-lt"/>
                <a:ea typeface="+mn-ea"/>
                <a:cs typeface="+mn-cs"/>
              </a:rPr>
              <a:t>-the number of classes you want your quantity value divided into </a:t>
            </a:r>
          </a:p>
          <a:p>
            <a:r>
              <a:rPr lang="en-US" sz="1200" kern="1200" dirty="0">
                <a:solidFill>
                  <a:schemeClr val="tx1"/>
                </a:solidFill>
                <a:effectLst/>
                <a:latin typeface="+mn-lt"/>
                <a:ea typeface="+mn-ea"/>
                <a:cs typeface="+mn-cs"/>
              </a:rPr>
              <a:t>-the classification method for arranging the data into those classes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choosing the number of classes, keep these points in mind: </a:t>
            </a:r>
          </a:p>
          <a:p>
            <a:r>
              <a:rPr lang="en-US" sz="1200" kern="1200" dirty="0">
                <a:solidFill>
                  <a:schemeClr val="tx1"/>
                </a:solidFill>
                <a:effectLst/>
                <a:latin typeface="+mn-lt"/>
                <a:ea typeface="+mn-ea"/>
                <a:cs typeface="+mn-cs"/>
              </a:rPr>
              <a:t>-the more classes, the more variation you have .  The human eye can’t distinguish between large numbers of variations of the same color.  It is best to have no more than 7 variations.</a:t>
            </a:r>
          </a:p>
          <a:p>
            <a:r>
              <a:rPr lang="en-US" sz="1200" kern="1200" dirty="0">
                <a:solidFill>
                  <a:schemeClr val="tx1"/>
                </a:solidFill>
                <a:effectLst/>
                <a:latin typeface="+mn-lt"/>
                <a:ea typeface="+mn-ea"/>
                <a:cs typeface="+mn-cs"/>
              </a:rPr>
              <a:t>-the major types of classification method are Equal Intervals, Quantile, Natural Breaks and Defined Intervals. </a:t>
            </a:r>
          </a:p>
        </p:txBody>
      </p:sp>
      <p:sp>
        <p:nvSpPr>
          <p:cNvPr id="4" name="Slide Number Placeholder 3"/>
          <p:cNvSpPr>
            <a:spLocks noGrp="1"/>
          </p:cNvSpPr>
          <p:nvPr>
            <p:ph type="sldNum" sz="quarter" idx="10"/>
          </p:nvPr>
        </p:nvSpPr>
        <p:spPr/>
        <p:txBody>
          <a:bodyPr/>
          <a:lstStyle/>
          <a:p>
            <a:fld id="{D15A1276-FD2E-4BAC-97EF-49DDABDAF134}" type="slidenum">
              <a:rPr lang="en-US" smtClean="0"/>
              <a:pPr/>
              <a:t>64</a:t>
            </a:fld>
            <a:endParaRPr lang="en-US"/>
          </a:p>
        </p:txBody>
      </p:sp>
    </p:spTree>
    <p:extLst>
      <p:ext uri="{BB962C8B-B14F-4D97-AF65-F5344CB8AC3E}">
        <p14:creationId xmlns:p14="http://schemas.microsoft.com/office/powerpoint/2010/main" val="28029950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equal interval classification </a:t>
            </a:r>
            <a:r>
              <a:rPr lang="en-US" sz="1200" kern="1200" dirty="0">
                <a:solidFill>
                  <a:schemeClr val="tx1"/>
                </a:solidFill>
                <a:effectLst/>
                <a:latin typeface="+mn-lt"/>
                <a:ea typeface="+mn-ea"/>
                <a:cs typeface="+mn-cs"/>
              </a:rPr>
              <a:t>classes have equal ranges</a:t>
            </a:r>
            <a:r>
              <a:rPr lang="en-US" baseline="0" dirty="0"/>
              <a:t> </a:t>
            </a:r>
            <a:r>
              <a:rPr lang="en-US" dirty="0"/>
              <a:t>: ranges such</a:t>
            </a:r>
            <a:r>
              <a:rPr lang="en-US" baseline="0" dirty="0"/>
              <a:t> as 1-5, 5-10, 10-15</a:t>
            </a:r>
          </a:p>
          <a:p>
            <a:r>
              <a:rPr lang="en-US" baseline="0" dirty="0"/>
              <a:t>quantile </a:t>
            </a:r>
            <a:r>
              <a:rPr lang="en-US" sz="1200" kern="1200" dirty="0">
                <a:solidFill>
                  <a:schemeClr val="tx1"/>
                </a:solidFill>
                <a:effectLst/>
                <a:latin typeface="+mn-lt"/>
                <a:ea typeface="+mn-ea"/>
                <a:cs typeface="+mn-cs"/>
              </a:rPr>
              <a:t>classification, classes have equal counts.</a:t>
            </a:r>
            <a:r>
              <a:rPr lang="en-US" baseline="0" dirty="0"/>
              <a:t>: 5 items in each class</a:t>
            </a:r>
          </a:p>
          <a:p>
            <a:r>
              <a:rPr lang="en-US" baseline="0" dirty="0"/>
              <a:t>Natural breaks </a:t>
            </a:r>
            <a:r>
              <a:rPr lang="en-US" sz="1200" kern="1200" dirty="0">
                <a:solidFill>
                  <a:schemeClr val="tx1"/>
                </a:solidFill>
                <a:effectLst/>
                <a:latin typeface="+mn-lt"/>
                <a:ea typeface="+mn-ea"/>
                <a:cs typeface="+mn-cs"/>
              </a:rPr>
              <a:t>optimizes class variation</a:t>
            </a:r>
            <a:r>
              <a:rPr lang="en-US" baseline="0" dirty="0"/>
              <a:t>:  the algorithm figures out where the breaks should be</a:t>
            </a:r>
          </a:p>
          <a:p>
            <a:r>
              <a:rPr lang="en-US" baseline="0" dirty="0"/>
              <a:t>manual classification, the user sets the breaks based on prior knowledge of the data</a:t>
            </a:r>
          </a:p>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65</a:t>
            </a:fld>
            <a:endParaRPr lang="en-US"/>
          </a:p>
        </p:txBody>
      </p:sp>
    </p:spTree>
    <p:extLst>
      <p:ext uri="{BB962C8B-B14F-4D97-AF65-F5344CB8AC3E}">
        <p14:creationId xmlns:p14="http://schemas.microsoft.com/office/powerpoint/2010/main" val="2098386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It’s ok that you can’t see the exact numbers where the breaks are. The i</a:t>
            </a:r>
            <a:r>
              <a:rPr lang="en-US" dirty="0"/>
              <a:t>mportant thing is that these</a:t>
            </a:r>
            <a:r>
              <a:rPr lang="en-US" baseline="0" dirty="0"/>
              <a:t> maps all use the </a:t>
            </a:r>
            <a:r>
              <a:rPr lang="en-US" dirty="0"/>
              <a:t>same data (see</a:t>
            </a:r>
            <a:r>
              <a:rPr lang="en-US" baseline="0" dirty="0"/>
              <a:t> histograms)</a:t>
            </a:r>
            <a:r>
              <a:rPr lang="en-US" dirty="0"/>
              <a:t>, but look different depending</a:t>
            </a:r>
            <a:r>
              <a:rPr lang="en-US" baseline="0" dirty="0"/>
              <a:t> on the classification method used (see the amount of each color based on breaks in histograms). </a:t>
            </a:r>
          </a:p>
          <a:p>
            <a:endParaRPr lang="en-US" dirty="0"/>
          </a:p>
          <a:p>
            <a:r>
              <a:rPr lang="en-US" dirty="0"/>
              <a:t>Data source: </a:t>
            </a:r>
            <a:r>
              <a:rPr lang="en-US" dirty="0" err="1"/>
              <a:t>SimplyAnalytics</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66</a:t>
            </a:fld>
            <a:endParaRPr lang="en-US"/>
          </a:p>
        </p:txBody>
      </p:sp>
    </p:spTree>
    <p:extLst>
      <p:ext uri="{BB962C8B-B14F-4D97-AF65-F5344CB8AC3E}">
        <p14:creationId xmlns:p14="http://schemas.microsoft.com/office/powerpoint/2010/main" val="1172335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67</a:t>
            </a:fld>
            <a:endParaRPr lang="en-US"/>
          </a:p>
        </p:txBody>
      </p:sp>
    </p:spTree>
    <p:extLst>
      <p:ext uri="{BB962C8B-B14F-4D97-AF65-F5344CB8AC3E}">
        <p14:creationId xmlns:p14="http://schemas.microsoft.com/office/powerpoint/2010/main" val="801258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collected and symbolized your data, you are ready to create a layout for your map.</a:t>
            </a:r>
          </a:p>
          <a:p>
            <a:r>
              <a:rPr lang="en-US" dirty="0"/>
              <a:t>In this example,</a:t>
            </a:r>
            <a:r>
              <a:rPr lang="en-US" baseline="0" dirty="0"/>
              <a:t> the eye tends to be drawn more to the legend and highlighted area than to the main map.</a:t>
            </a:r>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68</a:t>
            </a:fld>
            <a:endParaRPr lang="en-US"/>
          </a:p>
        </p:txBody>
      </p:sp>
    </p:spTree>
    <p:extLst>
      <p:ext uri="{BB962C8B-B14F-4D97-AF65-F5344CB8AC3E}">
        <p14:creationId xmlns:p14="http://schemas.microsoft.com/office/powerpoint/2010/main" val="33638048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rearranged map we have a much nicer visual flow, where the main map takes up the majority of the frame, and inset maps are tucked into the top and bottom corners for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how the legend is not far from the main map for easy interpretation and there is room below the map for discussion and source credits. </a:t>
            </a:r>
          </a:p>
          <a:p>
            <a:endParaRPr lang="en-US" dirty="0"/>
          </a:p>
        </p:txBody>
      </p:sp>
      <p:sp>
        <p:nvSpPr>
          <p:cNvPr id="4" name="Slide Number Placeholder 3"/>
          <p:cNvSpPr>
            <a:spLocks noGrp="1"/>
          </p:cNvSpPr>
          <p:nvPr>
            <p:ph type="sldNum" sz="quarter" idx="10"/>
          </p:nvPr>
        </p:nvSpPr>
        <p:spPr/>
        <p:txBody>
          <a:bodyPr/>
          <a:lstStyle/>
          <a:p>
            <a:fld id="{CBF8011B-8F23-4218-9586-181F7B474EF3}" type="slidenum">
              <a:rPr lang="en-US" smtClean="0"/>
              <a:t>69</a:t>
            </a:fld>
            <a:endParaRPr lang="en-US"/>
          </a:p>
        </p:txBody>
      </p:sp>
    </p:spTree>
    <p:extLst>
      <p:ext uri="{BB962C8B-B14F-4D97-AF65-F5344CB8AC3E}">
        <p14:creationId xmlns:p14="http://schemas.microsoft.com/office/powerpoint/2010/main" val="30572162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Complete the take home exercise for either QGIS </a:t>
            </a:r>
            <a:r>
              <a:rPr lang="en-US"/>
              <a:t>or ArcGIS Pro.</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70</a:t>
            </a:fld>
            <a:endParaRPr lang="en-US"/>
          </a:p>
        </p:txBody>
      </p:sp>
    </p:spTree>
    <p:extLst>
      <p:ext uri="{BB962C8B-B14F-4D97-AF65-F5344CB8AC3E}">
        <p14:creationId xmlns:p14="http://schemas.microsoft.com/office/powerpoint/2010/main" val="412222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t>More specifically</a:t>
            </a:r>
            <a:r>
              <a:rPr lang="en-GB" altLang="en-US" baseline="0" dirty="0"/>
              <a:t>, the spatial data is broken down into themed data “layers” such as locations, boundaries of various kinds, socioeconomic variables, hydrology, and land use/cover. </a:t>
            </a:r>
            <a:endParaRPr lang="en-GB" altLang="en-US" dirty="0"/>
          </a:p>
          <a:p>
            <a:pPr>
              <a:spcBef>
                <a:spcPct val="0"/>
              </a:spcBef>
            </a:pPr>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1D61C905-7DCF-4E2B-A3F6-9E673D24EF3F}" type="slidenum">
              <a:rPr lang="en-GB" altLang="en-US">
                <a:solidFill>
                  <a:prstClr val="black"/>
                </a:solidFill>
              </a:rPr>
              <a:pPr defTabSz="931774" fontAlgn="base">
                <a:spcBef>
                  <a:spcPct val="0"/>
                </a:spcBef>
                <a:spcAft>
                  <a:spcPct val="0"/>
                </a:spcAft>
                <a:defRPr/>
              </a:pPr>
              <a:t>8</a:t>
            </a:fld>
            <a:endParaRPr lang="en-GB" altLang="en-US">
              <a:solidFill>
                <a:prstClr val="black"/>
              </a:solidFill>
            </a:endParaRPr>
          </a:p>
        </p:txBody>
      </p:sp>
    </p:spTree>
    <p:extLst>
      <p:ext uri="{BB962C8B-B14F-4D97-AF65-F5344CB8AC3E}">
        <p14:creationId xmlns:p14="http://schemas.microsoft.com/office/powerpoint/2010/main" val="13448581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71</a:t>
            </a:fld>
            <a:endParaRPr lang="en-US"/>
          </a:p>
        </p:txBody>
      </p:sp>
    </p:spTree>
    <p:extLst>
      <p:ext uri="{BB962C8B-B14F-4D97-AF65-F5344CB8AC3E}">
        <p14:creationId xmlns:p14="http://schemas.microsoft.com/office/powerpoint/2010/main" val="3623232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exercise is</a:t>
            </a:r>
            <a:r>
              <a:rPr lang="en-US" baseline="0" dirty="0"/>
              <a:t> based on data presented in a Washington Post article. The article was about Jared Kushner’s use of maps to get federal funds meant for job starved areas, but many other developers have used maps for persuasion as well. This is a map from the article and it shows where the development was built. Data was left out to justify building in this location. Will you choose the same location? Where should the development really be built? If we have time, we’ll look at some maps that you have created at the end of the workshop.</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72</a:t>
            </a:fld>
            <a:endParaRPr lang="en-US"/>
          </a:p>
        </p:txBody>
      </p:sp>
    </p:spTree>
    <p:extLst>
      <p:ext uri="{BB962C8B-B14F-4D97-AF65-F5344CB8AC3E}">
        <p14:creationId xmlns:p14="http://schemas.microsoft.com/office/powerpoint/2010/main" val="92773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31774" rtl="0" eaLnBrk="1" fontAlgn="auto" latinLnBrk="0" hangingPunct="1">
              <a:lnSpc>
                <a:spcPct val="100000"/>
              </a:lnSpc>
              <a:spcBef>
                <a:spcPct val="0"/>
              </a:spcBef>
              <a:spcAft>
                <a:spcPts val="0"/>
              </a:spcAft>
              <a:buClrTx/>
              <a:buSzTx/>
              <a:buFontTx/>
              <a:buNone/>
              <a:tabLst/>
              <a:defRPr/>
            </a:pPr>
            <a:r>
              <a:rPr lang="en-GB" altLang="en-US" dirty="0"/>
              <a:t>These</a:t>
            </a:r>
            <a:r>
              <a:rPr lang="en-GB" altLang="en-US" baseline="0" dirty="0"/>
              <a:t> data layers can be assembled in any combination you want, depending on what you want to highlight. </a:t>
            </a:r>
            <a:endParaRPr lang="en-GB" altLang="en-US" dirty="0"/>
          </a:p>
          <a:p>
            <a:pPr defTabSz="931774">
              <a:spcBef>
                <a:spcPct val="0"/>
              </a:spcBef>
              <a:defRPr/>
            </a:pPr>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1D61C905-7DCF-4E2B-A3F6-9E673D24EF3F}" type="slidenum">
              <a:rPr lang="en-GB" altLang="en-US">
                <a:solidFill>
                  <a:prstClr val="black"/>
                </a:solidFill>
              </a:rPr>
              <a:pPr defTabSz="931774" fontAlgn="base">
                <a:spcBef>
                  <a:spcPct val="0"/>
                </a:spcBef>
                <a:spcAft>
                  <a:spcPct val="0"/>
                </a:spcAft>
                <a:defRPr/>
              </a:pPr>
              <a:t>9</a:t>
            </a:fld>
            <a:endParaRPr lang="en-GB" altLang="en-US">
              <a:solidFill>
                <a:prstClr val="black"/>
              </a:solidFill>
            </a:endParaRPr>
          </a:p>
        </p:txBody>
      </p:sp>
    </p:spTree>
    <p:extLst>
      <p:ext uri="{BB962C8B-B14F-4D97-AF65-F5344CB8AC3E}">
        <p14:creationId xmlns:p14="http://schemas.microsoft.com/office/powerpoint/2010/main" val="408924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a:t>Power</a:t>
            </a:r>
            <a:r>
              <a:rPr lang="en-GB" altLang="en-US" baseline="0" dirty="0"/>
              <a:t> </a:t>
            </a:r>
            <a:r>
              <a:rPr lang="en-GB" altLang="en-US" dirty="0"/>
              <a:t>of GIS is in the ability to </a:t>
            </a:r>
            <a:r>
              <a:rPr lang="en-GB" altLang="en-US" baseline="0" dirty="0"/>
              <a:t>detect trends and make quantified decisions that would have otherwise been difficult just by hand or eye.</a:t>
            </a:r>
          </a:p>
          <a:p>
            <a:pPr>
              <a:spcBef>
                <a:spcPct val="0"/>
              </a:spcBef>
            </a:pPr>
            <a:endParaRPr lang="en-GB" alt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aseline="0" dirty="0"/>
              <a:t>Once they have been overlaid in a particular combination, you can then conduct analyses. </a:t>
            </a:r>
            <a:endParaRPr lang="en-GB" altLang="en-US" dirty="0"/>
          </a:p>
          <a:p>
            <a:pPr>
              <a:spcBef>
                <a:spcPct val="0"/>
              </a:spcBef>
            </a:pPr>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fontAlgn="base">
              <a:spcBef>
                <a:spcPct val="0"/>
              </a:spcBef>
              <a:spcAft>
                <a:spcPct val="0"/>
              </a:spcAft>
              <a:defRPr>
                <a:solidFill>
                  <a:schemeClr val="tx1"/>
                </a:solidFill>
                <a:latin typeface="Calibri" panose="020F0502020204030204" pitchFamily="34" charset="0"/>
              </a:defRPr>
            </a:lvl6pPr>
            <a:lvl7pPr marL="3028264" indent="-232943" fontAlgn="base">
              <a:spcBef>
                <a:spcPct val="0"/>
              </a:spcBef>
              <a:spcAft>
                <a:spcPct val="0"/>
              </a:spcAft>
              <a:defRPr>
                <a:solidFill>
                  <a:schemeClr val="tx1"/>
                </a:solidFill>
                <a:latin typeface="Calibri" panose="020F0502020204030204" pitchFamily="34" charset="0"/>
              </a:defRPr>
            </a:lvl7pPr>
            <a:lvl8pPr marL="3494151" indent="-232943" fontAlgn="base">
              <a:spcBef>
                <a:spcPct val="0"/>
              </a:spcBef>
              <a:spcAft>
                <a:spcPct val="0"/>
              </a:spcAft>
              <a:defRPr>
                <a:solidFill>
                  <a:schemeClr val="tx1"/>
                </a:solidFill>
                <a:latin typeface="Calibri" panose="020F0502020204030204" pitchFamily="34" charset="0"/>
              </a:defRPr>
            </a:lvl8pPr>
            <a:lvl9pPr marL="3960038" indent="-232943" fontAlgn="base">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1D61C905-7DCF-4E2B-A3F6-9E673D24EF3F}" type="slidenum">
              <a:rPr lang="en-GB" altLang="en-US">
                <a:solidFill>
                  <a:prstClr val="black"/>
                </a:solidFill>
              </a:rPr>
              <a:pPr defTabSz="931774" fontAlgn="base">
                <a:spcBef>
                  <a:spcPct val="0"/>
                </a:spcBef>
                <a:spcAft>
                  <a:spcPct val="0"/>
                </a:spcAft>
                <a:defRPr/>
              </a:pPr>
              <a:t>10</a:t>
            </a:fld>
            <a:endParaRPr lang="en-GB" altLang="en-US">
              <a:solidFill>
                <a:prstClr val="black"/>
              </a:solidFill>
            </a:endParaRPr>
          </a:p>
        </p:txBody>
      </p:sp>
    </p:spTree>
    <p:extLst>
      <p:ext uri="{BB962C8B-B14F-4D97-AF65-F5344CB8AC3E}">
        <p14:creationId xmlns:p14="http://schemas.microsoft.com/office/powerpoint/2010/main" val="377164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680954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53079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68040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Jennie Murack, MIT Libraries, November 2017</a:t>
            </a:r>
          </a:p>
        </p:txBody>
      </p:sp>
      <p:sp>
        <p:nvSpPr>
          <p:cNvPr id="7" name="Slide Number Placeholder 6"/>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8333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Jennie Murack, MIT Libraries, November 2017</a:t>
            </a:r>
          </a:p>
        </p:txBody>
      </p:sp>
      <p:sp>
        <p:nvSpPr>
          <p:cNvPr id="9" name="Slide Number Placeholder 8"/>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54101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Jennie Murack, MIT Libraries, November 2017</a:t>
            </a:r>
          </a:p>
        </p:txBody>
      </p:sp>
      <p:sp>
        <p:nvSpPr>
          <p:cNvPr id="5" name="Slide Number Placeholder 4"/>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1590982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Jennie Murack, MIT Libraries, November 2017</a:t>
            </a:r>
          </a:p>
        </p:txBody>
      </p:sp>
      <p:sp>
        <p:nvSpPr>
          <p:cNvPr id="4" name="Slide Number Placeholder 3"/>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809308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Jennie Murack, MIT Libraries, November 2017</a:t>
            </a:r>
          </a:p>
        </p:txBody>
      </p:sp>
      <p:sp>
        <p:nvSpPr>
          <p:cNvPr id="7" name="Slide Number Placeholder 6"/>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348079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Jennie Murack, MIT Libraries, November 2017</a:t>
            </a:r>
          </a:p>
        </p:txBody>
      </p:sp>
      <p:sp>
        <p:nvSpPr>
          <p:cNvPr id="7" name="Slide Number Placeholder 6"/>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73627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91684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46031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atin typeface="+mn-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6400800"/>
            <a:ext cx="9144000" cy="457200"/>
            <a:chOff x="0" y="0"/>
            <a:chExt cx="9144000" cy="457200"/>
          </a:xfrm>
        </p:grpSpPr>
        <p:pic>
          <p:nvPicPr>
            <p:cNvPr id="8" name="Picture 2" descr="R:\GIS\workshops_presentations\logobar_services.png"/>
            <p:cNvPicPr>
              <a:picLocks noChangeAspect="1" noChangeArrowheads="1"/>
            </p:cNvPicPr>
            <p:nvPr/>
          </p:nvPicPr>
          <p:blipFill>
            <a:blip r:embed="rId13" cstate="print"/>
            <a:srcRect/>
            <a:stretch>
              <a:fillRect/>
            </a:stretch>
          </p:blipFill>
          <p:spPr bwMode="auto">
            <a:xfrm>
              <a:off x="0" y="0"/>
              <a:ext cx="3278115" cy="457200"/>
            </a:xfrm>
            <a:prstGeom prst="rect">
              <a:avLst/>
            </a:prstGeom>
            <a:noFill/>
          </p:spPr>
        </p:pic>
        <p:pic>
          <p:nvPicPr>
            <p:cNvPr id="9" name="Picture 3" descr="R:\GIS\workshops_presentations\banner-bg.png"/>
            <p:cNvPicPr>
              <a:picLocks noChangeAspect="1" noChangeArrowheads="1"/>
            </p:cNvPicPr>
            <p:nvPr/>
          </p:nvPicPr>
          <p:blipFill>
            <a:blip r:embed="rId14" cstate="print"/>
            <a:srcRect/>
            <a:stretch>
              <a:fillRect/>
            </a:stretch>
          </p:blipFill>
          <p:spPr bwMode="auto">
            <a:xfrm>
              <a:off x="3276600" y="0"/>
              <a:ext cx="5867400" cy="457200"/>
            </a:xfrm>
            <a:prstGeom prst="rect">
              <a:avLst/>
            </a:prstGeom>
            <a:noFill/>
          </p:spPr>
        </p:pic>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Jennie Murack, MIT Libraries, November 2017</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3A57D4-87ED-4CAA-BB40-080EE3DEB97F}" type="slidenum">
              <a:rPr lang="en-US" smtClean="0"/>
              <a:t>‹#›</a:t>
            </a:fld>
            <a:endParaRPr lang="en-US"/>
          </a:p>
        </p:txBody>
      </p:sp>
    </p:spTree>
    <p:extLst>
      <p:ext uri="{BB962C8B-B14F-4D97-AF65-F5344CB8AC3E}">
        <p14:creationId xmlns:p14="http://schemas.microsoft.com/office/powerpoint/2010/main" val="3781431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11.jpeg"/><Relationship Id="rId7" Type="http://schemas.openxmlformats.org/officeDocument/2006/relationships/hyperlink" Target="https://www.esri.com/news/arcuser/0405/ss_crimestats1of2.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s://ocw.mit.edu/help/faq-fair-us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gis.washington.edu/phurvitz/professional/SSI/datatype.html" TargetMode="External"/><Relationship Id="rId5" Type="http://schemas.openxmlformats.org/officeDocument/2006/relationships/image" Target="../media/image18.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fabacademy.org/2020/labs/dassault/students/zina-yonten/assignments/week0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hyperlink" Target="https://pro.arcgis.com/en/pro-app/help/data/imagery/supported-raster-dataset-file-formats.ht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pro.arcgis.com/en/pro-app/latest/help/data/geodatabases/overview/what-is-a-geodatabase-.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libguides.mit.edu/gi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geofabrik.de/" TargetMode="External"/><Relationship Id="rId5" Type="http://schemas.openxmlformats.org/officeDocument/2006/relationships/hyperlink" Target="http://openstreetmap.org/" TargetMode="External"/><Relationship Id="rId4" Type="http://schemas.openxmlformats.org/officeDocument/2006/relationships/hyperlink" Target="http://geodata.mit.edu/"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mass.gov/info-details/massgis-data-marine-beach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data.boston.gov/dataset/traffic-signals" TargetMode="External"/><Relationship Id="rId4" Type="http://schemas.openxmlformats.org/officeDocument/2006/relationships/hyperlink" Target="https://geodata.mit.edu/catalog/mit-w37ehgh6nvl4w"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ocw.mit.edu/help/faq-fair-use/" TargetMode="External"/><Relationship Id="rId5" Type="http://schemas.openxmlformats.org/officeDocument/2006/relationships/hyperlink" Target="http://makingmaps.owu.edu/" TargetMode="Externa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6.tif"/></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ocw.mit.edu/help/faq-fair-use/" TargetMode="External"/><Relationship Id="rId5" Type="http://schemas.openxmlformats.org/officeDocument/2006/relationships/hyperlink" Target="http://makingmaps.owu.edu/" TargetMode="External"/><Relationship Id="rId4" Type="http://schemas.openxmlformats.org/officeDocument/2006/relationships/hyperlink" Target="https://colorbrewer2.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hyperlink" Target="https://morphocode.com/the-use-of-color-in-map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www.npr.org/2016/04/18/474256366/why-americas-schools-have-a-money-proble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hyperlink" Target="https://libguides.mit.edu/gis/tutorials#s-lg-box-wrapper-4119325"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eg"/><Relationship Id="rId7"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ocw.mit.edu/help/faq-fair-use/"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www.washingtonpost.com/investigations/jared-kushner-and-his-partners-used-a-program-meant-for-job-starved-areas-to-build-a-luxury-skyscraper/2017/05/31/9c81b52c-4225-11e7-9869-bac8b446820a_story.htm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ocw.mit.edu/terms" TargetMode="External"/><Relationship Id="rId2" Type="http://schemas.openxmlformats.org/officeDocument/2006/relationships/hyperlink" Target="https://ocw.mit.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0600" y="5181600"/>
            <a:ext cx="7581900" cy="1371599"/>
          </a:xfrm>
          <a:noFill/>
        </p:spPr>
        <p:txBody>
          <a:bodyPr>
            <a:noAutofit/>
          </a:bodyPr>
          <a:lstStyle/>
          <a:p>
            <a:r>
              <a:rPr lang="en-US" sz="4400" b="1" dirty="0">
                <a:solidFill>
                  <a:schemeClr val="bg1">
                    <a:lumMod val="95000"/>
                  </a:schemeClr>
                </a:solidFill>
              </a:rPr>
              <a:t>GIS Level 1: Introduction</a:t>
            </a:r>
            <a:br>
              <a:rPr lang="en-US" sz="4400" b="1" dirty="0">
                <a:solidFill>
                  <a:schemeClr val="bg1">
                    <a:lumMod val="95000"/>
                  </a:schemeClr>
                </a:solidFill>
              </a:rPr>
            </a:br>
            <a:r>
              <a:rPr lang="en-US" sz="4400" b="1" dirty="0">
                <a:solidFill>
                  <a:schemeClr val="bg1">
                    <a:lumMod val="95000"/>
                  </a:schemeClr>
                </a:solidFill>
              </a:rPr>
              <a:t> to GIS &amp; Mapping</a:t>
            </a:r>
          </a:p>
        </p:txBody>
      </p:sp>
      <p:sp>
        <p:nvSpPr>
          <p:cNvPr id="7" name="TextBox 6">
            <a:extLst>
              <a:ext uri="{FF2B5EF4-FFF2-40B4-BE49-F238E27FC236}">
                <a16:creationId xmlns:a16="http://schemas.microsoft.com/office/drawing/2014/main" id="{DD9A57A8-F174-361B-EE2D-B55517CC2FB3}"/>
              </a:ext>
            </a:extLst>
          </p:cNvPr>
          <p:cNvSpPr txBox="1"/>
          <p:nvPr/>
        </p:nvSpPr>
        <p:spPr>
          <a:xfrm>
            <a:off x="5562600" y="6597110"/>
            <a:ext cx="5638800" cy="276999"/>
          </a:xfrm>
          <a:prstGeom prst="rect">
            <a:avLst/>
          </a:prstGeom>
          <a:noFill/>
        </p:spPr>
        <p:txBody>
          <a:bodyPr wrap="square" rtlCol="0">
            <a:spAutoFit/>
          </a:bodyPr>
          <a:lstStyle/>
          <a:p>
            <a:r>
              <a:rPr lang="en-US" sz="1200" dirty="0">
                <a:solidFill>
                  <a:schemeClr val="bg1"/>
                </a:solidFill>
              </a:rPr>
              <a:t>Courtesy of US Air Force. Image is in the public domain.</a:t>
            </a:r>
          </a:p>
        </p:txBody>
      </p:sp>
      <p:sp>
        <p:nvSpPr>
          <p:cNvPr id="9" name="TextBox 8">
            <a:extLst>
              <a:ext uri="{FF2B5EF4-FFF2-40B4-BE49-F238E27FC236}">
                <a16:creationId xmlns:a16="http://schemas.microsoft.com/office/drawing/2014/main" id="{2C340A92-0FD1-2FB6-82FA-5636B5D1DADD}"/>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a:t>
            </a:fld>
            <a:endParaRPr lang="en-US" sz="1200" dirty="0"/>
          </a:p>
        </p:txBody>
      </p:sp>
    </p:spTree>
    <p:extLst>
      <p:ext uri="{BB962C8B-B14F-4D97-AF65-F5344CB8AC3E}">
        <p14:creationId xmlns:p14="http://schemas.microsoft.com/office/powerpoint/2010/main" val="188977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ice area analysis—Help | Document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53694"/>
            <a:ext cx="1242083" cy="961306"/>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sp>
        <p:nvSpPr>
          <p:cNvPr id="10" name="Right Arrow 9"/>
          <p:cNvSpPr/>
          <p:nvPr/>
        </p:nvSpPr>
        <p:spPr>
          <a:xfrm rot="5400000">
            <a:off x="4581525" y="3057525"/>
            <a:ext cx="3486150" cy="609600"/>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338" name="Title 1"/>
          <p:cNvSpPr>
            <a:spLocks noGrp="1"/>
          </p:cNvSpPr>
          <p:nvPr>
            <p:ph type="title"/>
          </p:nvPr>
        </p:nvSpPr>
        <p:spPr/>
        <p:txBody>
          <a:bodyPr/>
          <a:lstStyle/>
          <a:p>
            <a:r>
              <a:rPr lang="en-GB" altLang="en-US" sz="4400" dirty="0">
                <a:latin typeface="+mn-lt"/>
              </a:rPr>
              <a:t>Theoretical Overview</a:t>
            </a:r>
          </a:p>
        </p:txBody>
      </p:sp>
      <p:sp>
        <p:nvSpPr>
          <p:cNvPr id="2" name="Content Placeholder 1"/>
          <p:cNvSpPr>
            <a:spLocks noGrp="1"/>
          </p:cNvSpPr>
          <p:nvPr>
            <p:ph sz="half" idx="1"/>
          </p:nvPr>
        </p:nvSpPr>
        <p:spPr>
          <a:xfrm>
            <a:off x="457200" y="1600200"/>
            <a:ext cx="5029200" cy="4525963"/>
          </a:xfrm>
        </p:spPr>
        <p:txBody>
          <a:bodyPr>
            <a:normAutofit/>
          </a:bodyPr>
          <a:lstStyle/>
          <a:p>
            <a:pPr marL="0" indent="0">
              <a:buNone/>
            </a:pPr>
            <a:r>
              <a:rPr lang="en-US" sz="2600" dirty="0"/>
              <a:t>GIS recreates real world spatial data</a:t>
            </a:r>
          </a:p>
          <a:p>
            <a:pPr marL="0" indent="0">
              <a:buNone/>
            </a:pPr>
            <a:endParaRPr lang="en-US" sz="2600" dirty="0"/>
          </a:p>
          <a:p>
            <a:pPr marL="0" indent="0">
              <a:buNone/>
            </a:pPr>
            <a:r>
              <a:rPr lang="en-US" sz="2600" dirty="0"/>
              <a:t>as digitized themed data “layers” </a:t>
            </a:r>
            <a:r>
              <a:rPr lang="en-US" sz="2000" dirty="0"/>
              <a:t>(e.g. locations, boundaries, infrastructure, socioeconomic hydrology, land use/cover)</a:t>
            </a:r>
          </a:p>
          <a:p>
            <a:pPr marL="0" indent="0">
              <a:buNone/>
            </a:pPr>
            <a:endParaRPr lang="en-US" sz="2600" dirty="0"/>
          </a:p>
          <a:p>
            <a:pPr marL="0" indent="0">
              <a:buNone/>
            </a:pPr>
            <a:r>
              <a:rPr lang="en-US" sz="2600" dirty="0"/>
              <a:t>assembled in any combination</a:t>
            </a:r>
          </a:p>
          <a:p>
            <a:pPr marL="0" indent="0">
              <a:buNone/>
            </a:pPr>
            <a:endParaRPr lang="en-US" sz="2600" dirty="0"/>
          </a:p>
          <a:p>
            <a:pPr marL="0" indent="0">
              <a:buNone/>
            </a:pPr>
            <a:r>
              <a:rPr lang="en-US" sz="2600" dirty="0"/>
              <a:t>and overlaid for analysis</a:t>
            </a:r>
          </a:p>
          <a:p>
            <a:pPr marL="342900" lvl="1" indent="0">
              <a:buNone/>
            </a:pPr>
            <a:endParaRPr lang="en-US" dirty="0"/>
          </a:p>
        </p:txBody>
      </p:sp>
      <p:pic>
        <p:nvPicPr>
          <p:cNvPr id="16" name="Picture 15"/>
          <p:cNvPicPr>
            <a:picLocks noChangeAspect="1"/>
          </p:cNvPicPr>
          <p:nvPr/>
        </p:nvPicPr>
        <p:blipFill rotWithShape="1">
          <a:blip r:embed="rId4"/>
          <a:srcRect t="70375" b="4538"/>
          <a:stretch/>
        </p:blipFill>
        <p:spPr>
          <a:xfrm>
            <a:off x="5463360" y="4038599"/>
            <a:ext cx="2080440" cy="533401"/>
          </a:xfrm>
          <a:prstGeom prst="rect">
            <a:avLst/>
          </a:prstGeom>
        </p:spPr>
      </p:pic>
      <p:pic>
        <p:nvPicPr>
          <p:cNvPr id="17" name="Picture 16"/>
          <p:cNvPicPr>
            <a:picLocks noChangeAspect="1"/>
          </p:cNvPicPr>
          <p:nvPr/>
        </p:nvPicPr>
        <p:blipFill rotWithShape="1">
          <a:blip r:embed="rId4"/>
          <a:srcRect t="52457" b="22456"/>
          <a:stretch/>
        </p:blipFill>
        <p:spPr>
          <a:xfrm>
            <a:off x="5461051" y="3657599"/>
            <a:ext cx="2080440" cy="533401"/>
          </a:xfrm>
          <a:prstGeom prst="rect">
            <a:avLst/>
          </a:prstGeom>
        </p:spPr>
      </p:pic>
      <p:pic>
        <p:nvPicPr>
          <p:cNvPr id="18" name="Picture 17"/>
          <p:cNvPicPr>
            <a:picLocks noChangeAspect="1"/>
          </p:cNvPicPr>
          <p:nvPr/>
        </p:nvPicPr>
        <p:blipFill rotWithShape="1">
          <a:blip r:embed="rId4"/>
          <a:srcRect t="34536" b="43960"/>
          <a:stretch/>
        </p:blipFill>
        <p:spPr>
          <a:xfrm>
            <a:off x="5461051" y="3276599"/>
            <a:ext cx="2080440" cy="457201"/>
          </a:xfrm>
          <a:prstGeom prst="rect">
            <a:avLst/>
          </a:prstGeom>
        </p:spPr>
      </p:pic>
      <p:pic>
        <p:nvPicPr>
          <p:cNvPr id="19" name="Picture 18"/>
          <p:cNvPicPr>
            <a:picLocks noChangeAspect="1"/>
          </p:cNvPicPr>
          <p:nvPr/>
        </p:nvPicPr>
        <p:blipFill rotWithShape="1">
          <a:blip r:embed="rId4"/>
          <a:srcRect t="20201" b="58295"/>
          <a:stretch/>
        </p:blipFill>
        <p:spPr>
          <a:xfrm>
            <a:off x="5461051" y="2971799"/>
            <a:ext cx="2080440" cy="457201"/>
          </a:xfrm>
          <a:prstGeom prst="rect">
            <a:avLst/>
          </a:prstGeom>
        </p:spPr>
      </p:pic>
      <p:pic>
        <p:nvPicPr>
          <p:cNvPr id="20" name="Picture 19"/>
          <p:cNvPicPr>
            <a:picLocks noChangeAspect="1"/>
          </p:cNvPicPr>
          <p:nvPr/>
        </p:nvPicPr>
        <p:blipFill rotWithShape="1">
          <a:blip r:embed="rId4"/>
          <a:srcRect t="5865" b="72632"/>
          <a:stretch/>
        </p:blipFill>
        <p:spPr>
          <a:xfrm>
            <a:off x="5461051" y="2667000"/>
            <a:ext cx="2080440" cy="457200"/>
          </a:xfrm>
          <a:prstGeom prst="rect">
            <a:avLst/>
          </a:prstGeom>
        </p:spPr>
      </p:pic>
      <p:pic>
        <p:nvPicPr>
          <p:cNvPr id="21" name="Picture 20"/>
          <p:cNvPicPr>
            <a:picLocks noChangeAspect="1"/>
          </p:cNvPicPr>
          <p:nvPr/>
        </p:nvPicPr>
        <p:blipFill rotWithShape="1">
          <a:blip r:embed="rId5"/>
          <a:srcRect l="14558" t="16586" r="17401" b="8304"/>
          <a:stretch/>
        </p:blipFill>
        <p:spPr>
          <a:xfrm>
            <a:off x="5466347" y="1295400"/>
            <a:ext cx="1752600" cy="1219200"/>
          </a:xfrm>
          <a:prstGeom prst="rect">
            <a:avLst/>
          </a:prstGeom>
        </p:spPr>
      </p:pic>
      <p:sp>
        <p:nvSpPr>
          <p:cNvPr id="23" name="Right Arrow 22"/>
          <p:cNvSpPr/>
          <p:nvPr/>
        </p:nvSpPr>
        <p:spPr>
          <a:xfrm rot="5400000">
            <a:off x="6075478" y="2230322"/>
            <a:ext cx="498243" cy="609600"/>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3" name="TextBox 12">
            <a:extLst>
              <a:ext uri="{FF2B5EF4-FFF2-40B4-BE49-F238E27FC236}">
                <a16:creationId xmlns:a16="http://schemas.microsoft.com/office/drawing/2014/main" id="{773C069F-90D2-EFE6-943C-AD61DC40679B}"/>
              </a:ext>
            </a:extLst>
          </p:cNvPr>
          <p:cNvSpPr txBox="1"/>
          <p:nvPr/>
        </p:nvSpPr>
        <p:spPr>
          <a:xfrm>
            <a:off x="4876800" y="5710664"/>
            <a:ext cx="4267200" cy="830997"/>
          </a:xfrm>
          <a:prstGeom prst="rect">
            <a:avLst/>
          </a:prstGeom>
          <a:noFill/>
        </p:spPr>
        <p:txBody>
          <a:bodyPr wrap="square" rtlCol="0">
            <a:spAutoFit/>
          </a:bodyPr>
          <a:lstStyle/>
          <a:p>
            <a:r>
              <a:rPr lang="en-US" sz="1200" dirty="0"/>
              <a:t>Image © source unknown. All rights reserved. This content is excluded from our Creative Commons license. For more information, see </a:t>
            </a:r>
            <a:r>
              <a:rPr lang="en-US" sz="1200" dirty="0">
                <a:hlinkClick r:id="rId6"/>
              </a:rPr>
              <a:t>https://</a:t>
            </a:r>
            <a:r>
              <a:rPr lang="en-US" sz="1200" dirty="0" err="1">
                <a:hlinkClick r:id="rId6"/>
              </a:rPr>
              <a:t>ocw.mit.edu</a:t>
            </a:r>
            <a:r>
              <a:rPr lang="en-US" sz="1200" dirty="0">
                <a:hlinkClick r:id="rId6"/>
              </a:rPr>
              <a:t>/help/</a:t>
            </a:r>
            <a:r>
              <a:rPr lang="en-US" sz="1200" dirty="0" err="1">
                <a:hlinkClick r:id="rId6"/>
              </a:rPr>
              <a:t>faq</a:t>
            </a:r>
            <a:r>
              <a:rPr lang="en-US" sz="1200" dirty="0">
                <a:hlinkClick r:id="rId6"/>
              </a:rPr>
              <a:t>-fair-use/</a:t>
            </a:r>
            <a:endParaRPr lang="en-US" sz="1200" dirty="0"/>
          </a:p>
          <a:p>
            <a:endParaRPr lang="en-US" sz="1200" dirty="0"/>
          </a:p>
        </p:txBody>
      </p:sp>
      <p:sp>
        <p:nvSpPr>
          <p:cNvPr id="14" name="TextBox 13">
            <a:extLst>
              <a:ext uri="{FF2B5EF4-FFF2-40B4-BE49-F238E27FC236}">
                <a16:creationId xmlns:a16="http://schemas.microsoft.com/office/drawing/2014/main" id="{799FFBCA-9D35-BF95-81E2-CEAEE7CA9C19}"/>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10</a:t>
            </a:fld>
            <a:endParaRPr lang="en-US" sz="1200" dirty="0"/>
          </a:p>
        </p:txBody>
      </p:sp>
    </p:spTree>
    <p:extLst>
      <p:ext uri="{BB962C8B-B14F-4D97-AF65-F5344CB8AC3E}">
        <p14:creationId xmlns:p14="http://schemas.microsoft.com/office/powerpoint/2010/main" val="334192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dirty="0">
                <a:latin typeface="+mn-lt"/>
              </a:rPr>
              <a:t>SOFTWARE</a:t>
            </a:r>
          </a:p>
        </p:txBody>
      </p:sp>
      <p:sp>
        <p:nvSpPr>
          <p:cNvPr id="3" name="TextBox 2">
            <a:extLst>
              <a:ext uri="{FF2B5EF4-FFF2-40B4-BE49-F238E27FC236}">
                <a16:creationId xmlns:a16="http://schemas.microsoft.com/office/drawing/2014/main" id="{EDC72072-9E90-14F3-AA53-5318D795CF78}"/>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11</a:t>
            </a:fld>
            <a:endParaRPr lang="en-US" sz="1200" dirty="0"/>
          </a:p>
        </p:txBody>
      </p:sp>
    </p:spTree>
    <p:extLst>
      <p:ext uri="{BB962C8B-B14F-4D97-AF65-F5344CB8AC3E}">
        <p14:creationId xmlns:p14="http://schemas.microsoft.com/office/powerpoint/2010/main" val="10086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28600"/>
            <a:ext cx="8229600" cy="1143000"/>
          </a:xfrm>
        </p:spPr>
        <p:txBody>
          <a:bodyPr>
            <a:normAutofit/>
          </a:bodyPr>
          <a:lstStyle/>
          <a:p>
            <a:r>
              <a:rPr lang="en-GB" altLang="en-US" dirty="0"/>
              <a:t>Types of GIS &amp; Mapping Software</a:t>
            </a:r>
          </a:p>
        </p:txBody>
      </p:sp>
      <p:graphicFrame>
        <p:nvGraphicFramePr>
          <p:cNvPr id="2" name="Table 1"/>
          <p:cNvGraphicFramePr>
            <a:graphicFrameLocks noGrp="1"/>
          </p:cNvGraphicFramePr>
          <p:nvPr/>
        </p:nvGraphicFramePr>
        <p:xfrm>
          <a:off x="457200" y="1676400"/>
          <a:ext cx="8229600" cy="3705114"/>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641790929"/>
                    </a:ext>
                  </a:extLst>
                </a:gridCol>
                <a:gridCol w="2895600">
                  <a:extLst>
                    <a:ext uri="{9D8B030D-6E8A-4147-A177-3AD203B41FA5}">
                      <a16:colId xmlns:a16="http://schemas.microsoft.com/office/drawing/2014/main" val="1317863542"/>
                    </a:ext>
                  </a:extLst>
                </a:gridCol>
                <a:gridCol w="3352800">
                  <a:extLst>
                    <a:ext uri="{9D8B030D-6E8A-4147-A177-3AD203B41FA5}">
                      <a16:colId xmlns:a16="http://schemas.microsoft.com/office/drawing/2014/main" val="3251713719"/>
                    </a:ext>
                  </a:extLst>
                </a:gridCol>
              </a:tblGrid>
              <a:tr h="481854">
                <a:tc>
                  <a:txBody>
                    <a:bodyPr/>
                    <a:lstStyle/>
                    <a:p>
                      <a:pPr algn="ctr"/>
                      <a:r>
                        <a:rPr lang="en-US" sz="1800" dirty="0"/>
                        <a:t>Type</a:t>
                      </a:r>
                    </a:p>
                  </a:txBody>
                  <a:tcPr marL="68580" marR="68580" marT="34290" marB="34290" anchor="ctr"/>
                </a:tc>
                <a:tc>
                  <a:txBody>
                    <a:bodyPr/>
                    <a:lstStyle/>
                    <a:p>
                      <a:pPr algn="ctr"/>
                      <a:r>
                        <a:rPr lang="en-US" sz="1800" dirty="0"/>
                        <a:t>Analysis Power</a:t>
                      </a:r>
                    </a:p>
                  </a:txBody>
                  <a:tcPr marL="68580" marR="68580" marT="34290" marB="34290" anchor="ctr"/>
                </a:tc>
                <a:tc>
                  <a:txBody>
                    <a:bodyPr/>
                    <a:lstStyle/>
                    <a:p>
                      <a:pPr algn="ctr"/>
                      <a:r>
                        <a:rPr lang="en-US" sz="1800" dirty="0"/>
                        <a:t>Example(s)</a:t>
                      </a:r>
                    </a:p>
                  </a:txBody>
                  <a:tcPr marL="68580" marR="68580" marT="34290" marB="34290" anchor="ctr"/>
                </a:tc>
                <a:extLst>
                  <a:ext uri="{0D108BD9-81ED-4DB2-BD59-A6C34878D82A}">
                    <a16:rowId xmlns:a16="http://schemas.microsoft.com/office/drawing/2014/main" val="192713215"/>
                  </a:ext>
                </a:extLst>
              </a:tr>
              <a:tr h="562806">
                <a:tc>
                  <a:txBody>
                    <a:bodyPr/>
                    <a:lstStyle/>
                    <a:p>
                      <a:pPr algn="ctr"/>
                      <a:r>
                        <a:rPr lang="en-US" sz="2400" b="1" dirty="0" err="1"/>
                        <a:t>Geobrowser</a:t>
                      </a:r>
                      <a:endParaRPr lang="en-US" sz="2400" b="1" dirty="0"/>
                    </a:p>
                  </a:txBody>
                  <a:tcPr marL="68580" marR="68580" marT="34290" marB="34290" anchor="ctr"/>
                </a:tc>
                <a:tc>
                  <a:txBody>
                    <a:bodyPr/>
                    <a:lstStyle/>
                    <a:p>
                      <a:pPr algn="ctr"/>
                      <a:r>
                        <a:rPr lang="en-US" sz="2400" b="1" dirty="0">
                          <a:solidFill>
                            <a:schemeClr val="tx1"/>
                          </a:solidFill>
                        </a:rPr>
                        <a:t>Weak</a:t>
                      </a:r>
                    </a:p>
                    <a:p>
                      <a:pPr algn="ctr"/>
                      <a:r>
                        <a:rPr lang="en-US" sz="1800" b="0" dirty="0">
                          <a:solidFill>
                            <a:schemeClr val="tx1"/>
                          </a:solidFill>
                        </a:rPr>
                        <a:t>(mainly</a:t>
                      </a:r>
                      <a:r>
                        <a:rPr lang="en-US" sz="1800" b="0" baseline="0" dirty="0">
                          <a:solidFill>
                            <a:schemeClr val="tx1"/>
                          </a:solidFill>
                        </a:rPr>
                        <a:t> only to display data)</a:t>
                      </a:r>
                      <a:endParaRPr lang="en-US" sz="1800" b="0" dirty="0">
                        <a:solidFill>
                          <a:schemeClr val="tx1"/>
                        </a:solidFill>
                      </a:endParaRPr>
                    </a:p>
                  </a:txBody>
                  <a:tcPr marL="68580" marR="68580" marT="34290" marB="34290" anchor="ctr"/>
                </a:tc>
                <a:tc>
                  <a:txBody>
                    <a:bodyPr/>
                    <a:lstStyle/>
                    <a:p>
                      <a:pPr algn="ctr"/>
                      <a:r>
                        <a:rPr lang="en-US" sz="1800" dirty="0"/>
                        <a:t>Google</a:t>
                      </a:r>
                      <a:r>
                        <a:rPr lang="en-US" sz="1800" baseline="0" dirty="0"/>
                        <a:t> Maps, Google Earth, </a:t>
                      </a:r>
                    </a:p>
                    <a:p>
                      <a:pPr algn="ctr"/>
                      <a:r>
                        <a:rPr lang="en-US" sz="1800" baseline="0" dirty="0"/>
                        <a:t>Apple Maps, Waze, etc.</a:t>
                      </a:r>
                      <a:endParaRPr lang="en-US" sz="1800" dirty="0"/>
                    </a:p>
                  </a:txBody>
                  <a:tcPr marL="68580" marR="68580" marT="34290" marB="34290" anchor="ctr"/>
                </a:tc>
                <a:extLst>
                  <a:ext uri="{0D108BD9-81ED-4DB2-BD59-A6C34878D82A}">
                    <a16:rowId xmlns:a16="http://schemas.microsoft.com/office/drawing/2014/main" val="1420400674"/>
                  </a:ext>
                </a:extLst>
              </a:tr>
              <a:tr h="562806">
                <a:tc>
                  <a:txBody>
                    <a:bodyPr/>
                    <a:lstStyle/>
                    <a:p>
                      <a:pPr algn="ctr"/>
                      <a:r>
                        <a:rPr lang="en-US" sz="2400" b="1" dirty="0"/>
                        <a:t>Web-based</a:t>
                      </a:r>
                    </a:p>
                  </a:txBody>
                  <a:tcPr marL="68580" marR="68580" marT="34290" marB="34290" anchor="ctr"/>
                </a:tc>
                <a:tc>
                  <a:txBody>
                    <a:bodyPr/>
                    <a:lstStyle/>
                    <a:p>
                      <a:pPr algn="ctr"/>
                      <a:r>
                        <a:rPr lang="en-US" sz="2400" b="1" dirty="0">
                          <a:solidFill>
                            <a:schemeClr val="tx1"/>
                          </a:solidFill>
                        </a:rPr>
                        <a:t>Medium</a:t>
                      </a:r>
                    </a:p>
                    <a:p>
                      <a:pPr algn="ctr"/>
                      <a:r>
                        <a:rPr lang="en-US" sz="1800" b="0" dirty="0">
                          <a:solidFill>
                            <a:schemeClr val="tx1"/>
                          </a:solidFill>
                        </a:rPr>
                        <a:t>(able to </a:t>
                      </a:r>
                      <a:r>
                        <a:rPr lang="en-US" sz="1800" b="0" baseline="0" dirty="0">
                          <a:solidFill>
                            <a:schemeClr val="tx1"/>
                          </a:solidFill>
                        </a:rPr>
                        <a:t>upload</a:t>
                      </a:r>
                      <a:r>
                        <a:rPr lang="en-US" sz="1800" b="0" dirty="0">
                          <a:solidFill>
                            <a:schemeClr val="tx1"/>
                          </a:solidFill>
                        </a:rPr>
                        <a:t> additional data, customize display, and perform</a:t>
                      </a:r>
                      <a:r>
                        <a:rPr lang="en-US" sz="1800" b="0" baseline="0" dirty="0">
                          <a:solidFill>
                            <a:schemeClr val="tx1"/>
                          </a:solidFill>
                        </a:rPr>
                        <a:t> basic analyses</a:t>
                      </a:r>
                      <a:r>
                        <a:rPr lang="en-US" sz="1800" b="0" dirty="0">
                          <a:solidFill>
                            <a:schemeClr val="tx1"/>
                          </a:solidFill>
                        </a:rPr>
                        <a:t>)</a:t>
                      </a:r>
                    </a:p>
                  </a:txBody>
                  <a:tcPr marL="68580" marR="68580" marT="34290" marB="34290" anchor="ctr"/>
                </a:tc>
                <a:tc>
                  <a:txBody>
                    <a:bodyPr/>
                    <a:lstStyle/>
                    <a:p>
                      <a:pPr algn="ctr"/>
                      <a:r>
                        <a:rPr lang="en-US" sz="1800" dirty="0"/>
                        <a:t>Carto, </a:t>
                      </a:r>
                      <a:r>
                        <a:rPr lang="en-US" sz="1800" baseline="0" dirty="0"/>
                        <a:t>ArcGIS Online, </a:t>
                      </a:r>
                      <a:r>
                        <a:rPr lang="en-US" sz="1800" dirty="0" err="1"/>
                        <a:t>Mapbox</a:t>
                      </a:r>
                      <a:r>
                        <a:rPr lang="en-US" sz="1800" dirty="0"/>
                        <a:t>,</a:t>
                      </a:r>
                      <a:r>
                        <a:rPr lang="en-US" sz="1800" baseline="0" dirty="0"/>
                        <a:t> Google </a:t>
                      </a:r>
                      <a:r>
                        <a:rPr lang="en-US" sz="1800" baseline="0" dirty="0" err="1"/>
                        <a:t>MyMaps</a:t>
                      </a:r>
                      <a:r>
                        <a:rPr lang="en-US" sz="1800" baseline="0" dirty="0"/>
                        <a:t>, etc.</a:t>
                      </a:r>
                      <a:endParaRPr lang="en-US" sz="1800" dirty="0"/>
                    </a:p>
                  </a:txBody>
                  <a:tcPr marL="68580" marR="68580" marT="34290" marB="34290" anchor="ctr"/>
                </a:tc>
                <a:extLst>
                  <a:ext uri="{0D108BD9-81ED-4DB2-BD59-A6C34878D82A}">
                    <a16:rowId xmlns:a16="http://schemas.microsoft.com/office/drawing/2014/main" val="2732382185"/>
                  </a:ext>
                </a:extLst>
              </a:tr>
              <a:tr h="481854">
                <a:tc>
                  <a:txBody>
                    <a:bodyPr/>
                    <a:lstStyle/>
                    <a:p>
                      <a:pPr algn="ctr"/>
                      <a:r>
                        <a:rPr lang="en-US" sz="2400" b="1" dirty="0"/>
                        <a:t>Desktop</a:t>
                      </a:r>
                    </a:p>
                  </a:txBody>
                  <a:tcPr marL="68580" marR="68580" marT="34290" marB="34290" anchor="ctr"/>
                </a:tc>
                <a:tc>
                  <a:txBody>
                    <a:bodyPr/>
                    <a:lstStyle/>
                    <a:p>
                      <a:pPr algn="ctr"/>
                      <a:r>
                        <a:rPr lang="en-US" sz="2400" b="1" dirty="0">
                          <a:solidFill>
                            <a:schemeClr val="tx1"/>
                          </a:solidFill>
                        </a:rPr>
                        <a:t>Strong</a:t>
                      </a:r>
                    </a:p>
                    <a:p>
                      <a:pPr algn="ctr"/>
                      <a:r>
                        <a:rPr lang="en-US" sz="1800" b="0" dirty="0">
                          <a:solidFill>
                            <a:schemeClr val="tx1"/>
                          </a:solidFill>
                        </a:rPr>
                        <a:t>(installed locally,</a:t>
                      </a:r>
                      <a:r>
                        <a:rPr lang="en-US" sz="1800" b="0" baseline="0" dirty="0">
                          <a:solidFill>
                            <a:schemeClr val="tx1"/>
                          </a:solidFill>
                        </a:rPr>
                        <a:t> provides full control of map creation, and perform advanced analyses)</a:t>
                      </a:r>
                      <a:endParaRPr lang="en-US" sz="1800" b="0" dirty="0">
                        <a:solidFill>
                          <a:schemeClr val="tx1"/>
                        </a:solidFill>
                      </a:endParaRPr>
                    </a:p>
                  </a:txBody>
                  <a:tcPr marL="68580" marR="68580" marT="34290" marB="34290" anchor="ctr"/>
                </a:tc>
                <a:tc>
                  <a:txBody>
                    <a:bodyPr/>
                    <a:lstStyle/>
                    <a:p>
                      <a:pPr algn="ctr"/>
                      <a:r>
                        <a:rPr lang="en-US" sz="1800" dirty="0"/>
                        <a:t>ArcGIS Pro</a:t>
                      </a:r>
                    </a:p>
                    <a:p>
                      <a:pPr algn="ctr"/>
                      <a:r>
                        <a:rPr lang="en-US" sz="1800" dirty="0"/>
                        <a:t>QGIS</a:t>
                      </a:r>
                    </a:p>
                  </a:txBody>
                  <a:tcPr marL="68580" marR="68580" marT="34290" marB="34290" anchor="ctr"/>
                </a:tc>
                <a:extLst>
                  <a:ext uri="{0D108BD9-81ED-4DB2-BD59-A6C34878D82A}">
                    <a16:rowId xmlns:a16="http://schemas.microsoft.com/office/drawing/2014/main" val="698921572"/>
                  </a:ext>
                </a:extLst>
              </a:tr>
            </a:tbl>
          </a:graphicData>
        </a:graphic>
      </p:graphicFrame>
      <p:sp>
        <p:nvSpPr>
          <p:cNvPr id="4" name="TextBox 3">
            <a:extLst>
              <a:ext uri="{FF2B5EF4-FFF2-40B4-BE49-F238E27FC236}">
                <a16:creationId xmlns:a16="http://schemas.microsoft.com/office/drawing/2014/main" id="{037F8A8C-A43F-F18F-EA81-2EE365DD048F}"/>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12</a:t>
            </a:fld>
            <a:endParaRPr lang="en-US" sz="1200" dirty="0"/>
          </a:p>
        </p:txBody>
      </p:sp>
    </p:spTree>
    <p:extLst>
      <p:ext uri="{BB962C8B-B14F-4D97-AF65-F5344CB8AC3E}">
        <p14:creationId xmlns:p14="http://schemas.microsoft.com/office/powerpoint/2010/main" val="2550290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mn-lt"/>
              </a:rPr>
              <a:t>Which desktop software should you use today?</a:t>
            </a:r>
          </a:p>
        </p:txBody>
      </p:sp>
      <p:sp>
        <p:nvSpPr>
          <p:cNvPr id="5" name="Text Placeholder 4"/>
          <p:cNvSpPr>
            <a:spLocks noGrp="1"/>
          </p:cNvSpPr>
          <p:nvPr>
            <p:ph type="body" idx="1"/>
          </p:nvPr>
        </p:nvSpPr>
        <p:spPr>
          <a:xfrm>
            <a:off x="629842" y="1371600"/>
            <a:ext cx="3868340" cy="823912"/>
          </a:xfrm>
        </p:spPr>
        <p:txBody>
          <a:bodyPr/>
          <a:lstStyle/>
          <a:p>
            <a:r>
              <a:rPr lang="en-US" sz="2800" dirty="0"/>
              <a:t>ArcGIS Pro </a:t>
            </a:r>
            <a:r>
              <a:rPr lang="en-US" sz="2000" b="0" dirty="0"/>
              <a:t>(by ESRI)</a:t>
            </a:r>
            <a:r>
              <a:rPr lang="en-US" dirty="0"/>
              <a:t>	</a:t>
            </a:r>
          </a:p>
        </p:txBody>
      </p:sp>
      <p:sp>
        <p:nvSpPr>
          <p:cNvPr id="6" name="Content Placeholder 5"/>
          <p:cNvSpPr>
            <a:spLocks noGrp="1"/>
          </p:cNvSpPr>
          <p:nvPr>
            <p:ph sz="half" idx="2"/>
          </p:nvPr>
        </p:nvSpPr>
        <p:spPr>
          <a:xfrm>
            <a:off x="629842" y="2195512"/>
            <a:ext cx="3868340" cy="3994151"/>
          </a:xfrm>
        </p:spPr>
        <p:txBody>
          <a:bodyPr>
            <a:normAutofit fontScale="77500" lnSpcReduction="20000"/>
          </a:bodyPr>
          <a:lstStyle/>
          <a:p>
            <a:r>
              <a:rPr lang="en-US" dirty="0"/>
              <a:t>Commercial software (expensive to purchase)</a:t>
            </a:r>
          </a:p>
          <a:p>
            <a:r>
              <a:rPr lang="en-US" dirty="0"/>
              <a:t>Only runs on Windows</a:t>
            </a:r>
          </a:p>
          <a:p>
            <a:r>
              <a:rPr lang="en-US" dirty="0"/>
              <a:t>Larger program – can run slowly on some computers</a:t>
            </a:r>
          </a:p>
          <a:p>
            <a:r>
              <a:rPr lang="en-US" dirty="0"/>
              <a:t>Full set of GIS functions and tools</a:t>
            </a:r>
          </a:p>
          <a:p>
            <a:r>
              <a:rPr lang="en-US" dirty="0"/>
              <a:t>Integration with ArcGIS Online</a:t>
            </a:r>
          </a:p>
          <a:p>
            <a:r>
              <a:rPr lang="en-US" dirty="0"/>
              <a:t>Fully developed training program (online modules, written tutorials, MOOCs)</a:t>
            </a:r>
          </a:p>
          <a:p>
            <a:r>
              <a:rPr lang="en-US" dirty="0"/>
              <a:t>Comprehensive support (direct support from ESRI, documentation for every tool)</a:t>
            </a:r>
          </a:p>
          <a:p>
            <a:endParaRPr lang="en-US" dirty="0"/>
          </a:p>
        </p:txBody>
      </p:sp>
      <p:sp>
        <p:nvSpPr>
          <p:cNvPr id="7" name="Text Placeholder 6"/>
          <p:cNvSpPr>
            <a:spLocks noGrp="1"/>
          </p:cNvSpPr>
          <p:nvPr>
            <p:ph type="body" sz="quarter" idx="3"/>
          </p:nvPr>
        </p:nvSpPr>
        <p:spPr>
          <a:xfrm>
            <a:off x="4591050" y="1371600"/>
            <a:ext cx="3887391" cy="823912"/>
          </a:xfrm>
        </p:spPr>
        <p:txBody>
          <a:bodyPr>
            <a:normAutofit/>
          </a:bodyPr>
          <a:lstStyle/>
          <a:p>
            <a:r>
              <a:rPr lang="en-US" sz="2800" dirty="0"/>
              <a:t>QGIS</a:t>
            </a:r>
          </a:p>
        </p:txBody>
      </p:sp>
      <p:sp>
        <p:nvSpPr>
          <p:cNvPr id="8" name="Content Placeholder 7"/>
          <p:cNvSpPr>
            <a:spLocks noGrp="1"/>
          </p:cNvSpPr>
          <p:nvPr>
            <p:ph sz="quarter" idx="4"/>
          </p:nvPr>
        </p:nvSpPr>
        <p:spPr>
          <a:xfrm>
            <a:off x="4629150" y="2195512"/>
            <a:ext cx="3887391" cy="3994151"/>
          </a:xfrm>
        </p:spPr>
        <p:txBody>
          <a:bodyPr>
            <a:normAutofit fontScale="77500" lnSpcReduction="20000"/>
          </a:bodyPr>
          <a:lstStyle/>
          <a:p>
            <a:r>
              <a:rPr lang="en-US" dirty="0"/>
              <a:t>Free, open-source tool</a:t>
            </a:r>
          </a:p>
          <a:p>
            <a:r>
              <a:rPr lang="en-US" dirty="0"/>
              <a:t>Runs on any operating system</a:t>
            </a:r>
          </a:p>
          <a:p>
            <a:r>
              <a:rPr lang="en-US" dirty="0"/>
              <a:t>Smaller program that will not affect performance of your computer</a:t>
            </a:r>
          </a:p>
          <a:p>
            <a:r>
              <a:rPr lang="en-US" dirty="0"/>
              <a:t>Many available tools, but lacking some for specific functions, such as network analysis (i.e. routing) and spatial statistics</a:t>
            </a:r>
          </a:p>
          <a:p>
            <a:r>
              <a:rPr lang="en-US" dirty="0"/>
              <a:t>Basic tutorials by QGIS developers and users</a:t>
            </a:r>
          </a:p>
          <a:p>
            <a:r>
              <a:rPr lang="en-US" dirty="0"/>
              <a:t>Tools can be developed by anyone so performance and documentation is inconsistent.</a:t>
            </a:r>
          </a:p>
          <a:p>
            <a:r>
              <a:rPr lang="en-US" dirty="0"/>
              <a:t>Support via forums</a:t>
            </a:r>
          </a:p>
        </p:txBody>
      </p:sp>
      <p:sp>
        <p:nvSpPr>
          <p:cNvPr id="9" name="TextBox 8">
            <a:extLst>
              <a:ext uri="{FF2B5EF4-FFF2-40B4-BE49-F238E27FC236}">
                <a16:creationId xmlns:a16="http://schemas.microsoft.com/office/drawing/2014/main" id="{08151E76-EF98-CCC4-0333-4A75E5375A5A}"/>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13</a:t>
            </a:fld>
            <a:endParaRPr lang="en-US" sz="1200" dirty="0"/>
          </a:p>
        </p:txBody>
      </p:sp>
    </p:spTree>
    <p:extLst>
      <p:ext uri="{BB962C8B-B14F-4D97-AF65-F5344CB8AC3E}">
        <p14:creationId xmlns:p14="http://schemas.microsoft.com/office/powerpoint/2010/main" val="144157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GIS </a:t>
            </a:r>
            <a:r>
              <a:rPr lang="en-US" sz="4400" b="0" dirty="0">
                <a:latin typeface="+mn-lt"/>
              </a:rPr>
              <a:t>Applications</a:t>
            </a:r>
          </a:p>
        </p:txBody>
      </p:sp>
      <p:sp>
        <p:nvSpPr>
          <p:cNvPr id="3" name="TextBox 2">
            <a:extLst>
              <a:ext uri="{FF2B5EF4-FFF2-40B4-BE49-F238E27FC236}">
                <a16:creationId xmlns:a16="http://schemas.microsoft.com/office/drawing/2014/main" id="{25E436CD-3B49-B495-E629-6F1D4626CC5A}"/>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14</a:t>
            </a:fld>
            <a:endParaRPr lang="en-US" sz="1200" dirty="0"/>
          </a:p>
        </p:txBody>
      </p:sp>
    </p:spTree>
    <p:extLst>
      <p:ext uri="{BB962C8B-B14F-4D97-AF65-F5344CB8AC3E}">
        <p14:creationId xmlns:p14="http://schemas.microsoft.com/office/powerpoint/2010/main" val="54576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View Imagery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900" y="1293484"/>
            <a:ext cx="6934200" cy="48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0" y="3200400"/>
            <a:ext cx="2894140" cy="1021556"/>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Check out our workshops on </a:t>
            </a:r>
            <a:r>
              <a:rPr lang="en-US" b="1" dirty="0"/>
              <a:t>Remote Sensing &amp; Imagery</a:t>
            </a:r>
          </a:p>
        </p:txBody>
      </p:sp>
      <p:sp>
        <p:nvSpPr>
          <p:cNvPr id="8" name="TextBox 7">
            <a:extLst>
              <a:ext uri="{FF2B5EF4-FFF2-40B4-BE49-F238E27FC236}">
                <a16:creationId xmlns:a16="http://schemas.microsoft.com/office/drawing/2014/main" id="{04C111DB-C9CA-75F3-0FBB-16F66825042B}"/>
              </a:ext>
            </a:extLst>
          </p:cNvPr>
          <p:cNvSpPr txBox="1"/>
          <p:nvPr/>
        </p:nvSpPr>
        <p:spPr>
          <a:xfrm>
            <a:off x="304800" y="5860095"/>
            <a:ext cx="5714270" cy="646331"/>
          </a:xfrm>
          <a:prstGeom prst="rect">
            <a:avLst/>
          </a:prstGeom>
          <a:noFill/>
        </p:spPr>
        <p:txBody>
          <a:bodyPr wrap="square" rtlCol="0">
            <a:spAutoFit/>
          </a:bodyPr>
          <a:lstStyle/>
          <a:p>
            <a:r>
              <a:rPr lang="en-US" sz="1200" dirty="0"/>
              <a:t>Image © source unknown.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6" name="TextBox 5"/>
          <p:cNvSpPr txBox="1"/>
          <p:nvPr/>
        </p:nvSpPr>
        <p:spPr>
          <a:xfrm>
            <a:off x="304800" y="5398430"/>
            <a:ext cx="3176382" cy="461665"/>
          </a:xfrm>
          <a:prstGeom prst="rect">
            <a:avLst/>
          </a:prstGeom>
          <a:noFill/>
        </p:spPr>
        <p:txBody>
          <a:bodyPr wrap="none" rtlCol="0">
            <a:spAutoFit/>
          </a:bodyPr>
          <a:lstStyle/>
          <a:p>
            <a:r>
              <a:rPr lang="en-US" sz="1200" dirty="0"/>
              <a:t>City of Cambridge Aerial Photograph, April 2010</a:t>
            </a:r>
          </a:p>
          <a:p>
            <a:endParaRPr lang="en-US" sz="1200" dirty="0"/>
          </a:p>
        </p:txBody>
      </p:sp>
      <p:sp>
        <p:nvSpPr>
          <p:cNvPr id="9" name="TextBox 8">
            <a:extLst>
              <a:ext uri="{FF2B5EF4-FFF2-40B4-BE49-F238E27FC236}">
                <a16:creationId xmlns:a16="http://schemas.microsoft.com/office/drawing/2014/main" id="{BA4E8660-F551-7BD3-9DBC-D34E459F1D64}"/>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15</a:t>
            </a:fld>
            <a:endParaRPr lang="en-US" sz="1200" dirty="0"/>
          </a:p>
        </p:txBody>
      </p:sp>
    </p:spTree>
    <p:extLst>
      <p:ext uri="{BB962C8B-B14F-4D97-AF65-F5344CB8AC3E}">
        <p14:creationId xmlns:p14="http://schemas.microsoft.com/office/powerpoint/2010/main" val="266691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Create 3D models</a:t>
            </a:r>
          </a:p>
        </p:txBody>
      </p:sp>
      <p:pic>
        <p:nvPicPr>
          <p:cNvPr id="8" name="Content Placeholder 7" descr="nyctaxlots_1.bmp"/>
          <p:cNvPicPr>
            <a:picLocks noGrp="1" noChangeAspect="1"/>
          </p:cNvPicPr>
          <p:nvPr>
            <p:ph sz="half" idx="1"/>
          </p:nvPr>
        </p:nvPicPr>
        <p:blipFill>
          <a:blip r:embed="rId3" cstate="print"/>
          <a:stretch>
            <a:fillRect/>
          </a:stretch>
        </p:blipFill>
        <p:spPr>
          <a:xfrm>
            <a:off x="457200" y="2601119"/>
            <a:ext cx="4038600" cy="2524125"/>
          </a:xfrm>
        </p:spPr>
      </p:pic>
      <p:pic>
        <p:nvPicPr>
          <p:cNvPr id="9" name="Content Placeholder 8" descr="nyctaxlots_2.bmp"/>
          <p:cNvPicPr>
            <a:picLocks noGrp="1" noChangeAspect="1"/>
          </p:cNvPicPr>
          <p:nvPr>
            <p:ph sz="half" idx="2"/>
          </p:nvPr>
        </p:nvPicPr>
        <p:blipFill>
          <a:blip r:embed="rId4" cstate="print"/>
          <a:stretch>
            <a:fillRect/>
          </a:stretch>
        </p:blipFill>
        <p:spPr>
          <a:xfrm>
            <a:off x="4648200" y="2601119"/>
            <a:ext cx="4038600" cy="2524125"/>
          </a:xfrm>
        </p:spPr>
      </p:pic>
      <p:sp>
        <p:nvSpPr>
          <p:cNvPr id="6" name="TextBox 5"/>
          <p:cNvSpPr txBox="1"/>
          <p:nvPr/>
        </p:nvSpPr>
        <p:spPr>
          <a:xfrm>
            <a:off x="457200" y="4173606"/>
            <a:ext cx="2514600" cy="1021556"/>
          </a:xfrm>
          <a:prstGeom prst="round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We have additional          3D software: AutoCAD, Rhino, </a:t>
            </a:r>
            <a:r>
              <a:rPr lang="en-US" dirty="0" err="1"/>
              <a:t>PhotoScan</a:t>
            </a:r>
            <a:r>
              <a:rPr lang="en-US" dirty="0"/>
              <a:t>, etc. </a:t>
            </a:r>
          </a:p>
        </p:txBody>
      </p:sp>
      <p:sp>
        <p:nvSpPr>
          <p:cNvPr id="7" name="TextBox 6">
            <a:extLst>
              <a:ext uri="{FF2B5EF4-FFF2-40B4-BE49-F238E27FC236}">
                <a16:creationId xmlns:a16="http://schemas.microsoft.com/office/drawing/2014/main" id="{7747805A-625A-0934-6E92-C8E83827C01A}"/>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16</a:t>
            </a:fld>
            <a:endParaRPr lang="en-US" sz="1200" dirty="0"/>
          </a:p>
        </p:txBody>
      </p:sp>
    </p:spTree>
    <p:extLst>
      <p:ext uri="{BB962C8B-B14F-4D97-AF65-F5344CB8AC3E}">
        <p14:creationId xmlns:p14="http://schemas.microsoft.com/office/powerpoint/2010/main" val="288493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Create Maps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918" y="1098144"/>
            <a:ext cx="5534163" cy="5201213"/>
          </a:xfrm>
          <a:prstGeom prst="rect">
            <a:avLst/>
          </a:prstGeom>
        </p:spPr>
      </p:pic>
      <p:sp>
        <p:nvSpPr>
          <p:cNvPr id="4" name="TextBox 3"/>
          <p:cNvSpPr txBox="1"/>
          <p:nvPr/>
        </p:nvSpPr>
        <p:spPr>
          <a:xfrm>
            <a:off x="1823968" y="6059747"/>
            <a:ext cx="5638800" cy="276999"/>
          </a:xfrm>
          <a:prstGeom prst="rect">
            <a:avLst/>
          </a:prstGeom>
          <a:noFill/>
        </p:spPr>
        <p:txBody>
          <a:bodyPr wrap="square" rtlCol="0">
            <a:spAutoFit/>
          </a:bodyPr>
          <a:lstStyle/>
          <a:p>
            <a:r>
              <a:rPr lang="en-US" sz="1200" dirty="0"/>
              <a:t>Courtesy of US Census. Image is in the public domain.</a:t>
            </a:r>
          </a:p>
        </p:txBody>
      </p:sp>
      <p:sp>
        <p:nvSpPr>
          <p:cNvPr id="6" name="TextBox 5"/>
          <p:cNvSpPr txBox="1"/>
          <p:nvPr/>
        </p:nvSpPr>
        <p:spPr>
          <a:xfrm rot="20219973">
            <a:off x="1126742" y="1069448"/>
            <a:ext cx="1595955" cy="1021556"/>
          </a:xfrm>
          <a:prstGeom prst="roundRect">
            <a:avLst/>
          </a:prstGeom>
          <a:solidFill>
            <a:schemeClr val="bg1"/>
          </a:solidFill>
          <a:ln>
            <a:solidFill>
              <a:schemeClr val="accent5">
                <a:lumMod val="75000"/>
              </a:schemeClr>
            </a:solidFill>
          </a:ln>
        </p:spPr>
        <p:txBody>
          <a:bodyPr wrap="square" rtlCol="0">
            <a:spAutoFit/>
          </a:bodyPr>
          <a:lstStyle/>
          <a:p>
            <a:pPr algn="ctr"/>
            <a:r>
              <a:rPr lang="en-US" dirty="0"/>
              <a:t>Maps combine                art &amp; science</a:t>
            </a:r>
          </a:p>
        </p:txBody>
      </p:sp>
      <p:sp>
        <p:nvSpPr>
          <p:cNvPr id="7" name="TextBox 6">
            <a:extLst>
              <a:ext uri="{FF2B5EF4-FFF2-40B4-BE49-F238E27FC236}">
                <a16:creationId xmlns:a16="http://schemas.microsoft.com/office/drawing/2014/main" id="{2437D0CF-4AAC-05A5-52EC-75CFA476C98C}"/>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17</a:t>
            </a:fld>
            <a:endParaRPr lang="en-US" sz="1200" dirty="0"/>
          </a:p>
        </p:txBody>
      </p:sp>
    </p:spTree>
    <p:extLst>
      <p:ext uri="{BB962C8B-B14F-4D97-AF65-F5344CB8AC3E}">
        <p14:creationId xmlns:p14="http://schemas.microsoft.com/office/powerpoint/2010/main" val="385921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Conduct Analyses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8649" y="1232519"/>
            <a:ext cx="3505200" cy="231199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 y="3429000"/>
            <a:ext cx="3849023" cy="2520783"/>
          </a:xfrm>
        </p:spPr>
      </p:pic>
      <p:pic>
        <p:nvPicPr>
          <p:cNvPr id="9" name="Content Placeholder 6" descr="Fenwaybuffers"/>
          <p:cNvPicPr>
            <a:picLocks noChangeAspect="1" noChangeArrowheads="1"/>
          </p:cNvPicPr>
          <p:nvPr/>
        </p:nvPicPr>
        <p:blipFill rotWithShape="1">
          <a:blip r:embed="rId5" cstate="print"/>
          <a:srcRect l="7500" t="2985" r="7500" b="3324"/>
          <a:stretch/>
        </p:blipFill>
        <p:spPr>
          <a:xfrm>
            <a:off x="4708358" y="3557526"/>
            <a:ext cx="2590800" cy="2392257"/>
          </a:xfrm>
          <a:prstGeom prst="rect">
            <a:avLst/>
          </a:prstGeom>
          <a:noFill/>
          <a:ln>
            <a:no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3929" y="1237516"/>
            <a:ext cx="2297376" cy="2320010"/>
          </a:xfrm>
          <a:prstGeom prst="rect">
            <a:avLst/>
          </a:prstGeom>
        </p:spPr>
      </p:pic>
      <p:sp>
        <p:nvSpPr>
          <p:cNvPr id="3" name="TextBox 2"/>
          <p:cNvSpPr txBox="1"/>
          <p:nvPr/>
        </p:nvSpPr>
        <p:spPr>
          <a:xfrm>
            <a:off x="7086600" y="1417638"/>
            <a:ext cx="1921649" cy="646331"/>
          </a:xfrm>
          <a:prstGeom prst="rect">
            <a:avLst/>
          </a:prstGeom>
          <a:noFill/>
        </p:spPr>
        <p:txBody>
          <a:bodyPr wrap="square" rtlCol="0">
            <a:spAutoFit/>
          </a:bodyPr>
          <a:lstStyle/>
          <a:p>
            <a:r>
              <a:rPr lang="en-US" dirty="0"/>
              <a:t>Analyze values (Spatial Statistics)</a:t>
            </a:r>
          </a:p>
        </p:txBody>
      </p:sp>
      <p:sp>
        <p:nvSpPr>
          <p:cNvPr id="12" name="TextBox 11"/>
          <p:cNvSpPr txBox="1"/>
          <p:nvPr/>
        </p:nvSpPr>
        <p:spPr>
          <a:xfrm>
            <a:off x="7459578" y="3557526"/>
            <a:ext cx="1532021" cy="646331"/>
          </a:xfrm>
          <a:prstGeom prst="rect">
            <a:avLst/>
          </a:prstGeom>
          <a:noFill/>
        </p:spPr>
        <p:txBody>
          <a:bodyPr wrap="square" rtlCol="0">
            <a:spAutoFit/>
          </a:bodyPr>
          <a:lstStyle/>
          <a:p>
            <a:r>
              <a:rPr lang="en-US" dirty="0"/>
              <a:t>Create data (Buffer tool)</a:t>
            </a:r>
          </a:p>
        </p:txBody>
      </p:sp>
      <p:sp>
        <p:nvSpPr>
          <p:cNvPr id="13" name="TextBox 12"/>
          <p:cNvSpPr txBox="1"/>
          <p:nvPr/>
        </p:nvSpPr>
        <p:spPr>
          <a:xfrm>
            <a:off x="609600" y="5138875"/>
            <a:ext cx="1828800" cy="646331"/>
          </a:xfrm>
          <a:prstGeom prst="rect">
            <a:avLst/>
          </a:prstGeom>
          <a:noFill/>
        </p:spPr>
        <p:txBody>
          <a:bodyPr wrap="square" rtlCol="0">
            <a:spAutoFit/>
          </a:bodyPr>
          <a:lstStyle/>
          <a:p>
            <a:r>
              <a:rPr lang="en-US" dirty="0"/>
              <a:t>Edit geometry (Clip tool)</a:t>
            </a:r>
          </a:p>
        </p:txBody>
      </p:sp>
      <p:sp>
        <p:nvSpPr>
          <p:cNvPr id="15" name="TextBox 14"/>
          <p:cNvSpPr txBox="1"/>
          <p:nvPr/>
        </p:nvSpPr>
        <p:spPr>
          <a:xfrm>
            <a:off x="2834995" y="2990009"/>
            <a:ext cx="2897708" cy="715089"/>
          </a:xfrm>
          <a:prstGeom prst="roundRect">
            <a:avLst/>
          </a:prstGeom>
          <a:solidFill>
            <a:schemeClr val="bg1"/>
          </a:solidFill>
          <a:ln>
            <a:solidFill>
              <a:srgbClr val="FF0000"/>
            </a:solidFill>
          </a:ln>
        </p:spPr>
        <p:txBody>
          <a:bodyPr wrap="square" rtlCol="0">
            <a:spAutoFit/>
          </a:bodyPr>
          <a:lstStyle/>
          <a:p>
            <a:pPr algn="ctr"/>
            <a:r>
              <a:rPr lang="en-US" dirty="0"/>
              <a:t>Learn these tools and more in our </a:t>
            </a:r>
            <a:r>
              <a:rPr lang="en-US" b="1" dirty="0"/>
              <a:t>GIS Level 2 </a:t>
            </a:r>
            <a:r>
              <a:rPr lang="en-US" dirty="0"/>
              <a:t>workshop</a:t>
            </a:r>
          </a:p>
        </p:txBody>
      </p:sp>
      <p:cxnSp>
        <p:nvCxnSpPr>
          <p:cNvPr id="7" name="Straight Arrow Connector 6"/>
          <p:cNvCxnSpPr/>
          <p:nvPr/>
        </p:nvCxnSpPr>
        <p:spPr>
          <a:xfrm>
            <a:off x="2057400" y="2292569"/>
            <a:ext cx="0" cy="2279431"/>
          </a:xfrm>
          <a:prstGeom prst="straightConnector1">
            <a:avLst/>
          </a:prstGeom>
          <a:ln w="22225" cap="flat" cmpd="sng" algn="ctr">
            <a:solidFill>
              <a:schemeClr val="accent4"/>
            </a:solidFill>
            <a:prstDash val="solid"/>
            <a:round/>
            <a:headEnd type="none" w="med" len="med"/>
            <a:tailEnd type="triangle" w="lg"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2F553D9F-1D40-C623-3AB6-FB95112B8AD3}"/>
              </a:ext>
            </a:extLst>
          </p:cNvPr>
          <p:cNvSpPr txBox="1"/>
          <p:nvPr/>
        </p:nvSpPr>
        <p:spPr>
          <a:xfrm>
            <a:off x="2381711" y="5949783"/>
            <a:ext cx="5995948" cy="461665"/>
          </a:xfrm>
          <a:prstGeom prst="rect">
            <a:avLst/>
          </a:prstGeom>
          <a:noFill/>
        </p:spPr>
        <p:txBody>
          <a:bodyPr wrap="square" rtlCol="0">
            <a:spAutoFit/>
          </a:bodyPr>
          <a:lstStyle/>
          <a:p>
            <a:r>
              <a:rPr lang="en-US" sz="1200" dirty="0"/>
              <a:t>Crime hotspots </a:t>
            </a:r>
            <a:r>
              <a:rPr lang="en-US" sz="1200" dirty="0">
                <a:hlinkClick r:id="rId7"/>
              </a:rPr>
              <a:t>© Scott &amp; Warmerdam</a:t>
            </a:r>
            <a:r>
              <a:rPr lang="en-US" sz="1200" dirty="0"/>
              <a:t>. All rights reserved. This content is excluded from our Creative Commons license. For more information, see </a:t>
            </a:r>
            <a:r>
              <a:rPr lang="en-US" sz="1200" dirty="0">
                <a:hlinkClick r:id="rId8"/>
              </a:rPr>
              <a:t>https://</a:t>
            </a:r>
            <a:r>
              <a:rPr lang="en-US" sz="1200" dirty="0" err="1">
                <a:hlinkClick r:id="rId8"/>
              </a:rPr>
              <a:t>ocw.mit.edu</a:t>
            </a:r>
            <a:r>
              <a:rPr lang="en-US" sz="1200" dirty="0">
                <a:hlinkClick r:id="rId8"/>
              </a:rPr>
              <a:t>/help/</a:t>
            </a:r>
            <a:r>
              <a:rPr lang="en-US" sz="1200" dirty="0" err="1">
                <a:hlinkClick r:id="rId8"/>
              </a:rPr>
              <a:t>faq</a:t>
            </a:r>
            <a:r>
              <a:rPr lang="en-US" sz="1200" dirty="0">
                <a:hlinkClick r:id="rId8"/>
              </a:rPr>
              <a:t>-fair-use/</a:t>
            </a:r>
            <a:endParaRPr lang="en-US" sz="1200" dirty="0"/>
          </a:p>
        </p:txBody>
      </p:sp>
      <p:sp>
        <p:nvSpPr>
          <p:cNvPr id="14" name="TextBox 13">
            <a:extLst>
              <a:ext uri="{FF2B5EF4-FFF2-40B4-BE49-F238E27FC236}">
                <a16:creationId xmlns:a16="http://schemas.microsoft.com/office/drawing/2014/main" id="{E540983B-44C8-E45F-5D0C-A195368F5B98}"/>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18</a:t>
            </a:fld>
            <a:endParaRPr lang="en-US" sz="1200" dirty="0"/>
          </a:p>
        </p:txBody>
      </p:sp>
    </p:spTree>
    <p:extLst>
      <p:ext uri="{BB962C8B-B14F-4D97-AF65-F5344CB8AC3E}">
        <p14:creationId xmlns:p14="http://schemas.microsoft.com/office/powerpoint/2010/main" val="3954116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7772400" cy="1362075"/>
          </a:xfrm>
        </p:spPr>
        <p:txBody>
          <a:bodyPr>
            <a:noAutofit/>
          </a:bodyPr>
          <a:lstStyle/>
          <a:p>
            <a:r>
              <a:rPr lang="en-US" sz="4400" b="0" dirty="0">
                <a:latin typeface="+mn-lt"/>
              </a:rPr>
              <a:t>Understanding maps </a:t>
            </a:r>
            <a:r>
              <a:rPr lang="en-US" b="0" dirty="0"/>
              <a:t>&amp;</a:t>
            </a:r>
            <a:r>
              <a:rPr lang="en-US" sz="4400" b="0" dirty="0">
                <a:latin typeface="+mn-lt"/>
              </a:rPr>
              <a:t> data</a:t>
            </a:r>
          </a:p>
        </p:txBody>
      </p:sp>
      <p:sp>
        <p:nvSpPr>
          <p:cNvPr id="3" name="Subtitle 2"/>
          <p:cNvSpPr>
            <a:spLocks noGrp="1"/>
          </p:cNvSpPr>
          <p:nvPr>
            <p:ph type="body" idx="1"/>
          </p:nvPr>
        </p:nvSpPr>
        <p:spPr>
          <a:xfrm>
            <a:off x="762000" y="4038600"/>
            <a:ext cx="7772400" cy="1128712"/>
          </a:xfrm>
        </p:spPr>
        <p:txBody>
          <a:bodyPr/>
          <a:lstStyle/>
          <a:p>
            <a:r>
              <a:rPr lang="en-US" dirty="0"/>
              <a:t>You may have been looking at geospatial data for a long time</a:t>
            </a:r>
          </a:p>
          <a:p>
            <a:endParaRPr lang="en-US" dirty="0"/>
          </a:p>
        </p:txBody>
      </p:sp>
      <p:sp>
        <p:nvSpPr>
          <p:cNvPr id="4" name="TextBox 3">
            <a:extLst>
              <a:ext uri="{FF2B5EF4-FFF2-40B4-BE49-F238E27FC236}">
                <a16:creationId xmlns:a16="http://schemas.microsoft.com/office/drawing/2014/main" id="{45FAC2C5-C20E-418A-B34C-7C2DCAEA44D3}"/>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19</a:t>
            </a:fld>
            <a:endParaRPr lang="en-US" sz="1200" dirty="0"/>
          </a:p>
        </p:txBody>
      </p:sp>
    </p:spTree>
    <p:extLst>
      <p:ext uri="{BB962C8B-B14F-4D97-AF65-F5344CB8AC3E}">
        <p14:creationId xmlns:p14="http://schemas.microsoft.com/office/powerpoint/2010/main" val="2230245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A69E-6969-4B52-95B6-4F8F896AF0C2}"/>
              </a:ext>
            </a:extLst>
          </p:cNvPr>
          <p:cNvSpPr>
            <a:spLocks noGrp="1"/>
          </p:cNvSpPr>
          <p:nvPr>
            <p:ph type="title"/>
          </p:nvPr>
        </p:nvSpPr>
        <p:spPr/>
        <p:txBody>
          <a:bodyPr>
            <a:normAutofit/>
          </a:bodyPr>
          <a:lstStyle/>
          <a:p>
            <a:pPr algn="ctr"/>
            <a:r>
              <a:rPr lang="en-US" sz="4400" dirty="0">
                <a:latin typeface="+mn-lt"/>
              </a:rPr>
              <a:t>Outline</a:t>
            </a:r>
          </a:p>
        </p:txBody>
      </p:sp>
      <p:sp>
        <p:nvSpPr>
          <p:cNvPr id="3" name="Content Placeholder 2">
            <a:extLst>
              <a:ext uri="{FF2B5EF4-FFF2-40B4-BE49-F238E27FC236}">
                <a16:creationId xmlns:a16="http://schemas.microsoft.com/office/drawing/2014/main" id="{4E895DB9-04C8-44B6-827F-42CE957C74F9}"/>
              </a:ext>
            </a:extLst>
          </p:cNvPr>
          <p:cNvSpPr>
            <a:spLocks noGrp="1"/>
          </p:cNvSpPr>
          <p:nvPr>
            <p:ph idx="1"/>
          </p:nvPr>
        </p:nvSpPr>
        <p:spPr/>
        <p:txBody>
          <a:bodyPr/>
          <a:lstStyle/>
          <a:p>
            <a:r>
              <a:rPr lang="en-US" sz="2800" dirty="0"/>
              <a:t>Introduction – What is GIS?</a:t>
            </a:r>
          </a:p>
          <a:p>
            <a:r>
              <a:rPr lang="en-US" sz="2800" dirty="0"/>
              <a:t>Software options</a:t>
            </a:r>
          </a:p>
          <a:p>
            <a:r>
              <a:rPr lang="en-US" sz="2800" dirty="0"/>
              <a:t>Applications</a:t>
            </a:r>
          </a:p>
          <a:p>
            <a:r>
              <a:rPr lang="en-US" sz="2800" dirty="0"/>
              <a:t>Understanding Maps &amp; Data</a:t>
            </a:r>
          </a:p>
          <a:p>
            <a:pPr lvl="1"/>
            <a:r>
              <a:rPr lang="en-US" sz="2400" dirty="0"/>
              <a:t>Data Layers</a:t>
            </a:r>
          </a:p>
          <a:p>
            <a:pPr lvl="1"/>
            <a:r>
              <a:rPr lang="en-US" sz="2400" dirty="0"/>
              <a:t>Spatial Data Types</a:t>
            </a:r>
          </a:p>
          <a:p>
            <a:pPr lvl="1"/>
            <a:r>
              <a:rPr lang="en-US" sz="2400" dirty="0"/>
              <a:t>Characteristics of Spatial Data</a:t>
            </a:r>
          </a:p>
          <a:p>
            <a:pPr lvl="1"/>
            <a:r>
              <a:rPr lang="en-US" sz="2400" dirty="0"/>
              <a:t>Metadata</a:t>
            </a:r>
          </a:p>
          <a:p>
            <a:r>
              <a:rPr lang="en-US" sz="2800" dirty="0"/>
              <a:t>Making Great Maps – Data Visualization Principles</a:t>
            </a:r>
          </a:p>
          <a:p>
            <a:pPr lvl="1"/>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B1ED79B6-4D9E-652A-7DEE-E654F87E9EFF}"/>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a:t>
            </a:fld>
            <a:endParaRPr lang="en-US" sz="1200" dirty="0"/>
          </a:p>
        </p:txBody>
      </p:sp>
    </p:spTree>
    <p:extLst>
      <p:ext uri="{BB962C8B-B14F-4D97-AF65-F5344CB8AC3E}">
        <p14:creationId xmlns:p14="http://schemas.microsoft.com/office/powerpoint/2010/main" val="182854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latin typeface="+mn-lt"/>
              </a:rPr>
              <a:t>Understanding data ‘layers’</a:t>
            </a:r>
          </a:p>
        </p:txBody>
      </p:sp>
      <p:sp>
        <p:nvSpPr>
          <p:cNvPr id="6" name="Title 1"/>
          <p:cNvSpPr txBox="1">
            <a:spLocks/>
          </p:cNvSpPr>
          <p:nvPr/>
        </p:nvSpPr>
        <p:spPr>
          <a:xfrm>
            <a:off x="0" y="113661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tx1"/>
                </a:solidFill>
                <a:latin typeface="+mn-lt"/>
                <a:ea typeface="+mj-ea"/>
                <a:cs typeface="+mj-cs"/>
              </a:defRPr>
            </a:lvl1pPr>
          </a:lstStyle>
          <a:p>
            <a:r>
              <a:rPr lang="en-US" sz="2800" dirty="0"/>
              <a:t>What individual data layers were used to create this map?</a:t>
            </a:r>
          </a:p>
        </p:txBody>
      </p:sp>
      <p:pic>
        <p:nvPicPr>
          <p:cNvPr id="7" name="Picture 6"/>
          <p:cNvPicPr>
            <a:picLocks noChangeAspect="1"/>
          </p:cNvPicPr>
          <p:nvPr/>
        </p:nvPicPr>
        <p:blipFill>
          <a:blip r:embed="rId3"/>
          <a:stretch>
            <a:fillRect/>
          </a:stretch>
        </p:blipFill>
        <p:spPr>
          <a:xfrm>
            <a:off x="442950" y="1940902"/>
            <a:ext cx="8258100" cy="4059848"/>
          </a:xfrm>
          <a:prstGeom prst="rect">
            <a:avLst/>
          </a:prstGeom>
        </p:spPr>
      </p:pic>
      <p:pic>
        <p:nvPicPr>
          <p:cNvPr id="5" name="Picture 4">
            <a:extLst>
              <a:ext uri="{FF2B5EF4-FFF2-40B4-BE49-F238E27FC236}">
                <a16:creationId xmlns:a16="http://schemas.microsoft.com/office/drawing/2014/main" id="{3B95BB8A-7061-E0B2-7530-73E2FFCEDF3C}"/>
              </a:ext>
            </a:extLst>
          </p:cNvPr>
          <p:cNvPicPr>
            <a:picLocks noChangeAspect="1"/>
          </p:cNvPicPr>
          <p:nvPr/>
        </p:nvPicPr>
        <p:blipFill>
          <a:blip r:embed="rId3"/>
          <a:stretch>
            <a:fillRect/>
          </a:stretch>
        </p:blipFill>
        <p:spPr>
          <a:xfrm>
            <a:off x="442950" y="1981200"/>
            <a:ext cx="8258100" cy="4059848"/>
          </a:xfrm>
          <a:prstGeom prst="rect">
            <a:avLst/>
          </a:prstGeom>
        </p:spPr>
      </p:pic>
      <p:sp>
        <p:nvSpPr>
          <p:cNvPr id="3" name="TextBox 2">
            <a:extLst>
              <a:ext uri="{FF2B5EF4-FFF2-40B4-BE49-F238E27FC236}">
                <a16:creationId xmlns:a16="http://schemas.microsoft.com/office/drawing/2014/main" id="{58CDEAC1-A525-8B43-CA0A-911D6B79B757}"/>
              </a:ext>
            </a:extLst>
          </p:cNvPr>
          <p:cNvSpPr txBox="1"/>
          <p:nvPr/>
        </p:nvSpPr>
        <p:spPr>
          <a:xfrm>
            <a:off x="423900" y="5938091"/>
            <a:ext cx="9144000" cy="461665"/>
          </a:xfrm>
          <a:prstGeom prst="rect">
            <a:avLst/>
          </a:prstGeom>
          <a:noFill/>
        </p:spPr>
        <p:txBody>
          <a:bodyPr wrap="square" rtlCol="0">
            <a:spAutoFit/>
          </a:bodyPr>
          <a:lstStyle/>
          <a:p>
            <a:r>
              <a:rPr lang="en-US" sz="1200" dirty="0"/>
              <a:t>© Google.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p:txBody>
      </p:sp>
      <p:sp>
        <p:nvSpPr>
          <p:cNvPr id="8" name="TextBox 7">
            <a:extLst>
              <a:ext uri="{FF2B5EF4-FFF2-40B4-BE49-F238E27FC236}">
                <a16:creationId xmlns:a16="http://schemas.microsoft.com/office/drawing/2014/main" id="{195E1C10-6D30-1DD4-DF25-0D0B85821267}"/>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20</a:t>
            </a:fld>
            <a:endParaRPr lang="en-US" sz="1200" dirty="0"/>
          </a:p>
        </p:txBody>
      </p:sp>
    </p:spTree>
    <p:extLst>
      <p:ext uri="{BB962C8B-B14F-4D97-AF65-F5344CB8AC3E}">
        <p14:creationId xmlns:p14="http://schemas.microsoft.com/office/powerpoint/2010/main" val="3430046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950" y="1940902"/>
            <a:ext cx="8258100" cy="4059848"/>
          </a:xfrm>
          <a:prstGeom prst="rect">
            <a:avLst/>
          </a:prstGeom>
        </p:spPr>
      </p:pic>
      <p:cxnSp>
        <p:nvCxnSpPr>
          <p:cNvPr id="7" name="Straight Arrow Connector 6"/>
          <p:cNvCxnSpPr/>
          <p:nvPr/>
        </p:nvCxnSpPr>
        <p:spPr>
          <a:xfrm>
            <a:off x="4292930" y="4348595"/>
            <a:ext cx="525484" cy="13359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p:cNvSpPr txBox="1"/>
          <p:nvPr/>
        </p:nvSpPr>
        <p:spPr>
          <a:xfrm>
            <a:off x="3112231" y="4205194"/>
            <a:ext cx="1434624" cy="338554"/>
          </a:xfrm>
          <a:prstGeom prst="rect">
            <a:avLst/>
          </a:prstGeom>
          <a:noFill/>
        </p:spPr>
        <p:txBody>
          <a:bodyPr wrap="none" rtlCol="0">
            <a:spAutoFit/>
          </a:bodyPr>
          <a:lstStyle/>
          <a:p>
            <a:r>
              <a:rPr lang="en-US" sz="1600" dirty="0"/>
              <a:t>Street network</a:t>
            </a:r>
          </a:p>
        </p:txBody>
      </p:sp>
      <p:cxnSp>
        <p:nvCxnSpPr>
          <p:cNvPr id="10" name="Straight Arrow Connector 9"/>
          <p:cNvCxnSpPr/>
          <p:nvPr/>
        </p:nvCxnSpPr>
        <p:spPr>
          <a:xfrm flipH="1" flipV="1">
            <a:off x="5299363" y="4633603"/>
            <a:ext cx="400793" cy="6590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575465" y="5346127"/>
            <a:ext cx="2486643" cy="338554"/>
          </a:xfrm>
          <a:prstGeom prst="rect">
            <a:avLst/>
          </a:prstGeom>
          <a:noFill/>
        </p:spPr>
        <p:txBody>
          <a:bodyPr wrap="none" rtlCol="0">
            <a:spAutoFit/>
          </a:bodyPr>
          <a:lstStyle/>
          <a:p>
            <a:r>
              <a:rPr lang="en-US" sz="1600" dirty="0"/>
              <a:t>Parks and other open space</a:t>
            </a:r>
          </a:p>
        </p:txBody>
      </p:sp>
      <p:cxnSp>
        <p:nvCxnSpPr>
          <p:cNvPr id="16" name="Straight Arrow Connector 15"/>
          <p:cNvCxnSpPr/>
          <p:nvPr/>
        </p:nvCxnSpPr>
        <p:spPr>
          <a:xfrm flipV="1">
            <a:off x="3227914" y="2343030"/>
            <a:ext cx="316871" cy="1993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1951614" y="2508158"/>
            <a:ext cx="1634871" cy="338554"/>
          </a:xfrm>
          <a:prstGeom prst="rect">
            <a:avLst/>
          </a:prstGeom>
          <a:noFill/>
        </p:spPr>
        <p:txBody>
          <a:bodyPr wrap="none" rtlCol="0">
            <a:spAutoFit/>
          </a:bodyPr>
          <a:lstStyle/>
          <a:p>
            <a:r>
              <a:rPr lang="en-US" sz="1600" dirty="0"/>
              <a:t>T stops with label</a:t>
            </a:r>
          </a:p>
        </p:txBody>
      </p:sp>
      <p:cxnSp>
        <p:nvCxnSpPr>
          <p:cNvPr id="20" name="Straight Arrow Connector 19"/>
          <p:cNvCxnSpPr/>
          <p:nvPr/>
        </p:nvCxnSpPr>
        <p:spPr>
          <a:xfrm>
            <a:off x="3347225" y="5292684"/>
            <a:ext cx="651791" cy="5611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2867892" y="5034400"/>
            <a:ext cx="1489510" cy="338554"/>
          </a:xfrm>
          <a:prstGeom prst="rect">
            <a:avLst/>
          </a:prstGeom>
          <a:noFill/>
        </p:spPr>
        <p:txBody>
          <a:bodyPr wrap="none" rtlCol="0">
            <a:spAutoFit/>
          </a:bodyPr>
          <a:lstStyle/>
          <a:p>
            <a:r>
              <a:rPr lang="en-US" sz="1600" dirty="0"/>
              <a:t>Bodies of water</a:t>
            </a:r>
          </a:p>
        </p:txBody>
      </p:sp>
      <p:cxnSp>
        <p:nvCxnSpPr>
          <p:cNvPr id="23" name="Straight Arrow Connector 22"/>
          <p:cNvCxnSpPr/>
          <p:nvPr/>
        </p:nvCxnSpPr>
        <p:spPr>
          <a:xfrm flipH="1">
            <a:off x="5499760" y="3008167"/>
            <a:ext cx="57446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043668" y="2729329"/>
            <a:ext cx="917752" cy="584775"/>
          </a:xfrm>
          <a:prstGeom prst="rect">
            <a:avLst/>
          </a:prstGeom>
          <a:noFill/>
        </p:spPr>
        <p:txBody>
          <a:bodyPr wrap="square" rtlCol="0">
            <a:spAutoFit/>
          </a:bodyPr>
          <a:lstStyle/>
          <a:p>
            <a:r>
              <a:rPr lang="en-US" sz="1600" dirty="0"/>
              <a:t>Points of</a:t>
            </a:r>
          </a:p>
          <a:p>
            <a:r>
              <a:rPr lang="en-US" sz="1600" dirty="0"/>
              <a:t>  interest</a:t>
            </a:r>
          </a:p>
        </p:txBody>
      </p:sp>
      <p:sp>
        <p:nvSpPr>
          <p:cNvPr id="19" name="Title 1"/>
          <p:cNvSpPr txBox="1">
            <a:spLocks/>
          </p:cNvSpPr>
          <p:nvPr/>
        </p:nvSpPr>
        <p:spPr>
          <a:xfrm>
            <a:off x="0" y="113661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tx1"/>
                </a:solidFill>
                <a:latin typeface="+mn-lt"/>
                <a:ea typeface="+mj-ea"/>
                <a:cs typeface="+mj-cs"/>
              </a:defRPr>
            </a:lvl1pPr>
          </a:lstStyle>
          <a:p>
            <a:r>
              <a:rPr lang="en-US" sz="2800" dirty="0"/>
              <a:t>What individual data layers were used to create this map?</a:t>
            </a:r>
          </a:p>
        </p:txBody>
      </p:sp>
      <p:sp>
        <p:nvSpPr>
          <p:cNvPr id="22" name="Title 1"/>
          <p:cNvSpPr>
            <a:spLocks noGrp="1"/>
          </p:cNvSpPr>
          <p:nvPr>
            <p:ph type="title"/>
          </p:nvPr>
        </p:nvSpPr>
        <p:spPr>
          <a:xfrm>
            <a:off x="457200" y="152400"/>
            <a:ext cx="8229600" cy="1143000"/>
          </a:xfrm>
        </p:spPr>
        <p:txBody>
          <a:bodyPr>
            <a:normAutofit/>
          </a:bodyPr>
          <a:lstStyle/>
          <a:p>
            <a:r>
              <a:rPr lang="en-US" dirty="0"/>
              <a:t>Understanding data ‘layers’</a:t>
            </a:r>
            <a:endParaRPr lang="en-US" dirty="0">
              <a:latin typeface="+mn-lt"/>
            </a:endParaRPr>
          </a:p>
        </p:txBody>
      </p:sp>
      <p:sp>
        <p:nvSpPr>
          <p:cNvPr id="25" name="TextBox 24"/>
          <p:cNvSpPr txBox="1"/>
          <p:nvPr/>
        </p:nvSpPr>
        <p:spPr>
          <a:xfrm>
            <a:off x="228600" y="5538830"/>
            <a:ext cx="1707932" cy="715089"/>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Google maps is a ‘</a:t>
            </a:r>
            <a:r>
              <a:rPr lang="en-US" dirty="0" err="1"/>
              <a:t>Geobrowser</a:t>
            </a:r>
            <a:r>
              <a:rPr lang="en-US" dirty="0"/>
              <a:t>’</a:t>
            </a:r>
          </a:p>
        </p:txBody>
      </p:sp>
      <p:sp>
        <p:nvSpPr>
          <p:cNvPr id="26" name="TextBox 25">
            <a:extLst>
              <a:ext uri="{FF2B5EF4-FFF2-40B4-BE49-F238E27FC236}">
                <a16:creationId xmlns:a16="http://schemas.microsoft.com/office/drawing/2014/main" id="{A395B7EE-8B46-BAFE-E579-E2C291A1C5EB}"/>
              </a:ext>
            </a:extLst>
          </p:cNvPr>
          <p:cNvSpPr txBox="1"/>
          <p:nvPr/>
        </p:nvSpPr>
        <p:spPr>
          <a:xfrm>
            <a:off x="1930544" y="6015335"/>
            <a:ext cx="6770506" cy="461665"/>
          </a:xfrm>
          <a:prstGeom prst="rect">
            <a:avLst/>
          </a:prstGeom>
          <a:noFill/>
        </p:spPr>
        <p:txBody>
          <a:bodyPr wrap="square" rtlCol="0">
            <a:spAutoFit/>
          </a:bodyPr>
          <a:lstStyle/>
          <a:p>
            <a:r>
              <a:rPr lang="en-US" sz="1200" dirty="0"/>
              <a:t>© Google.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p:txBody>
      </p:sp>
      <p:sp>
        <p:nvSpPr>
          <p:cNvPr id="27" name="TextBox 26">
            <a:extLst>
              <a:ext uri="{FF2B5EF4-FFF2-40B4-BE49-F238E27FC236}">
                <a16:creationId xmlns:a16="http://schemas.microsoft.com/office/drawing/2014/main" id="{E748D1D0-D8B4-F5A5-DD02-DCCE859D8B77}"/>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21</a:t>
            </a:fld>
            <a:endParaRPr lang="en-US" sz="1200" dirty="0"/>
          </a:p>
        </p:txBody>
      </p:sp>
    </p:spTree>
    <p:extLst>
      <p:ext uri="{BB962C8B-B14F-4D97-AF65-F5344CB8AC3E}">
        <p14:creationId xmlns:p14="http://schemas.microsoft.com/office/powerpoint/2010/main" val="20143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0" dirty="0">
                <a:latin typeface="+mn-lt"/>
              </a:rPr>
              <a:t>Maps </a:t>
            </a:r>
            <a:r>
              <a:rPr lang="en-US" b="0" dirty="0"/>
              <a:t>&amp;</a:t>
            </a:r>
            <a:r>
              <a:rPr lang="en-US" sz="4400" b="0" dirty="0">
                <a:latin typeface="+mn-lt"/>
              </a:rPr>
              <a:t> Data:</a:t>
            </a:r>
            <a:br>
              <a:rPr lang="en-US" sz="4400" b="0" dirty="0">
                <a:latin typeface="+mn-lt"/>
              </a:rPr>
            </a:br>
            <a:r>
              <a:rPr lang="en-US" sz="4000" b="0" dirty="0">
                <a:latin typeface="+mn-lt"/>
              </a:rPr>
              <a:t>Spatial data types</a:t>
            </a:r>
          </a:p>
        </p:txBody>
      </p:sp>
      <p:sp>
        <p:nvSpPr>
          <p:cNvPr id="3" name="TextBox 2">
            <a:extLst>
              <a:ext uri="{FF2B5EF4-FFF2-40B4-BE49-F238E27FC236}">
                <a16:creationId xmlns:a16="http://schemas.microsoft.com/office/drawing/2014/main" id="{883A70EC-66BF-1F1B-CD2B-514C967E0D1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22</a:t>
            </a:fld>
            <a:endParaRPr lang="en-US" sz="1200" dirty="0"/>
          </a:p>
        </p:txBody>
      </p:sp>
    </p:spTree>
    <p:extLst>
      <p:ext uri="{BB962C8B-B14F-4D97-AF65-F5344CB8AC3E}">
        <p14:creationId xmlns:p14="http://schemas.microsoft.com/office/powerpoint/2010/main" val="3063796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mn-lt"/>
              </a:rPr>
              <a:t>Geospatial Data Types</a:t>
            </a:r>
          </a:p>
        </p:txBody>
      </p:sp>
      <p:sp>
        <p:nvSpPr>
          <p:cNvPr id="5" name="Content Placeholder 4"/>
          <p:cNvSpPr>
            <a:spLocks noGrp="1"/>
          </p:cNvSpPr>
          <p:nvPr>
            <p:ph sz="half" idx="2"/>
          </p:nvPr>
        </p:nvSpPr>
        <p:spPr>
          <a:xfrm>
            <a:off x="4351514" y="1752601"/>
            <a:ext cx="4487686" cy="4212708"/>
          </a:xfrm>
        </p:spPr>
        <p:txBody>
          <a:bodyPr>
            <a:noAutofit/>
          </a:bodyPr>
          <a:lstStyle/>
          <a:p>
            <a:pPr marL="0" indent="0">
              <a:buNone/>
            </a:pPr>
            <a:r>
              <a:rPr lang="en-US" sz="2400" dirty="0"/>
              <a:t>Geospatial or coordinate data can be represented in two different data formats: </a:t>
            </a:r>
          </a:p>
          <a:p>
            <a:pPr marL="0" indent="0">
              <a:buNone/>
            </a:pPr>
            <a:endParaRPr lang="en-US" sz="1000" dirty="0"/>
          </a:p>
          <a:p>
            <a:pPr marL="0" indent="0">
              <a:buNone/>
            </a:pPr>
            <a:endParaRPr lang="en-US" sz="1000" dirty="0"/>
          </a:p>
          <a:p>
            <a:pPr marL="0" indent="0">
              <a:buNone/>
            </a:pPr>
            <a:r>
              <a:rPr lang="en-US" sz="2400" b="1" dirty="0"/>
              <a:t>Vector</a:t>
            </a:r>
            <a:r>
              <a:rPr lang="en-US" sz="2400" dirty="0"/>
              <a:t>: </a:t>
            </a:r>
          </a:p>
          <a:p>
            <a:pPr marL="0" indent="0">
              <a:buNone/>
            </a:pPr>
            <a:r>
              <a:rPr lang="en-US" sz="2400" dirty="0"/>
              <a:t>    e.g. points, lines, and polygons</a:t>
            </a:r>
          </a:p>
          <a:p>
            <a:pPr marL="0" indent="0">
              <a:buNone/>
            </a:pPr>
            <a:endParaRPr lang="en-US" sz="1000" b="1" dirty="0"/>
          </a:p>
          <a:p>
            <a:pPr marL="0" indent="0">
              <a:buNone/>
            </a:pPr>
            <a:endParaRPr lang="en-US" sz="1000" b="1" dirty="0"/>
          </a:p>
          <a:p>
            <a:pPr marL="0" indent="0">
              <a:buNone/>
            </a:pPr>
            <a:endParaRPr lang="en-US" sz="1000" b="1" dirty="0"/>
          </a:p>
          <a:p>
            <a:pPr marL="0" indent="0">
              <a:buNone/>
            </a:pPr>
            <a:r>
              <a:rPr lang="en-US" sz="2400" b="1" dirty="0"/>
              <a:t>Raster</a:t>
            </a:r>
            <a:r>
              <a:rPr lang="en-US" sz="2400" dirty="0"/>
              <a:t>: </a:t>
            </a:r>
          </a:p>
          <a:p>
            <a:pPr marL="0" indent="0">
              <a:buNone/>
            </a:pPr>
            <a:r>
              <a:rPr lang="en-US" sz="2400" dirty="0"/>
              <a:t>    e.g. row and column matrix</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3743220" cy="13743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2" y="4386857"/>
            <a:ext cx="3605218" cy="12519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146" y="3124200"/>
            <a:ext cx="3767254" cy="1182632"/>
          </a:xfrm>
          <a:prstGeom prst="rect">
            <a:avLst/>
          </a:prstGeom>
        </p:spPr>
      </p:pic>
      <p:sp>
        <p:nvSpPr>
          <p:cNvPr id="3" name="TextBox 2">
            <a:extLst>
              <a:ext uri="{FF2B5EF4-FFF2-40B4-BE49-F238E27FC236}">
                <a16:creationId xmlns:a16="http://schemas.microsoft.com/office/drawing/2014/main" id="{F4AE3C61-D71D-2BB1-5A6E-AEB9889EF62F}"/>
              </a:ext>
            </a:extLst>
          </p:cNvPr>
          <p:cNvSpPr txBox="1"/>
          <p:nvPr/>
        </p:nvSpPr>
        <p:spPr>
          <a:xfrm>
            <a:off x="202090" y="5638800"/>
            <a:ext cx="3875263" cy="830997"/>
          </a:xfrm>
          <a:prstGeom prst="rect">
            <a:avLst/>
          </a:prstGeom>
          <a:noFill/>
        </p:spPr>
        <p:txBody>
          <a:bodyPr wrap="square" rtlCol="0">
            <a:spAutoFit/>
          </a:bodyPr>
          <a:lstStyle/>
          <a:p>
            <a:r>
              <a:rPr lang="en-US" sz="1200" dirty="0"/>
              <a:t>Images © </a:t>
            </a:r>
            <a:r>
              <a:rPr lang="en-US" sz="1200" dirty="0">
                <a:hlinkClick r:id="rId6"/>
              </a:rPr>
              <a:t>University of Washington</a:t>
            </a:r>
            <a:r>
              <a:rPr lang="en-US" sz="1200" dirty="0"/>
              <a:t>. All rights reserved. This content is excluded from our Creative Commons license. For more information, see </a:t>
            </a:r>
            <a:r>
              <a:rPr lang="en-US" sz="1200" dirty="0">
                <a:hlinkClick r:id="rId7"/>
              </a:rPr>
              <a:t>https://</a:t>
            </a:r>
            <a:r>
              <a:rPr lang="en-US" sz="1200" dirty="0" err="1">
                <a:hlinkClick r:id="rId7"/>
              </a:rPr>
              <a:t>ocw.mit.edu</a:t>
            </a:r>
            <a:r>
              <a:rPr lang="en-US" sz="1200" dirty="0">
                <a:hlinkClick r:id="rId7"/>
              </a:rPr>
              <a:t>/help/</a:t>
            </a:r>
            <a:r>
              <a:rPr lang="en-US" sz="1200" dirty="0" err="1">
                <a:hlinkClick r:id="rId7"/>
              </a:rPr>
              <a:t>faq</a:t>
            </a:r>
            <a:r>
              <a:rPr lang="en-US" sz="1200" dirty="0">
                <a:hlinkClick r:id="rId7"/>
              </a:rPr>
              <a:t>-fair-use/</a:t>
            </a:r>
            <a:endParaRPr lang="en-US" sz="1200" dirty="0"/>
          </a:p>
        </p:txBody>
      </p:sp>
      <p:sp>
        <p:nvSpPr>
          <p:cNvPr id="10" name="TextBox 9">
            <a:extLst>
              <a:ext uri="{FF2B5EF4-FFF2-40B4-BE49-F238E27FC236}">
                <a16:creationId xmlns:a16="http://schemas.microsoft.com/office/drawing/2014/main" id="{5049F706-3D2A-AD95-3934-ACF4DD17DDD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23</a:t>
            </a:fld>
            <a:endParaRPr lang="en-US" sz="1200" dirty="0"/>
          </a:p>
        </p:txBody>
      </p:sp>
    </p:spTree>
    <p:extLst>
      <p:ext uri="{BB962C8B-B14F-4D97-AF65-F5344CB8AC3E}">
        <p14:creationId xmlns:p14="http://schemas.microsoft.com/office/powerpoint/2010/main" val="38263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vs Raster Files - Graphic Design 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36674"/>
            <a:ext cx="6811647" cy="3951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latin typeface="+mn-lt"/>
              </a:rPr>
              <a:t>Data Types: Vector versus Raster</a:t>
            </a:r>
          </a:p>
        </p:txBody>
      </p:sp>
      <p:sp>
        <p:nvSpPr>
          <p:cNvPr id="3" name="Text Placeholder 2"/>
          <p:cNvSpPr>
            <a:spLocks noGrp="1"/>
          </p:cNvSpPr>
          <p:nvPr>
            <p:ph type="body" idx="1"/>
          </p:nvPr>
        </p:nvSpPr>
        <p:spPr>
          <a:xfrm>
            <a:off x="304800" y="1143001"/>
            <a:ext cx="4040188" cy="487362"/>
          </a:xfrm>
        </p:spPr>
        <p:txBody>
          <a:bodyPr anchor="t">
            <a:noAutofit/>
          </a:bodyPr>
          <a:lstStyle/>
          <a:p>
            <a:r>
              <a:rPr lang="en-US" b="0" dirty="0">
                <a:solidFill>
                  <a:schemeClr val="tx2"/>
                </a:solidFill>
              </a:rPr>
              <a:t>Vectors are composed of coordinates</a:t>
            </a:r>
          </a:p>
        </p:txBody>
      </p:sp>
      <p:sp>
        <p:nvSpPr>
          <p:cNvPr id="5" name="Text Placeholder 4"/>
          <p:cNvSpPr>
            <a:spLocks noGrp="1"/>
          </p:cNvSpPr>
          <p:nvPr>
            <p:ph type="body" sz="quarter" idx="3"/>
          </p:nvPr>
        </p:nvSpPr>
        <p:spPr>
          <a:xfrm>
            <a:off x="4495800" y="1143000"/>
            <a:ext cx="4194175" cy="487363"/>
          </a:xfrm>
        </p:spPr>
        <p:txBody>
          <a:bodyPr anchor="t">
            <a:normAutofit/>
          </a:bodyPr>
          <a:lstStyle/>
          <a:p>
            <a:r>
              <a:rPr lang="en-US" b="0" dirty="0">
                <a:solidFill>
                  <a:srgbClr val="C00000"/>
                </a:solidFill>
              </a:rPr>
              <a:t>Raster's are composed of pixels</a:t>
            </a:r>
          </a:p>
        </p:txBody>
      </p:sp>
      <p:sp>
        <p:nvSpPr>
          <p:cNvPr id="12" name="Text Placeholder 2"/>
          <p:cNvSpPr txBox="1">
            <a:spLocks/>
          </p:cNvSpPr>
          <p:nvPr/>
        </p:nvSpPr>
        <p:spPr>
          <a:xfrm>
            <a:off x="0" y="5486400"/>
            <a:ext cx="4344988" cy="600380"/>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b="0" dirty="0">
                <a:solidFill>
                  <a:schemeClr val="tx2"/>
                </a:solidFill>
              </a:rPr>
              <a:t>defined borders, e.g. manmade</a:t>
            </a:r>
          </a:p>
        </p:txBody>
      </p:sp>
      <p:sp>
        <p:nvSpPr>
          <p:cNvPr id="13" name="Text Placeholder 2"/>
          <p:cNvSpPr txBox="1">
            <a:spLocks/>
          </p:cNvSpPr>
          <p:nvPr/>
        </p:nvSpPr>
        <p:spPr>
          <a:xfrm>
            <a:off x="4114801" y="5495620"/>
            <a:ext cx="5029200" cy="600380"/>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b="0" dirty="0">
                <a:solidFill>
                  <a:srgbClr val="C00000"/>
                </a:solidFill>
              </a:rPr>
              <a:t>continuous surface, e.g. environmental</a:t>
            </a:r>
          </a:p>
        </p:txBody>
      </p:sp>
      <p:sp>
        <p:nvSpPr>
          <p:cNvPr id="14" name="Text Placeholder 2"/>
          <p:cNvSpPr txBox="1">
            <a:spLocks/>
          </p:cNvSpPr>
          <p:nvPr/>
        </p:nvSpPr>
        <p:spPr>
          <a:xfrm>
            <a:off x="0" y="5257800"/>
            <a:ext cx="9144000" cy="39608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b="0" dirty="0"/>
              <a:t>These are often used for variables with:</a:t>
            </a:r>
          </a:p>
        </p:txBody>
      </p:sp>
      <p:sp>
        <p:nvSpPr>
          <p:cNvPr id="4" name="TextBox 3">
            <a:extLst>
              <a:ext uri="{FF2B5EF4-FFF2-40B4-BE49-F238E27FC236}">
                <a16:creationId xmlns:a16="http://schemas.microsoft.com/office/drawing/2014/main" id="{A296BF4B-1EB8-C7A6-0E7F-E2A14294B9FF}"/>
              </a:ext>
            </a:extLst>
          </p:cNvPr>
          <p:cNvSpPr txBox="1"/>
          <p:nvPr/>
        </p:nvSpPr>
        <p:spPr>
          <a:xfrm>
            <a:off x="155886" y="6012813"/>
            <a:ext cx="5174109" cy="369332"/>
          </a:xfrm>
          <a:prstGeom prst="rect">
            <a:avLst/>
          </a:prstGeom>
          <a:noFill/>
        </p:spPr>
        <p:txBody>
          <a:bodyPr wrap="none" rtlCol="0">
            <a:spAutoFit/>
          </a:bodyPr>
          <a:lstStyle/>
          <a:p>
            <a:r>
              <a:rPr lang="en-US" dirty="0"/>
              <a:t>Image courtesy of </a:t>
            </a:r>
            <a:r>
              <a:rPr lang="en-US" dirty="0">
                <a:hlinkClick r:id="rId4"/>
              </a:rPr>
              <a:t>Zina Yonten</a:t>
            </a:r>
            <a:r>
              <a:rPr lang="en-US" dirty="0"/>
              <a:t>. Used under CC BY-NC.</a:t>
            </a:r>
          </a:p>
        </p:txBody>
      </p:sp>
      <p:sp>
        <p:nvSpPr>
          <p:cNvPr id="10" name="TextBox 9">
            <a:extLst>
              <a:ext uri="{FF2B5EF4-FFF2-40B4-BE49-F238E27FC236}">
                <a16:creationId xmlns:a16="http://schemas.microsoft.com/office/drawing/2014/main" id="{9DC1CA1A-1E2E-1A68-A2CB-D712241309DC}"/>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24</a:t>
            </a:fld>
            <a:endParaRPr lang="en-US" sz="1200" dirty="0"/>
          </a:p>
        </p:txBody>
      </p:sp>
    </p:spTree>
    <p:extLst>
      <p:ext uri="{BB962C8B-B14F-4D97-AF65-F5344CB8AC3E}">
        <p14:creationId xmlns:p14="http://schemas.microsoft.com/office/powerpoint/2010/main" val="1346833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Data Types: Vector examples</a:t>
            </a:r>
          </a:p>
        </p:txBody>
      </p:sp>
      <p:sp>
        <p:nvSpPr>
          <p:cNvPr id="3" name="Text Placeholder 2"/>
          <p:cNvSpPr>
            <a:spLocks noGrp="1"/>
          </p:cNvSpPr>
          <p:nvPr>
            <p:ph type="body" idx="1"/>
          </p:nvPr>
        </p:nvSpPr>
        <p:spPr>
          <a:xfrm>
            <a:off x="457200" y="1535113"/>
            <a:ext cx="8229600" cy="639762"/>
          </a:xfrm>
        </p:spPr>
        <p:txBody>
          <a:bodyPr>
            <a:normAutofit fontScale="92500"/>
          </a:bodyPr>
          <a:lstStyle/>
          <a:p>
            <a:r>
              <a:rPr lang="en-US" b="0" dirty="0"/>
              <a:t>        Points	            Lines		Polygons              (Combined)  </a:t>
            </a:r>
          </a:p>
        </p:txBody>
      </p:sp>
      <p:pic>
        <p:nvPicPr>
          <p:cNvPr id="9" name="Content Placeholder 8"/>
          <p:cNvPicPr>
            <a:picLocks noGrp="1" noChangeAspect="1"/>
          </p:cNvPicPr>
          <p:nvPr>
            <p:ph sz="half" idx="2"/>
          </p:nvPr>
        </p:nvPicPr>
        <p:blipFill rotWithShape="1">
          <a:blip r:embed="rId3"/>
          <a:srcRect l="18860" t="3189" r="30216"/>
          <a:stretch/>
        </p:blipFill>
        <p:spPr>
          <a:xfrm>
            <a:off x="462951" y="2362200"/>
            <a:ext cx="2057400" cy="2207839"/>
          </a:xfrm>
          <a:prstGeom prst="rect">
            <a:avLst/>
          </a:prstGeom>
        </p:spPr>
      </p:pic>
      <p:pic>
        <p:nvPicPr>
          <p:cNvPr id="11" name="Content Placeholder 10"/>
          <p:cNvPicPr>
            <a:picLocks noGrp="1" noChangeAspect="1"/>
          </p:cNvPicPr>
          <p:nvPr>
            <p:ph sz="quarter" idx="4"/>
          </p:nvPr>
        </p:nvPicPr>
        <p:blipFill rotWithShape="1">
          <a:blip r:embed="rId4"/>
          <a:srcRect l="19775" t="3061" r="31206"/>
          <a:stretch/>
        </p:blipFill>
        <p:spPr>
          <a:xfrm>
            <a:off x="2590800" y="2362200"/>
            <a:ext cx="1981200" cy="2211610"/>
          </a:xfrm>
          <a:prstGeom prst="rect">
            <a:avLst/>
          </a:prstGeom>
        </p:spPr>
      </p:pic>
      <p:pic>
        <p:nvPicPr>
          <p:cNvPr id="14" name="Content Placeholder 6"/>
          <p:cNvPicPr>
            <a:picLocks noChangeAspect="1"/>
          </p:cNvPicPr>
          <p:nvPr/>
        </p:nvPicPr>
        <p:blipFill rotWithShape="1">
          <a:blip r:embed="rId5"/>
          <a:srcRect l="18860" t="3341" r="32102" b="1"/>
          <a:stretch/>
        </p:blipFill>
        <p:spPr>
          <a:xfrm>
            <a:off x="4648200" y="2362200"/>
            <a:ext cx="1981200" cy="2204364"/>
          </a:xfrm>
          <a:prstGeom prst="rect">
            <a:avLst/>
          </a:prstGeom>
        </p:spPr>
      </p:pic>
      <p:pic>
        <p:nvPicPr>
          <p:cNvPr id="15" name="Content Placeholder 11"/>
          <p:cNvPicPr>
            <a:picLocks noChangeAspect="1"/>
          </p:cNvPicPr>
          <p:nvPr/>
        </p:nvPicPr>
        <p:blipFill rotWithShape="1">
          <a:blip r:embed="rId6"/>
          <a:srcRect l="18892" t="3056" r="32090"/>
          <a:stretch/>
        </p:blipFill>
        <p:spPr>
          <a:xfrm>
            <a:off x="6705599" y="2362200"/>
            <a:ext cx="1985253" cy="2216277"/>
          </a:xfrm>
          <a:prstGeom prst="rect">
            <a:avLst/>
          </a:prstGeom>
        </p:spPr>
      </p:pic>
      <p:sp>
        <p:nvSpPr>
          <p:cNvPr id="8" name="TextBox 7">
            <a:extLst>
              <a:ext uri="{FF2B5EF4-FFF2-40B4-BE49-F238E27FC236}">
                <a16:creationId xmlns:a16="http://schemas.microsoft.com/office/drawing/2014/main" id="{47804656-5E2C-538E-3D67-1E9BC83B997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25</a:t>
            </a:fld>
            <a:endParaRPr lang="en-US" sz="1200" dirty="0"/>
          </a:p>
        </p:txBody>
      </p:sp>
    </p:spTree>
    <p:extLst>
      <p:ext uri="{BB962C8B-B14F-4D97-AF65-F5344CB8AC3E}">
        <p14:creationId xmlns:p14="http://schemas.microsoft.com/office/powerpoint/2010/main" val="231044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112" b="14607"/>
          <a:stretch/>
        </p:blipFill>
        <p:spPr>
          <a:xfrm>
            <a:off x="3589432" y="990600"/>
            <a:ext cx="5478368" cy="5416062"/>
          </a:xfrm>
          <a:prstGeom prst="rect">
            <a:avLst/>
          </a:prstGeom>
        </p:spPr>
      </p:pic>
      <p:sp>
        <p:nvSpPr>
          <p:cNvPr id="16" name="Content Placeholder 6"/>
          <p:cNvSpPr>
            <a:spLocks noGrp="1"/>
          </p:cNvSpPr>
          <p:nvPr>
            <p:ph sz="half" idx="1"/>
          </p:nvPr>
        </p:nvSpPr>
        <p:spPr>
          <a:xfrm>
            <a:off x="228600" y="1204120"/>
            <a:ext cx="5181600" cy="1386680"/>
          </a:xfrm>
        </p:spPr>
        <p:txBody>
          <a:bodyPr>
            <a:normAutofit lnSpcReduction="10000"/>
          </a:bodyPr>
          <a:lstStyle/>
          <a:p>
            <a:pPr marL="0" indent="0">
              <a:buNone/>
            </a:pPr>
            <a:r>
              <a:rPr lang="en-US" dirty="0"/>
              <a:t>Vectors have a </a:t>
            </a:r>
            <a:r>
              <a:rPr lang="en-US" b="1" dirty="0"/>
              <a:t>frontend geometry</a:t>
            </a:r>
            <a:endParaRPr lang="en-US" dirty="0"/>
          </a:p>
          <a:p>
            <a:r>
              <a:rPr lang="en-US" dirty="0"/>
              <a:t>In this example the geometry    represents state polygons</a:t>
            </a:r>
          </a:p>
          <a:p>
            <a:pPr marL="0" indent="0">
              <a:buNone/>
            </a:pPr>
            <a:endParaRPr lang="en-US" dirty="0"/>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Vector mapping</a:t>
            </a:r>
          </a:p>
        </p:txBody>
      </p:sp>
      <p:sp>
        <p:nvSpPr>
          <p:cNvPr id="5" name="TextBox 4">
            <a:extLst>
              <a:ext uri="{FF2B5EF4-FFF2-40B4-BE49-F238E27FC236}">
                <a16:creationId xmlns:a16="http://schemas.microsoft.com/office/drawing/2014/main" id="{970AB316-1EB9-E41C-8960-2E756CC8FFB7}"/>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26</a:t>
            </a:fld>
            <a:endParaRPr lang="en-US" sz="1200" dirty="0"/>
          </a:p>
        </p:txBody>
      </p:sp>
    </p:spTree>
    <p:extLst>
      <p:ext uri="{BB962C8B-B14F-4D97-AF65-F5344CB8AC3E}">
        <p14:creationId xmlns:p14="http://schemas.microsoft.com/office/powerpoint/2010/main" val="2241892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2883"/>
          <a:stretch/>
        </p:blipFill>
        <p:spPr>
          <a:xfrm>
            <a:off x="3581400" y="293557"/>
            <a:ext cx="5484697" cy="6183443"/>
          </a:xfrm>
          <a:prstGeom prst="rect">
            <a:avLst/>
          </a:prstGeom>
        </p:spPr>
      </p:pic>
      <p:sp>
        <p:nvSpPr>
          <p:cNvPr id="7" name="Content Placeholder 6"/>
          <p:cNvSpPr>
            <a:spLocks noGrp="1"/>
          </p:cNvSpPr>
          <p:nvPr>
            <p:ph sz="half" idx="1"/>
          </p:nvPr>
        </p:nvSpPr>
        <p:spPr>
          <a:xfrm>
            <a:off x="228600" y="1204120"/>
            <a:ext cx="5181600" cy="4922044"/>
          </a:xfrm>
        </p:spPr>
        <p:txBody>
          <a:bodyPr>
            <a:normAutofit lnSpcReduction="10000"/>
          </a:bodyPr>
          <a:lstStyle/>
          <a:p>
            <a:pPr marL="0" indent="0">
              <a:buNone/>
            </a:pPr>
            <a:r>
              <a:rPr lang="en-US" dirty="0"/>
              <a:t>Vectors have a </a:t>
            </a:r>
            <a:r>
              <a:rPr lang="en-US" b="1" dirty="0"/>
              <a:t>backend database</a:t>
            </a:r>
            <a:r>
              <a:rPr lang="en-US" dirty="0"/>
              <a:t>,      normally called an ‘attribute table’ </a:t>
            </a:r>
          </a:p>
          <a:p>
            <a:r>
              <a:rPr lang="en-US" b="1" dirty="0"/>
              <a:t>rows</a:t>
            </a:r>
            <a:r>
              <a:rPr lang="en-US" dirty="0"/>
              <a:t> represent                   unique geometries                  (e.g. state polygons)</a:t>
            </a:r>
          </a:p>
          <a:p>
            <a:r>
              <a:rPr lang="en-US" b="1" dirty="0"/>
              <a:t>columns</a:t>
            </a:r>
            <a:r>
              <a:rPr lang="en-US" dirty="0"/>
              <a:t> represent                       a number of variables (theoretically infinite)</a:t>
            </a:r>
          </a:p>
          <a:p>
            <a:r>
              <a:rPr lang="en-US" b="1" dirty="0">
                <a:solidFill>
                  <a:schemeClr val="bg1"/>
                </a:solidFill>
              </a:rPr>
              <a:t>Here each row (state) is                  symbolized by ‘NAME’ (categorical variable)</a:t>
            </a:r>
            <a:r>
              <a:rPr lang="en-US" dirty="0">
                <a:solidFill>
                  <a:schemeClr val="bg1"/>
                </a:solidFill>
              </a:rPr>
              <a:t> </a:t>
            </a:r>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Vector mapping</a:t>
            </a:r>
          </a:p>
        </p:txBody>
      </p:sp>
      <p:pic>
        <p:nvPicPr>
          <p:cNvPr id="15" name="Picture 14"/>
          <p:cNvPicPr>
            <a:picLocks noChangeAspect="1"/>
          </p:cNvPicPr>
          <p:nvPr/>
        </p:nvPicPr>
        <p:blipFill>
          <a:blip r:embed="rId4"/>
          <a:stretch>
            <a:fillRect/>
          </a:stretch>
        </p:blipFill>
        <p:spPr>
          <a:xfrm>
            <a:off x="4861229" y="4139499"/>
            <a:ext cx="4145942" cy="2126914"/>
          </a:xfrm>
          <a:prstGeom prst="rect">
            <a:avLst/>
          </a:prstGeom>
        </p:spPr>
      </p:pic>
      <p:sp>
        <p:nvSpPr>
          <p:cNvPr id="6" name="TextBox 5">
            <a:extLst>
              <a:ext uri="{FF2B5EF4-FFF2-40B4-BE49-F238E27FC236}">
                <a16:creationId xmlns:a16="http://schemas.microsoft.com/office/drawing/2014/main" id="{904EBDE0-FD22-2647-F4FF-4C0C627F47A0}"/>
              </a:ext>
            </a:extLst>
          </p:cNvPr>
          <p:cNvSpPr txBox="1"/>
          <p:nvPr/>
        </p:nvSpPr>
        <p:spPr>
          <a:xfrm>
            <a:off x="8686800" y="6266413"/>
            <a:ext cx="263214" cy="276999"/>
          </a:xfrm>
          <a:prstGeom prst="rect">
            <a:avLst/>
          </a:prstGeom>
          <a:noFill/>
        </p:spPr>
        <p:txBody>
          <a:bodyPr wrap="none" rtlCol="0">
            <a:spAutoFit/>
          </a:bodyPr>
          <a:lstStyle/>
          <a:p>
            <a:fld id="{2F8B7DED-8995-7941-9745-9234FFE365FF}" type="slidenum">
              <a:rPr lang="en-US" sz="1200" smtClean="0"/>
              <a:t>27</a:t>
            </a:fld>
            <a:endParaRPr lang="en-US" sz="1200" dirty="0"/>
          </a:p>
        </p:txBody>
      </p:sp>
    </p:spTree>
    <p:extLst>
      <p:ext uri="{BB962C8B-B14F-4D97-AF65-F5344CB8AC3E}">
        <p14:creationId xmlns:p14="http://schemas.microsoft.com/office/powerpoint/2010/main" val="876529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563" t="3986" r="26818" b="3629"/>
          <a:stretch/>
        </p:blipFill>
        <p:spPr>
          <a:xfrm>
            <a:off x="3733800" y="990600"/>
            <a:ext cx="5105400" cy="4876800"/>
          </a:xfrm>
          <a:prstGeom prst="rect">
            <a:avLst/>
          </a:prstGeom>
        </p:spPr>
      </p:pic>
      <p:sp>
        <p:nvSpPr>
          <p:cNvPr id="7" name="Content Placeholder 6"/>
          <p:cNvSpPr>
            <a:spLocks noGrp="1"/>
          </p:cNvSpPr>
          <p:nvPr>
            <p:ph sz="half" idx="1"/>
          </p:nvPr>
        </p:nvSpPr>
        <p:spPr>
          <a:xfrm>
            <a:off x="228600" y="1204121"/>
            <a:ext cx="5181600" cy="2605879"/>
          </a:xfrm>
        </p:spPr>
        <p:txBody>
          <a:bodyPr>
            <a:normAutofit lnSpcReduction="10000"/>
          </a:bodyPr>
          <a:lstStyle/>
          <a:p>
            <a:pPr marL="0" indent="0">
              <a:buNone/>
            </a:pPr>
            <a:r>
              <a:rPr lang="en-US" dirty="0"/>
              <a:t>Vectors have a </a:t>
            </a:r>
            <a:r>
              <a:rPr lang="en-US" b="1" dirty="0"/>
              <a:t>backend database</a:t>
            </a:r>
            <a:r>
              <a:rPr lang="en-US" dirty="0"/>
              <a:t>,      normally called an ‘attribute table’ </a:t>
            </a:r>
          </a:p>
          <a:p>
            <a:r>
              <a:rPr lang="en-US" b="1" dirty="0">
                <a:solidFill>
                  <a:srgbClr val="F3673B"/>
                </a:solidFill>
              </a:rPr>
              <a:t>Here each state is                  being symbolized by                  ‘NAME’                       (qualitative variable)</a:t>
            </a:r>
          </a:p>
          <a:p>
            <a:endParaRPr lang="en-US" dirty="0"/>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Vector mapping</a:t>
            </a:r>
          </a:p>
        </p:txBody>
      </p:sp>
      <p:pic>
        <p:nvPicPr>
          <p:cNvPr id="15" name="Picture 14"/>
          <p:cNvPicPr>
            <a:picLocks noChangeAspect="1"/>
          </p:cNvPicPr>
          <p:nvPr/>
        </p:nvPicPr>
        <p:blipFill>
          <a:blip r:embed="rId4"/>
          <a:stretch>
            <a:fillRect/>
          </a:stretch>
        </p:blipFill>
        <p:spPr>
          <a:xfrm>
            <a:off x="4861229" y="4139499"/>
            <a:ext cx="4145942" cy="2126914"/>
          </a:xfrm>
          <a:prstGeom prst="rect">
            <a:avLst/>
          </a:prstGeom>
        </p:spPr>
      </p:pic>
      <p:pic>
        <p:nvPicPr>
          <p:cNvPr id="5" name="Picture 4"/>
          <p:cNvPicPr>
            <a:picLocks noChangeAspect="1"/>
          </p:cNvPicPr>
          <p:nvPr/>
        </p:nvPicPr>
        <p:blipFill>
          <a:blip r:embed="rId5"/>
          <a:stretch>
            <a:fillRect/>
          </a:stretch>
        </p:blipFill>
        <p:spPr>
          <a:xfrm>
            <a:off x="4861229" y="4139497"/>
            <a:ext cx="4145942" cy="2126915"/>
          </a:xfrm>
          <a:prstGeom prst="rect">
            <a:avLst/>
          </a:prstGeom>
        </p:spPr>
      </p:pic>
      <p:pic>
        <p:nvPicPr>
          <p:cNvPr id="2050" name="Picture 2" descr="C:\Users\mwrable\AppData\Local\Temp\SNAGHTML4bf76c3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139496"/>
            <a:ext cx="4116118" cy="2126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6A0727-FD4C-E132-1C83-6631B491DA5E}"/>
              </a:ext>
            </a:extLst>
          </p:cNvPr>
          <p:cNvSpPr txBox="1"/>
          <p:nvPr/>
        </p:nvSpPr>
        <p:spPr>
          <a:xfrm>
            <a:off x="8686800" y="6241672"/>
            <a:ext cx="263214" cy="276999"/>
          </a:xfrm>
          <a:prstGeom prst="rect">
            <a:avLst/>
          </a:prstGeom>
          <a:noFill/>
        </p:spPr>
        <p:txBody>
          <a:bodyPr wrap="none" rtlCol="0">
            <a:spAutoFit/>
          </a:bodyPr>
          <a:lstStyle/>
          <a:p>
            <a:fld id="{2F8B7DED-8995-7941-9745-9234FFE365FF}" type="slidenum">
              <a:rPr lang="en-US" sz="1200" smtClean="0"/>
              <a:t>28</a:t>
            </a:fld>
            <a:endParaRPr lang="en-US" sz="1200" dirty="0"/>
          </a:p>
        </p:txBody>
      </p:sp>
    </p:spTree>
    <p:extLst>
      <p:ext uri="{BB962C8B-B14F-4D97-AF65-F5344CB8AC3E}">
        <p14:creationId xmlns:p14="http://schemas.microsoft.com/office/powerpoint/2010/main" val="137179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7481" t="3608" r="25337"/>
          <a:stretch/>
        </p:blipFill>
        <p:spPr>
          <a:xfrm>
            <a:off x="3730869" y="990600"/>
            <a:ext cx="5222631" cy="5029200"/>
          </a:xfrm>
          <a:prstGeom prst="rect">
            <a:avLst/>
          </a:prstGeom>
        </p:spPr>
      </p:pic>
      <p:sp>
        <p:nvSpPr>
          <p:cNvPr id="7" name="Content Placeholder 6"/>
          <p:cNvSpPr>
            <a:spLocks noGrp="1"/>
          </p:cNvSpPr>
          <p:nvPr>
            <p:ph sz="half" idx="1"/>
          </p:nvPr>
        </p:nvSpPr>
        <p:spPr>
          <a:xfrm>
            <a:off x="228600" y="1204120"/>
            <a:ext cx="5181600" cy="2612562"/>
          </a:xfrm>
        </p:spPr>
        <p:txBody>
          <a:bodyPr>
            <a:normAutofit lnSpcReduction="10000"/>
          </a:bodyPr>
          <a:lstStyle/>
          <a:p>
            <a:pPr marL="0" indent="0">
              <a:buNone/>
            </a:pPr>
            <a:r>
              <a:rPr lang="en-US" dirty="0"/>
              <a:t>Vectors have a </a:t>
            </a:r>
            <a:r>
              <a:rPr lang="en-US" b="1" dirty="0"/>
              <a:t>backend database</a:t>
            </a:r>
            <a:r>
              <a:rPr lang="en-US" dirty="0"/>
              <a:t>,      normally called an ‘attribute table’ </a:t>
            </a:r>
          </a:p>
          <a:p>
            <a:r>
              <a:rPr lang="en-US" b="1" dirty="0">
                <a:solidFill>
                  <a:srgbClr val="F3673B"/>
                </a:solidFill>
              </a:rPr>
              <a:t>Here each state is                  being symbolized by ‘POP_PER_SQMI’     (quantitative variable)</a:t>
            </a:r>
          </a:p>
          <a:p>
            <a:endParaRPr lang="en-US" dirty="0"/>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Vector mapping</a:t>
            </a:r>
          </a:p>
        </p:txBody>
      </p:sp>
      <p:pic>
        <p:nvPicPr>
          <p:cNvPr id="15" name="Picture 14"/>
          <p:cNvPicPr>
            <a:picLocks noChangeAspect="1"/>
          </p:cNvPicPr>
          <p:nvPr/>
        </p:nvPicPr>
        <p:blipFill>
          <a:blip r:embed="rId4"/>
          <a:stretch>
            <a:fillRect/>
          </a:stretch>
        </p:blipFill>
        <p:spPr>
          <a:xfrm>
            <a:off x="4861229" y="4139499"/>
            <a:ext cx="4145942" cy="2126914"/>
          </a:xfrm>
          <a:prstGeom prst="rect">
            <a:avLst/>
          </a:prstGeom>
        </p:spPr>
      </p:pic>
      <p:pic>
        <p:nvPicPr>
          <p:cNvPr id="5" name="Picture 4"/>
          <p:cNvPicPr>
            <a:picLocks noChangeAspect="1"/>
          </p:cNvPicPr>
          <p:nvPr/>
        </p:nvPicPr>
        <p:blipFill>
          <a:blip r:embed="rId5"/>
          <a:stretch>
            <a:fillRect/>
          </a:stretch>
        </p:blipFill>
        <p:spPr>
          <a:xfrm>
            <a:off x="4861229" y="4139497"/>
            <a:ext cx="4145942" cy="2126915"/>
          </a:xfrm>
          <a:prstGeom prst="rect">
            <a:avLst/>
          </a:prstGeom>
        </p:spPr>
      </p:pic>
      <p:pic>
        <p:nvPicPr>
          <p:cNvPr id="2050" name="Picture 2" descr="C:\Users\mwrable\AppData\Local\Temp\SNAGHTML4bf76c3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9329" y="4139496"/>
            <a:ext cx="4116118" cy="212691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mwrable\AppData\Local\Temp\SNAGHTML4bfce98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1229" y="4139495"/>
            <a:ext cx="4131422" cy="21269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C3284D-EC7C-0C6C-3558-16F519C2D246}"/>
              </a:ext>
            </a:extLst>
          </p:cNvPr>
          <p:cNvSpPr txBox="1"/>
          <p:nvPr/>
        </p:nvSpPr>
        <p:spPr>
          <a:xfrm>
            <a:off x="8686800" y="6312226"/>
            <a:ext cx="263214" cy="276999"/>
          </a:xfrm>
          <a:prstGeom prst="rect">
            <a:avLst/>
          </a:prstGeom>
          <a:noFill/>
        </p:spPr>
        <p:txBody>
          <a:bodyPr wrap="none" rtlCol="0">
            <a:spAutoFit/>
          </a:bodyPr>
          <a:lstStyle/>
          <a:p>
            <a:fld id="{2F8B7DED-8995-7941-9745-9234FFE365FF}" type="slidenum">
              <a:rPr lang="en-US" sz="1200" smtClean="0"/>
              <a:t>29</a:t>
            </a:fld>
            <a:endParaRPr lang="en-US" sz="1200" dirty="0"/>
          </a:p>
        </p:txBody>
      </p:sp>
    </p:spTree>
    <p:extLst>
      <p:ext uri="{BB962C8B-B14F-4D97-AF65-F5344CB8AC3E}">
        <p14:creationId xmlns:p14="http://schemas.microsoft.com/office/powerpoint/2010/main" val="300296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Introduction</a:t>
            </a:r>
          </a:p>
        </p:txBody>
      </p:sp>
      <p:sp>
        <p:nvSpPr>
          <p:cNvPr id="3" name="TextBox 2">
            <a:extLst>
              <a:ext uri="{FF2B5EF4-FFF2-40B4-BE49-F238E27FC236}">
                <a16:creationId xmlns:a16="http://schemas.microsoft.com/office/drawing/2014/main" id="{0F74611C-2CD5-7350-7B35-34D12FF98B56}"/>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a:t>
            </a:fld>
            <a:endParaRPr lang="en-US" sz="1200" dirty="0"/>
          </a:p>
        </p:txBody>
      </p:sp>
    </p:spTree>
    <p:extLst>
      <p:ext uri="{BB962C8B-B14F-4D97-AF65-F5344CB8AC3E}">
        <p14:creationId xmlns:p14="http://schemas.microsoft.com/office/powerpoint/2010/main" val="338296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Types: Vector file formats</a:t>
            </a:r>
          </a:p>
        </p:txBody>
      </p:sp>
      <p:sp>
        <p:nvSpPr>
          <p:cNvPr id="6" name="Content Placeholder 5"/>
          <p:cNvSpPr>
            <a:spLocks noGrp="1"/>
          </p:cNvSpPr>
          <p:nvPr>
            <p:ph idx="1"/>
          </p:nvPr>
        </p:nvSpPr>
        <p:spPr>
          <a:xfrm>
            <a:off x="457200" y="1600201"/>
            <a:ext cx="8229600" cy="2362200"/>
          </a:xfrm>
        </p:spPr>
        <p:txBody>
          <a:bodyPr/>
          <a:lstStyle/>
          <a:p>
            <a:r>
              <a:rPr lang="en-US" dirty="0"/>
              <a:t>The </a:t>
            </a:r>
            <a:r>
              <a:rPr lang="en-US" dirty="0" err="1"/>
              <a:t>shapefile</a:t>
            </a:r>
            <a:r>
              <a:rPr lang="en-US" dirty="0"/>
              <a:t> is the most common vector file format.</a:t>
            </a:r>
          </a:p>
          <a:p>
            <a:r>
              <a:rPr lang="en-US" dirty="0"/>
              <a:t>“A” </a:t>
            </a:r>
            <a:r>
              <a:rPr lang="en-US" dirty="0" err="1"/>
              <a:t>shapefile</a:t>
            </a:r>
            <a:r>
              <a:rPr lang="en-US" dirty="0"/>
              <a:t> is actually a collection of several different files with different extensions.</a:t>
            </a:r>
          </a:p>
        </p:txBody>
      </p:sp>
      <p:grpSp>
        <p:nvGrpSpPr>
          <p:cNvPr id="7" name="Group 6"/>
          <p:cNvGrpSpPr/>
          <p:nvPr/>
        </p:nvGrpSpPr>
        <p:grpSpPr>
          <a:xfrm>
            <a:off x="2743200" y="3860800"/>
            <a:ext cx="3657599" cy="2057400"/>
            <a:chOff x="828222" y="1984"/>
            <a:chExt cx="2118276" cy="1218009"/>
          </a:xfrm>
          <a:scene3d>
            <a:camera prst="orthographicFront"/>
            <a:lightRig rig="flat" dir="t"/>
          </a:scene3d>
        </p:grpSpPr>
        <p:sp>
          <p:nvSpPr>
            <p:cNvPr id="8" name="Rectangle 7"/>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TextBox 8"/>
            <p:cNvSpPr txBox="1"/>
            <p:nvPr/>
          </p:nvSpPr>
          <p:spPr>
            <a:xfrm>
              <a:off x="828222" y="1984"/>
              <a:ext cx="2030015"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2800" kern="1200" dirty="0" err="1"/>
                <a:t>Shapefile</a:t>
              </a:r>
              <a:r>
                <a:rPr lang="en-US" sz="2800" kern="1200" dirty="0"/>
                <a:t> = </a:t>
              </a:r>
            </a:p>
            <a:p>
              <a:pPr lvl="0" algn="ctr" defTabSz="622300">
                <a:lnSpc>
                  <a:spcPct val="90000"/>
                </a:lnSpc>
                <a:spcBef>
                  <a:spcPct val="0"/>
                </a:spcBef>
                <a:spcAft>
                  <a:spcPct val="35000"/>
                </a:spcAft>
              </a:pPr>
              <a:r>
                <a:rPr lang="en-US" sz="2800" kern="1200" dirty="0"/>
                <a:t>.</a:t>
              </a:r>
              <a:r>
                <a:rPr lang="en-US" sz="2800" kern="1200" dirty="0" err="1"/>
                <a:t>shp</a:t>
              </a:r>
              <a:r>
                <a:rPr lang="en-US" sz="2800" kern="1200" dirty="0"/>
                <a:t>    .</a:t>
              </a:r>
              <a:r>
                <a:rPr lang="en-US" sz="2800" kern="1200" dirty="0" err="1"/>
                <a:t>shx</a:t>
              </a:r>
              <a:r>
                <a:rPr lang="en-US" sz="2800" kern="1200" dirty="0"/>
                <a:t>     .</a:t>
              </a:r>
              <a:r>
                <a:rPr lang="en-US" sz="2800" kern="1200" dirty="0" err="1"/>
                <a:t>sbx</a:t>
              </a:r>
              <a:endParaRPr lang="en-US" sz="2800" kern="1200" dirty="0"/>
            </a:p>
            <a:p>
              <a:pPr lvl="0" algn="ctr" defTabSz="622300">
                <a:lnSpc>
                  <a:spcPct val="90000"/>
                </a:lnSpc>
                <a:spcBef>
                  <a:spcPct val="0"/>
                </a:spcBef>
                <a:spcAft>
                  <a:spcPct val="35000"/>
                </a:spcAft>
              </a:pPr>
              <a:r>
                <a:rPr lang="en-US" sz="2800" kern="1200" dirty="0"/>
                <a:t>.dbf     .</a:t>
              </a:r>
              <a:r>
                <a:rPr lang="en-US" sz="2800" kern="1200" dirty="0" err="1"/>
                <a:t>prj</a:t>
              </a:r>
              <a:endParaRPr lang="en-US" sz="2800" kern="1200" dirty="0"/>
            </a:p>
          </p:txBody>
        </p:sp>
      </p:grpSp>
      <p:sp>
        <p:nvSpPr>
          <p:cNvPr id="10" name="TextBox 9"/>
          <p:cNvSpPr txBox="1"/>
          <p:nvPr/>
        </p:nvSpPr>
        <p:spPr>
          <a:xfrm>
            <a:off x="6570131" y="4531955"/>
            <a:ext cx="2438400" cy="1021556"/>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Make sure to keep all files together when moving.</a:t>
            </a:r>
          </a:p>
        </p:txBody>
      </p:sp>
      <p:sp>
        <p:nvSpPr>
          <p:cNvPr id="11" name="TextBox 10"/>
          <p:cNvSpPr txBox="1"/>
          <p:nvPr/>
        </p:nvSpPr>
        <p:spPr>
          <a:xfrm>
            <a:off x="304798" y="4378722"/>
            <a:ext cx="2438400" cy="1328023"/>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When adding files to ArcGIS Pro, you will only see one file, not every extension.</a:t>
            </a:r>
          </a:p>
        </p:txBody>
      </p:sp>
      <p:sp>
        <p:nvSpPr>
          <p:cNvPr id="12" name="TextBox 11">
            <a:extLst>
              <a:ext uri="{FF2B5EF4-FFF2-40B4-BE49-F238E27FC236}">
                <a16:creationId xmlns:a16="http://schemas.microsoft.com/office/drawing/2014/main" id="{B3DEABAA-A7EE-737A-6FCC-7F8EF92A881E}"/>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30</a:t>
            </a:fld>
            <a:endParaRPr lang="en-US" sz="1200" dirty="0"/>
          </a:p>
        </p:txBody>
      </p:sp>
    </p:spTree>
    <p:extLst>
      <p:ext uri="{BB962C8B-B14F-4D97-AF65-F5344CB8AC3E}">
        <p14:creationId xmlns:p14="http://schemas.microsoft.com/office/powerpoint/2010/main" val="1984063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Data Types: Raster</a:t>
            </a:r>
          </a:p>
        </p:txBody>
      </p:sp>
      <p:sp>
        <p:nvSpPr>
          <p:cNvPr id="3" name="Content Placeholder 2"/>
          <p:cNvSpPr>
            <a:spLocks noGrp="1"/>
          </p:cNvSpPr>
          <p:nvPr>
            <p:ph sz="half" idx="1"/>
          </p:nvPr>
        </p:nvSpPr>
        <p:spPr>
          <a:xfrm>
            <a:off x="1315334" y="1701529"/>
            <a:ext cx="6467611" cy="800100"/>
          </a:xfrm>
        </p:spPr>
        <p:txBody>
          <a:bodyPr>
            <a:noAutofit/>
          </a:bodyPr>
          <a:lstStyle/>
          <a:p>
            <a:pPr marL="0" indent="0" algn="ctr">
              <a:buNone/>
            </a:pPr>
            <a:r>
              <a:rPr lang="en-US" sz="2400" dirty="0"/>
              <a:t>Raster data includes aerial photographs, digital elevation models, and scanned maps.</a:t>
            </a:r>
          </a:p>
        </p:txBody>
      </p:sp>
      <p:pic>
        <p:nvPicPr>
          <p:cNvPr id="5" name="Picture 4" descr="C:\Users\hmccann\Desktop\GIS\USGSmap.jpg"/>
          <p:cNvPicPr>
            <a:picLocks noChangeAspect="1" noChangeArrowheads="1"/>
          </p:cNvPicPr>
          <p:nvPr/>
        </p:nvPicPr>
        <p:blipFill>
          <a:blip r:embed="rId3" cstate="print"/>
          <a:srcRect l="25983" t="4877" r="25833" b="4178"/>
          <a:stretch>
            <a:fillRect/>
          </a:stretch>
        </p:blipFill>
        <p:spPr bwMode="auto">
          <a:xfrm>
            <a:off x="5017770" y="2687909"/>
            <a:ext cx="2765176" cy="2798491"/>
          </a:xfrm>
          <a:prstGeom prst="rect">
            <a:avLst/>
          </a:prstGeom>
          <a:noFill/>
        </p:spPr>
      </p:pic>
      <p:pic>
        <p:nvPicPr>
          <p:cNvPr id="6" name="Picture 5"/>
          <p:cNvPicPr>
            <a:picLocks noChangeAspect="1" noChangeArrowheads="1"/>
          </p:cNvPicPr>
          <p:nvPr/>
        </p:nvPicPr>
        <p:blipFill>
          <a:blip r:embed="rId4" cstate="print"/>
          <a:srcRect l="33027" t="20195" r="15019" b="32050"/>
          <a:stretch>
            <a:fillRect/>
          </a:stretch>
        </p:blipFill>
        <p:spPr bwMode="auto">
          <a:xfrm>
            <a:off x="1361056" y="2800350"/>
            <a:ext cx="3040379" cy="217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noChangeArrowheads="1"/>
          </p:cNvPicPr>
          <p:nvPr/>
        </p:nvPicPr>
        <p:blipFill>
          <a:blip r:embed="rId5" cstate="print"/>
          <a:srcRect r="50000" b="10564"/>
          <a:stretch>
            <a:fillRect/>
          </a:stretch>
        </p:blipFill>
        <p:spPr bwMode="auto">
          <a:xfrm>
            <a:off x="3132704" y="3371850"/>
            <a:ext cx="2860650" cy="2228850"/>
          </a:xfrm>
          <a:prstGeom prst="rect">
            <a:avLst/>
          </a:prstGeom>
          <a:noFill/>
          <a:ln w="9525">
            <a:noFill/>
            <a:miter lim="800000"/>
            <a:headEnd/>
            <a:tailEnd/>
          </a:ln>
          <a:effectLst/>
        </p:spPr>
      </p:pic>
      <p:sp>
        <p:nvSpPr>
          <p:cNvPr id="9" name="Content Placeholder 2"/>
          <p:cNvSpPr>
            <a:spLocks noGrp="1"/>
          </p:cNvSpPr>
          <p:nvPr>
            <p:ph sz="half" idx="1"/>
          </p:nvPr>
        </p:nvSpPr>
        <p:spPr>
          <a:xfrm>
            <a:off x="1315334" y="5672679"/>
            <a:ext cx="6467611" cy="638949"/>
          </a:xfrm>
        </p:spPr>
        <p:txBody>
          <a:bodyPr>
            <a:noAutofit/>
          </a:bodyPr>
          <a:lstStyle/>
          <a:p>
            <a:pPr marL="0" indent="0" algn="ctr">
              <a:buNone/>
            </a:pPr>
            <a:r>
              <a:rPr lang="en-US" sz="2400" dirty="0"/>
              <a:t>(Remember these are constructed from pixels)</a:t>
            </a:r>
          </a:p>
        </p:txBody>
      </p:sp>
      <p:sp>
        <p:nvSpPr>
          <p:cNvPr id="8" name="TextBox 7">
            <a:extLst>
              <a:ext uri="{FF2B5EF4-FFF2-40B4-BE49-F238E27FC236}">
                <a16:creationId xmlns:a16="http://schemas.microsoft.com/office/drawing/2014/main" id="{C395274A-45C9-35C0-A394-92BCD6DB6A3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31</a:t>
            </a:fld>
            <a:endParaRPr lang="en-US" sz="1200" dirty="0"/>
          </a:p>
        </p:txBody>
      </p:sp>
    </p:spTree>
    <p:extLst>
      <p:ext uri="{BB962C8B-B14F-4D97-AF65-F5344CB8AC3E}">
        <p14:creationId xmlns:p14="http://schemas.microsoft.com/office/powerpoint/2010/main" val="30375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2222"/>
          <a:stretch/>
        </p:blipFill>
        <p:spPr>
          <a:xfrm>
            <a:off x="3633256" y="381001"/>
            <a:ext cx="5299364" cy="6019799"/>
          </a:xfrm>
          <a:prstGeom prst="rect">
            <a:avLst/>
          </a:prstGeom>
        </p:spPr>
      </p:pic>
      <p:sp>
        <p:nvSpPr>
          <p:cNvPr id="7" name="Content Placeholder 6"/>
          <p:cNvSpPr>
            <a:spLocks noGrp="1"/>
          </p:cNvSpPr>
          <p:nvPr>
            <p:ph sz="half" idx="1"/>
          </p:nvPr>
        </p:nvSpPr>
        <p:spPr>
          <a:xfrm>
            <a:off x="457200" y="1204120"/>
            <a:ext cx="5943600" cy="4922044"/>
          </a:xfrm>
        </p:spPr>
        <p:txBody>
          <a:bodyPr/>
          <a:lstStyle/>
          <a:p>
            <a:pPr marL="0" indent="0">
              <a:buNone/>
            </a:pPr>
            <a:r>
              <a:rPr lang="en-US" dirty="0"/>
              <a:t>Raster data have a </a:t>
            </a:r>
            <a:r>
              <a:rPr lang="en-US" b="1" dirty="0"/>
              <a:t>frontend cell matrix</a:t>
            </a:r>
            <a:endParaRPr lang="en-US" dirty="0"/>
          </a:p>
          <a:p>
            <a:r>
              <a:rPr lang="en-US" dirty="0"/>
              <a:t>Where each cell has its own value</a:t>
            </a:r>
          </a:p>
          <a:p>
            <a:r>
              <a:rPr lang="en-US" dirty="0"/>
              <a:t>A raster can only symbolize one variable at a time </a:t>
            </a:r>
          </a:p>
          <a:p>
            <a:pPr marL="0" indent="0">
              <a:buNone/>
            </a:pPr>
            <a:endParaRPr lang="en-US" dirty="0"/>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Raster mapping</a:t>
            </a:r>
          </a:p>
        </p:txBody>
      </p:sp>
      <p:sp>
        <p:nvSpPr>
          <p:cNvPr id="5" name="TextBox 4">
            <a:extLst>
              <a:ext uri="{FF2B5EF4-FFF2-40B4-BE49-F238E27FC236}">
                <a16:creationId xmlns:a16="http://schemas.microsoft.com/office/drawing/2014/main" id="{3EEA83CF-AF4D-2F3B-BF56-BC7671744274}"/>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32</a:t>
            </a:fld>
            <a:endParaRPr lang="en-US" sz="1200" dirty="0"/>
          </a:p>
        </p:txBody>
      </p:sp>
    </p:spTree>
    <p:extLst>
      <p:ext uri="{BB962C8B-B14F-4D97-AF65-F5344CB8AC3E}">
        <p14:creationId xmlns:p14="http://schemas.microsoft.com/office/powerpoint/2010/main" val="2799557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660" t="10000" b="10000"/>
          <a:stretch/>
        </p:blipFill>
        <p:spPr>
          <a:xfrm>
            <a:off x="3810000" y="1066800"/>
            <a:ext cx="5105400" cy="5486400"/>
          </a:xfrm>
          <a:prstGeom prst="rect">
            <a:avLst/>
          </a:prstGeom>
        </p:spPr>
      </p:pic>
      <p:sp>
        <p:nvSpPr>
          <p:cNvPr id="7" name="Content Placeholder 6"/>
          <p:cNvSpPr>
            <a:spLocks noGrp="1"/>
          </p:cNvSpPr>
          <p:nvPr>
            <p:ph sz="half" idx="1"/>
          </p:nvPr>
        </p:nvSpPr>
        <p:spPr>
          <a:xfrm>
            <a:off x="457200" y="1204120"/>
            <a:ext cx="5867400" cy="4922044"/>
          </a:xfrm>
        </p:spPr>
        <p:txBody>
          <a:bodyPr/>
          <a:lstStyle/>
          <a:p>
            <a:pPr marL="0" indent="0">
              <a:buNone/>
            </a:pPr>
            <a:r>
              <a:rPr lang="en-US" dirty="0"/>
              <a:t>Raster data have a </a:t>
            </a:r>
            <a:r>
              <a:rPr lang="en-US" b="1" dirty="0"/>
              <a:t>frontend cell matrix</a:t>
            </a:r>
            <a:endParaRPr lang="en-US" dirty="0"/>
          </a:p>
          <a:p>
            <a:r>
              <a:rPr lang="en-US" b="1" dirty="0">
                <a:solidFill>
                  <a:srgbClr val="F3673B"/>
                </a:solidFill>
              </a:rPr>
              <a:t>Here each cell/pixel is being symbolized by elevation value</a:t>
            </a:r>
            <a:endParaRPr lang="en-US" dirty="0">
              <a:solidFill>
                <a:srgbClr val="F3673B"/>
              </a:solidFill>
            </a:endParaRPr>
          </a:p>
          <a:p>
            <a:pPr marL="0" indent="0">
              <a:buNone/>
            </a:pPr>
            <a:endParaRPr lang="en-US" dirty="0"/>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Raster mapping</a:t>
            </a:r>
          </a:p>
        </p:txBody>
      </p:sp>
      <p:sp>
        <p:nvSpPr>
          <p:cNvPr id="5" name="TextBox 4">
            <a:extLst>
              <a:ext uri="{FF2B5EF4-FFF2-40B4-BE49-F238E27FC236}">
                <a16:creationId xmlns:a16="http://schemas.microsoft.com/office/drawing/2014/main" id="{70BE1567-A3D0-8112-0A2B-1E47E93ED2F0}"/>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33</a:t>
            </a:fld>
            <a:endParaRPr lang="en-US" sz="1200" dirty="0"/>
          </a:p>
        </p:txBody>
      </p:sp>
    </p:spTree>
    <p:extLst>
      <p:ext uri="{BB962C8B-B14F-4D97-AF65-F5344CB8AC3E}">
        <p14:creationId xmlns:p14="http://schemas.microsoft.com/office/powerpoint/2010/main" val="536658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164" t="10065" r="5248" b="22669"/>
          <a:stretch/>
        </p:blipFill>
        <p:spPr>
          <a:xfrm>
            <a:off x="3810000" y="1004238"/>
            <a:ext cx="4838700" cy="4649642"/>
          </a:xfrm>
          <a:prstGeom prst="rect">
            <a:avLst/>
          </a:prstGeom>
        </p:spPr>
      </p:pic>
      <p:sp>
        <p:nvSpPr>
          <p:cNvPr id="7" name="Content Placeholder 6"/>
          <p:cNvSpPr>
            <a:spLocks noGrp="1"/>
          </p:cNvSpPr>
          <p:nvPr>
            <p:ph sz="half" idx="1"/>
          </p:nvPr>
        </p:nvSpPr>
        <p:spPr>
          <a:xfrm>
            <a:off x="457200" y="1204120"/>
            <a:ext cx="5715000" cy="4922044"/>
          </a:xfrm>
        </p:spPr>
        <p:txBody>
          <a:bodyPr>
            <a:normAutofit/>
          </a:bodyPr>
          <a:lstStyle/>
          <a:p>
            <a:pPr marL="0" indent="0">
              <a:buNone/>
            </a:pPr>
            <a:r>
              <a:rPr lang="en-US" dirty="0"/>
              <a:t>Raster data have a </a:t>
            </a:r>
            <a:r>
              <a:rPr lang="en-US" b="1" dirty="0"/>
              <a:t>backend database</a:t>
            </a:r>
            <a:r>
              <a:rPr lang="en-US" dirty="0"/>
              <a:t>,      normally called an ‘attribute table’ </a:t>
            </a:r>
          </a:p>
          <a:p>
            <a:r>
              <a:rPr lang="en-US" b="1" dirty="0"/>
              <a:t>rows</a:t>
            </a:r>
            <a:r>
              <a:rPr lang="en-US" dirty="0"/>
              <a:t> represent unique values                                (1m, 2m, 3m, etc.)</a:t>
            </a:r>
          </a:p>
          <a:p>
            <a:r>
              <a:rPr lang="en-US" b="1" dirty="0"/>
              <a:t>columns</a:t>
            </a:r>
            <a:r>
              <a:rPr lang="en-US" dirty="0"/>
              <a:t> have                             specific variables</a:t>
            </a:r>
          </a:p>
          <a:p>
            <a:pPr marL="457200" lvl="1" indent="0">
              <a:buNone/>
            </a:pPr>
            <a:r>
              <a:rPr lang="en-US" dirty="0"/>
              <a:t>1) unique ‘ROW ID’</a:t>
            </a:r>
          </a:p>
          <a:p>
            <a:pPr marL="457200" lvl="1" indent="0">
              <a:buNone/>
            </a:pPr>
            <a:r>
              <a:rPr lang="en-US" dirty="0"/>
              <a:t>2) unique ‘VALUE’</a:t>
            </a:r>
          </a:p>
          <a:p>
            <a:pPr marL="457200" lvl="1" indent="0">
              <a:buNone/>
            </a:pPr>
            <a:r>
              <a:rPr lang="en-US" dirty="0"/>
              <a:t>3) ‘COUNT’ of pixels                                 with that ‘VALUE’</a:t>
            </a:r>
          </a:p>
          <a:p>
            <a:pPr marL="0" indent="0">
              <a:buNone/>
            </a:pPr>
            <a:endParaRPr lang="en-US" dirty="0"/>
          </a:p>
          <a:p>
            <a:pPr marL="0" indent="0">
              <a:buNone/>
            </a:pPr>
            <a:endParaRPr lang="en-US" dirty="0"/>
          </a:p>
        </p:txBody>
      </p:sp>
      <p:sp>
        <p:nvSpPr>
          <p:cNvPr id="13" name="Title 1"/>
          <p:cNvSpPr>
            <a:spLocks noGrp="1"/>
          </p:cNvSpPr>
          <p:nvPr>
            <p:ph type="title"/>
          </p:nvPr>
        </p:nvSpPr>
        <p:spPr>
          <a:xfrm>
            <a:off x="457200" y="61119"/>
            <a:ext cx="8229600" cy="1143000"/>
          </a:xfrm>
        </p:spPr>
        <p:txBody>
          <a:bodyPr>
            <a:normAutofit/>
          </a:bodyPr>
          <a:lstStyle/>
          <a:p>
            <a:r>
              <a:rPr lang="en-US" dirty="0">
                <a:latin typeface="+mn-lt"/>
              </a:rPr>
              <a:t>Data Types: Raster mapping</a:t>
            </a:r>
          </a:p>
        </p:txBody>
      </p:sp>
      <p:pic>
        <p:nvPicPr>
          <p:cNvPr id="5" name="Picture 4"/>
          <p:cNvPicPr>
            <a:picLocks noChangeAspect="1"/>
          </p:cNvPicPr>
          <p:nvPr/>
        </p:nvPicPr>
        <p:blipFill rotWithShape="1">
          <a:blip r:embed="rId4"/>
          <a:srcRect b="45696"/>
          <a:stretch/>
        </p:blipFill>
        <p:spPr>
          <a:xfrm>
            <a:off x="5257800" y="3048000"/>
            <a:ext cx="2889810" cy="2514600"/>
          </a:xfrm>
          <a:prstGeom prst="rect">
            <a:avLst/>
          </a:prstGeom>
        </p:spPr>
      </p:pic>
      <p:sp>
        <p:nvSpPr>
          <p:cNvPr id="6" name="TextBox 5">
            <a:extLst>
              <a:ext uri="{FF2B5EF4-FFF2-40B4-BE49-F238E27FC236}">
                <a16:creationId xmlns:a16="http://schemas.microsoft.com/office/drawing/2014/main" id="{E46DC492-1436-BDC3-29CB-37B96E5BA45E}"/>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34</a:t>
            </a:fld>
            <a:endParaRPr lang="en-US" sz="1200" dirty="0"/>
          </a:p>
        </p:txBody>
      </p:sp>
    </p:spTree>
    <p:extLst>
      <p:ext uri="{BB962C8B-B14F-4D97-AF65-F5344CB8AC3E}">
        <p14:creationId xmlns:p14="http://schemas.microsoft.com/office/powerpoint/2010/main" val="402128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Types: Raster file formats</a:t>
            </a:r>
          </a:p>
        </p:txBody>
      </p:sp>
      <p:sp>
        <p:nvSpPr>
          <p:cNvPr id="6" name="Content Placeholder 5"/>
          <p:cNvSpPr>
            <a:spLocks noGrp="1"/>
          </p:cNvSpPr>
          <p:nvPr>
            <p:ph idx="1"/>
          </p:nvPr>
        </p:nvSpPr>
        <p:spPr>
          <a:xfrm>
            <a:off x="457200" y="1600201"/>
            <a:ext cx="8229600" cy="1219199"/>
          </a:xfrm>
        </p:spPr>
        <p:txBody>
          <a:bodyPr>
            <a:normAutofit/>
          </a:bodyPr>
          <a:lstStyle/>
          <a:p>
            <a:pPr marL="0" indent="0">
              <a:buNone/>
            </a:pPr>
            <a:r>
              <a:rPr lang="en-US" dirty="0"/>
              <a:t>There are many different raster file extensions, including common image formats.</a:t>
            </a:r>
          </a:p>
          <a:p>
            <a:endParaRPr lang="en-US" dirty="0"/>
          </a:p>
        </p:txBody>
      </p:sp>
      <p:grpSp>
        <p:nvGrpSpPr>
          <p:cNvPr id="7" name="Group 6"/>
          <p:cNvGrpSpPr/>
          <p:nvPr/>
        </p:nvGrpSpPr>
        <p:grpSpPr>
          <a:xfrm>
            <a:off x="995222" y="3074426"/>
            <a:ext cx="1097476" cy="978166"/>
            <a:chOff x="872353" y="1984"/>
            <a:chExt cx="2074145" cy="1248945"/>
          </a:xfrm>
          <a:scene3d>
            <a:camera prst="orthographicFront"/>
            <a:lightRig rig="flat" dir="t"/>
          </a:scene3d>
        </p:grpSpPr>
        <p:sp>
          <p:nvSpPr>
            <p:cNvPr id="8" name="Rectangle 7"/>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TextBox 8"/>
            <p:cNvSpPr txBox="1"/>
            <p:nvPr/>
          </p:nvSpPr>
          <p:spPr>
            <a:xfrm>
              <a:off x="872353" y="32920"/>
              <a:ext cx="2030015"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 .tiff</a:t>
              </a:r>
            </a:p>
          </p:txBody>
        </p:sp>
      </p:grpSp>
      <p:sp>
        <p:nvSpPr>
          <p:cNvPr id="11" name="TextBox 10"/>
          <p:cNvSpPr txBox="1"/>
          <p:nvPr/>
        </p:nvSpPr>
        <p:spPr>
          <a:xfrm>
            <a:off x="4724400" y="4402516"/>
            <a:ext cx="3276600" cy="1328023"/>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Some formats may include a collection of files with different extensions, similar to a </a:t>
            </a:r>
            <a:r>
              <a:rPr lang="en-US" dirty="0" err="1"/>
              <a:t>shapefile</a:t>
            </a:r>
            <a:r>
              <a:rPr lang="en-US" dirty="0"/>
              <a:t>.</a:t>
            </a:r>
          </a:p>
        </p:txBody>
      </p:sp>
      <p:grpSp>
        <p:nvGrpSpPr>
          <p:cNvPr id="15" name="Group 14"/>
          <p:cNvGrpSpPr/>
          <p:nvPr/>
        </p:nvGrpSpPr>
        <p:grpSpPr>
          <a:xfrm>
            <a:off x="2852293" y="3081722"/>
            <a:ext cx="1174672" cy="987804"/>
            <a:chOff x="736507" y="1984"/>
            <a:chExt cx="2209991" cy="1302549"/>
          </a:xfrm>
          <a:scene3d>
            <a:camera prst="orthographicFront"/>
            <a:lightRig rig="flat" dir="t"/>
          </a:scene3d>
        </p:grpSpPr>
        <p:sp>
          <p:nvSpPr>
            <p:cNvPr id="16" name="Rectangle 15"/>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7" name="TextBox 16"/>
            <p:cNvSpPr txBox="1"/>
            <p:nvPr/>
          </p:nvSpPr>
          <p:spPr>
            <a:xfrm>
              <a:off x="736507" y="86524"/>
              <a:ext cx="2030016"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 .</a:t>
              </a:r>
              <a:r>
                <a:rPr lang="en-US" sz="2800" dirty="0" err="1"/>
                <a:t>asc</a:t>
              </a:r>
              <a:endParaRPr lang="en-US" sz="2800" dirty="0"/>
            </a:p>
          </p:txBody>
        </p:sp>
      </p:grpSp>
      <p:grpSp>
        <p:nvGrpSpPr>
          <p:cNvPr id="18" name="Group 17"/>
          <p:cNvGrpSpPr/>
          <p:nvPr/>
        </p:nvGrpSpPr>
        <p:grpSpPr>
          <a:xfrm>
            <a:off x="4876115" y="3120698"/>
            <a:ext cx="1056534" cy="922054"/>
            <a:chOff x="872353" y="1984"/>
            <a:chExt cx="2074145" cy="1248945"/>
          </a:xfrm>
          <a:scene3d>
            <a:camera prst="orthographicFront"/>
            <a:lightRig rig="flat" dir="t"/>
          </a:scene3d>
        </p:grpSpPr>
        <p:sp>
          <p:nvSpPr>
            <p:cNvPr id="19" name="Rectangle 18"/>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0" name="TextBox 19"/>
            <p:cNvSpPr txBox="1"/>
            <p:nvPr/>
          </p:nvSpPr>
          <p:spPr>
            <a:xfrm>
              <a:off x="872353" y="32920"/>
              <a:ext cx="2030015"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a:t>
              </a:r>
              <a:r>
                <a:rPr lang="en-US" sz="2800" dirty="0" err="1"/>
                <a:t>img</a:t>
              </a:r>
              <a:endParaRPr lang="en-US" sz="2800" dirty="0"/>
            </a:p>
          </p:txBody>
        </p:sp>
      </p:grpSp>
      <p:grpSp>
        <p:nvGrpSpPr>
          <p:cNvPr id="21" name="Group 20"/>
          <p:cNvGrpSpPr/>
          <p:nvPr/>
        </p:nvGrpSpPr>
        <p:grpSpPr>
          <a:xfrm>
            <a:off x="6781800" y="3111336"/>
            <a:ext cx="1010867" cy="941256"/>
            <a:chOff x="872353" y="1984"/>
            <a:chExt cx="2074145" cy="1248945"/>
          </a:xfrm>
          <a:scene3d>
            <a:camera prst="orthographicFront"/>
            <a:lightRig rig="flat" dir="t"/>
          </a:scene3d>
        </p:grpSpPr>
        <p:sp>
          <p:nvSpPr>
            <p:cNvPr id="22" name="Rectangle 21"/>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3" name="TextBox 22"/>
            <p:cNvSpPr txBox="1"/>
            <p:nvPr/>
          </p:nvSpPr>
          <p:spPr>
            <a:xfrm>
              <a:off x="872353" y="32920"/>
              <a:ext cx="2030015"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.jpg</a:t>
              </a:r>
            </a:p>
          </p:txBody>
        </p:sp>
      </p:grpSp>
      <p:sp>
        <p:nvSpPr>
          <p:cNvPr id="24" name="TextBox 23"/>
          <p:cNvSpPr txBox="1"/>
          <p:nvPr/>
        </p:nvSpPr>
        <p:spPr>
          <a:xfrm>
            <a:off x="1143000" y="4402516"/>
            <a:ext cx="3276600" cy="1328023"/>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Learn more about raster formats in this </a:t>
            </a:r>
            <a:r>
              <a:rPr lang="en-US" dirty="0">
                <a:hlinkClick r:id="rId3"/>
              </a:rPr>
              <a:t>ArcGIS Pro </a:t>
            </a:r>
            <a:r>
              <a:rPr lang="en-US" dirty="0"/>
              <a:t>documentation. QGIS supports similar formats.</a:t>
            </a:r>
          </a:p>
        </p:txBody>
      </p:sp>
      <p:sp>
        <p:nvSpPr>
          <p:cNvPr id="25" name="TextBox 24">
            <a:extLst>
              <a:ext uri="{FF2B5EF4-FFF2-40B4-BE49-F238E27FC236}">
                <a16:creationId xmlns:a16="http://schemas.microsoft.com/office/drawing/2014/main" id="{E079534E-3FE3-D56A-0731-6619FDF73AF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35</a:t>
            </a:fld>
            <a:endParaRPr lang="en-US" sz="1200" dirty="0"/>
          </a:p>
        </p:txBody>
      </p:sp>
    </p:spTree>
    <p:extLst>
      <p:ext uri="{BB962C8B-B14F-4D97-AF65-F5344CB8AC3E}">
        <p14:creationId xmlns:p14="http://schemas.microsoft.com/office/powerpoint/2010/main" val="2864784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Data Types: Tabular</a:t>
            </a:r>
          </a:p>
        </p:txBody>
      </p:sp>
      <p:sp>
        <p:nvSpPr>
          <p:cNvPr id="5" name="Content Placeholder 4"/>
          <p:cNvSpPr>
            <a:spLocks noGrp="1"/>
          </p:cNvSpPr>
          <p:nvPr>
            <p:ph idx="1"/>
          </p:nvPr>
        </p:nvSpPr>
        <p:spPr>
          <a:xfrm>
            <a:off x="304800" y="1600200"/>
            <a:ext cx="8534400" cy="4525963"/>
          </a:xfrm>
        </p:spPr>
        <p:txBody>
          <a:bodyPr>
            <a:normAutofit/>
          </a:bodyPr>
          <a:lstStyle/>
          <a:p>
            <a:pPr marL="0" indent="0">
              <a:buNone/>
            </a:pPr>
            <a:r>
              <a:rPr lang="en-US" dirty="0"/>
              <a:t>Tabular data can be transformed </a:t>
            </a:r>
          </a:p>
          <a:p>
            <a:pPr marL="0" indent="0">
              <a:buNone/>
            </a:pPr>
            <a:r>
              <a:rPr lang="en-US" dirty="0"/>
              <a:t>into spatial data in two ways:</a:t>
            </a:r>
          </a:p>
          <a:p>
            <a:pPr marL="0" indent="0">
              <a:buNone/>
            </a:pPr>
            <a:endParaRPr lang="en-US" sz="1200" dirty="0"/>
          </a:p>
          <a:p>
            <a:pPr marL="0" indent="0">
              <a:buNone/>
            </a:pPr>
            <a:r>
              <a:rPr lang="en-US" dirty="0"/>
              <a:t>1. Joining </a:t>
            </a:r>
          </a:p>
          <a:p>
            <a:pPr lvl="1"/>
            <a:r>
              <a:rPr lang="en-US" sz="2400" b="1" dirty="0"/>
              <a:t>Use a shared unique identifier</a:t>
            </a:r>
            <a:r>
              <a:rPr lang="en-US" sz="2400" dirty="0"/>
              <a:t> (GEOID, name, etc.) to    match up tabular data to the spatial data’s attribute table.</a:t>
            </a:r>
          </a:p>
          <a:p>
            <a:pPr marL="0" indent="0">
              <a:buNone/>
            </a:pPr>
            <a:r>
              <a:rPr lang="en-US" dirty="0"/>
              <a:t>2. Geocoding </a:t>
            </a:r>
          </a:p>
          <a:p>
            <a:pPr lvl="1"/>
            <a:r>
              <a:rPr lang="en-US" sz="2400" b="1" dirty="0"/>
              <a:t>Use </a:t>
            </a:r>
            <a:r>
              <a:rPr lang="en-US" sz="2400" b="1" dirty="0" err="1"/>
              <a:t>lat</a:t>
            </a:r>
            <a:r>
              <a:rPr lang="en-US" sz="2400" b="1" dirty="0"/>
              <a:t>/</a:t>
            </a:r>
            <a:r>
              <a:rPr lang="en-US" sz="2400" b="1" dirty="0" err="1"/>
              <a:t>lon</a:t>
            </a:r>
            <a:r>
              <a:rPr lang="en-US" sz="2400" b="1" dirty="0"/>
              <a:t> </a:t>
            </a:r>
            <a:r>
              <a:rPr lang="en-US" sz="2400" dirty="0"/>
              <a:t>coordinates in table to plot as points on map</a:t>
            </a:r>
          </a:p>
          <a:p>
            <a:pPr lvl="1"/>
            <a:r>
              <a:rPr lang="en-US" sz="2400" b="1" dirty="0"/>
              <a:t>Use</a:t>
            </a:r>
            <a:r>
              <a:rPr lang="en-US" sz="2400" dirty="0"/>
              <a:t> </a:t>
            </a:r>
            <a:r>
              <a:rPr lang="en-US" sz="2400" b="1" dirty="0"/>
              <a:t>addresses</a:t>
            </a:r>
            <a:r>
              <a:rPr lang="en-US" sz="2400" dirty="0"/>
              <a:t> to plot locations based on a street network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417638"/>
            <a:ext cx="1858962" cy="1858962"/>
          </a:xfrm>
          <a:prstGeom prst="rect">
            <a:avLst/>
          </a:prstGeom>
        </p:spPr>
      </p:pic>
      <p:sp>
        <p:nvSpPr>
          <p:cNvPr id="6" name="TextBox 5">
            <a:extLst>
              <a:ext uri="{FF2B5EF4-FFF2-40B4-BE49-F238E27FC236}">
                <a16:creationId xmlns:a16="http://schemas.microsoft.com/office/drawing/2014/main" id="{D184B8ED-03EC-C329-41C2-6FBEDFAFA63A}"/>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36</a:t>
            </a:fld>
            <a:endParaRPr lang="en-US" sz="1200" dirty="0"/>
          </a:p>
        </p:txBody>
      </p:sp>
    </p:spTree>
    <p:extLst>
      <p:ext uri="{BB962C8B-B14F-4D97-AF65-F5344CB8AC3E}">
        <p14:creationId xmlns:p14="http://schemas.microsoft.com/office/powerpoint/2010/main" val="817351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Types: Tabular file formats</a:t>
            </a:r>
          </a:p>
        </p:txBody>
      </p:sp>
      <p:sp>
        <p:nvSpPr>
          <p:cNvPr id="6" name="Content Placeholder 5"/>
          <p:cNvSpPr>
            <a:spLocks noGrp="1"/>
          </p:cNvSpPr>
          <p:nvPr>
            <p:ph idx="1"/>
          </p:nvPr>
        </p:nvSpPr>
        <p:spPr>
          <a:xfrm>
            <a:off x="457200" y="1600201"/>
            <a:ext cx="8229600" cy="1176605"/>
          </a:xfrm>
        </p:spPr>
        <p:txBody>
          <a:bodyPr>
            <a:normAutofit fontScale="85000" lnSpcReduction="10000"/>
          </a:bodyPr>
          <a:lstStyle/>
          <a:p>
            <a:pPr marL="0" indent="0">
              <a:buNone/>
            </a:pPr>
            <a:r>
              <a:rPr lang="en-US" dirty="0"/>
              <a:t>GIS software can read commonly used tabular formats in order to transform them into spatial data.</a:t>
            </a:r>
          </a:p>
        </p:txBody>
      </p:sp>
      <p:grpSp>
        <p:nvGrpSpPr>
          <p:cNvPr id="7" name="Group 6"/>
          <p:cNvGrpSpPr/>
          <p:nvPr/>
        </p:nvGrpSpPr>
        <p:grpSpPr>
          <a:xfrm>
            <a:off x="995222" y="3074426"/>
            <a:ext cx="1097476" cy="978166"/>
            <a:chOff x="872353" y="1984"/>
            <a:chExt cx="2074145" cy="1248945"/>
          </a:xfrm>
          <a:scene3d>
            <a:camera prst="orthographicFront"/>
            <a:lightRig rig="flat" dir="t"/>
          </a:scene3d>
        </p:grpSpPr>
        <p:sp>
          <p:nvSpPr>
            <p:cNvPr id="8" name="Rectangle 7"/>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TextBox 8"/>
            <p:cNvSpPr txBox="1"/>
            <p:nvPr/>
          </p:nvSpPr>
          <p:spPr>
            <a:xfrm>
              <a:off x="872353" y="32920"/>
              <a:ext cx="2030015"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 .csv</a:t>
              </a:r>
            </a:p>
          </p:txBody>
        </p:sp>
      </p:grpSp>
      <p:sp>
        <p:nvSpPr>
          <p:cNvPr id="11" name="TextBox 10"/>
          <p:cNvSpPr txBox="1"/>
          <p:nvPr/>
        </p:nvSpPr>
        <p:spPr>
          <a:xfrm>
            <a:off x="6356224" y="3937267"/>
            <a:ext cx="2232716" cy="1940957"/>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err="1"/>
              <a:t>Shapefiles</a:t>
            </a:r>
            <a:r>
              <a:rPr lang="en-US" dirty="0"/>
              <a:t> include a .dbf, which is a tabular format that can be opened in other software, like Excel.</a:t>
            </a:r>
          </a:p>
        </p:txBody>
      </p:sp>
      <p:grpSp>
        <p:nvGrpSpPr>
          <p:cNvPr id="15" name="Group 14"/>
          <p:cNvGrpSpPr/>
          <p:nvPr/>
        </p:nvGrpSpPr>
        <p:grpSpPr>
          <a:xfrm>
            <a:off x="2711869" y="3098655"/>
            <a:ext cx="1174672" cy="987804"/>
            <a:chOff x="736507" y="1984"/>
            <a:chExt cx="2209991" cy="1302549"/>
          </a:xfrm>
          <a:scene3d>
            <a:camera prst="orthographicFront"/>
            <a:lightRig rig="flat" dir="t"/>
          </a:scene3d>
        </p:grpSpPr>
        <p:sp>
          <p:nvSpPr>
            <p:cNvPr id="16" name="Rectangle 15"/>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7" name="TextBox 16"/>
            <p:cNvSpPr txBox="1"/>
            <p:nvPr/>
          </p:nvSpPr>
          <p:spPr>
            <a:xfrm>
              <a:off x="736507" y="86524"/>
              <a:ext cx="2030016"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 .</a:t>
              </a:r>
              <a:r>
                <a:rPr lang="en-US" sz="2800" dirty="0" err="1"/>
                <a:t>xlsx</a:t>
              </a:r>
              <a:endParaRPr lang="en-US" sz="2800" dirty="0"/>
            </a:p>
          </p:txBody>
        </p:sp>
      </p:grpSp>
      <p:sp>
        <p:nvSpPr>
          <p:cNvPr id="24" name="TextBox 23"/>
          <p:cNvSpPr txBox="1"/>
          <p:nvPr/>
        </p:nvSpPr>
        <p:spPr>
          <a:xfrm>
            <a:off x="1661967" y="5029200"/>
            <a:ext cx="3276600" cy="715089"/>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QGIS cannot read Excel file formats.</a:t>
            </a:r>
          </a:p>
        </p:txBody>
      </p:sp>
      <p:grpSp>
        <p:nvGrpSpPr>
          <p:cNvPr id="25" name="Group 24"/>
          <p:cNvGrpSpPr/>
          <p:nvPr/>
        </p:nvGrpSpPr>
        <p:grpSpPr>
          <a:xfrm>
            <a:off x="4456750" y="3081721"/>
            <a:ext cx="1174672" cy="987804"/>
            <a:chOff x="736507" y="1984"/>
            <a:chExt cx="2209991" cy="1302549"/>
          </a:xfrm>
          <a:scene3d>
            <a:camera prst="orthographicFront"/>
            <a:lightRig rig="flat" dir="t"/>
          </a:scene3d>
        </p:grpSpPr>
        <p:sp>
          <p:nvSpPr>
            <p:cNvPr id="26" name="Rectangle 25"/>
            <p:cNvSpPr/>
            <p:nvPr/>
          </p:nvSpPr>
          <p:spPr>
            <a:xfrm>
              <a:off x="916483" y="1984"/>
              <a:ext cx="2030015" cy="121800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7" name="TextBox 26"/>
            <p:cNvSpPr txBox="1"/>
            <p:nvPr/>
          </p:nvSpPr>
          <p:spPr>
            <a:xfrm>
              <a:off x="736507" y="86524"/>
              <a:ext cx="2030016" cy="1218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ctr"/>
              <a:r>
                <a:rPr lang="en-US" sz="2800" dirty="0"/>
                <a:t> .dbf</a:t>
              </a:r>
            </a:p>
          </p:txBody>
        </p:sp>
      </p:grpSp>
      <p:sp>
        <p:nvSpPr>
          <p:cNvPr id="2" name="Down Arrow 1"/>
          <p:cNvSpPr/>
          <p:nvPr/>
        </p:nvSpPr>
        <p:spPr>
          <a:xfrm>
            <a:off x="3083500" y="4182780"/>
            <a:ext cx="433533" cy="6859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rot="18887390">
            <a:off x="5810816" y="3571917"/>
            <a:ext cx="433357" cy="6859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7D3FBC1-01F0-2151-F9A4-EE1ED619466E}"/>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37</a:t>
            </a:fld>
            <a:endParaRPr lang="en-US" sz="1200" dirty="0"/>
          </a:p>
        </p:txBody>
      </p:sp>
    </p:spTree>
    <p:extLst>
      <p:ext uri="{BB962C8B-B14F-4D97-AF65-F5344CB8AC3E}">
        <p14:creationId xmlns:p14="http://schemas.microsoft.com/office/powerpoint/2010/main" val="318168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717DB2-353C-41E6-90FE-E866797B5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829718"/>
            <a:ext cx="2857500" cy="2066925"/>
          </a:xfrm>
          <a:prstGeom prst="rect">
            <a:avLst/>
          </a:prstGeom>
        </p:spPr>
      </p:pic>
      <p:sp>
        <p:nvSpPr>
          <p:cNvPr id="2" name="Title 1">
            <a:extLst>
              <a:ext uri="{FF2B5EF4-FFF2-40B4-BE49-F238E27FC236}">
                <a16:creationId xmlns:a16="http://schemas.microsoft.com/office/drawing/2014/main" id="{9687197E-B580-47C3-BA10-A9B3BD69A5DD}"/>
              </a:ext>
            </a:extLst>
          </p:cNvPr>
          <p:cNvSpPr>
            <a:spLocks noGrp="1"/>
          </p:cNvSpPr>
          <p:nvPr>
            <p:ph type="title"/>
          </p:nvPr>
        </p:nvSpPr>
        <p:spPr/>
        <p:txBody>
          <a:bodyPr/>
          <a:lstStyle/>
          <a:p>
            <a:r>
              <a:rPr lang="en-US" dirty="0"/>
              <a:t>Geodatabases</a:t>
            </a:r>
          </a:p>
        </p:txBody>
      </p:sp>
      <p:sp>
        <p:nvSpPr>
          <p:cNvPr id="3" name="Content Placeholder 2">
            <a:extLst>
              <a:ext uri="{FF2B5EF4-FFF2-40B4-BE49-F238E27FC236}">
                <a16:creationId xmlns:a16="http://schemas.microsoft.com/office/drawing/2014/main" id="{43BAE995-3A70-45BF-B37F-904B60B657F3}"/>
              </a:ext>
            </a:extLst>
          </p:cNvPr>
          <p:cNvSpPr>
            <a:spLocks noGrp="1"/>
          </p:cNvSpPr>
          <p:nvPr>
            <p:ph idx="1"/>
          </p:nvPr>
        </p:nvSpPr>
        <p:spPr>
          <a:xfrm>
            <a:off x="457200" y="1600200"/>
            <a:ext cx="6324600" cy="4525963"/>
          </a:xfrm>
        </p:spPr>
        <p:txBody>
          <a:bodyPr>
            <a:normAutofit fontScale="92500" lnSpcReduction="20000"/>
          </a:bodyPr>
          <a:lstStyle/>
          <a:p>
            <a:r>
              <a:rPr lang="en-US" dirty="0"/>
              <a:t>ESRI/ArcGIS storage system</a:t>
            </a:r>
          </a:p>
          <a:p>
            <a:r>
              <a:rPr lang="en-US" dirty="0"/>
              <a:t>a collection of geographic datasets of various types held in a common file system folder</a:t>
            </a:r>
          </a:p>
          <a:p>
            <a:r>
              <a:rPr lang="en-US" b="1" dirty="0"/>
              <a:t>Advantages:</a:t>
            </a:r>
            <a:r>
              <a:rPr lang="en-US" dirty="0"/>
              <a:t> larger files size limits, faster processing time when using analysis tools</a:t>
            </a:r>
          </a:p>
          <a:p>
            <a:r>
              <a:rPr lang="en-US" b="1" dirty="0"/>
              <a:t>Disadvantages:</a:t>
            </a:r>
            <a:r>
              <a:rPr lang="en-US" dirty="0"/>
              <a:t> can only be opened in ESRI software</a:t>
            </a:r>
          </a:p>
          <a:p>
            <a:r>
              <a:rPr lang="en-US" dirty="0"/>
              <a:t>Learn more about </a:t>
            </a:r>
            <a:r>
              <a:rPr lang="en-US" dirty="0">
                <a:hlinkClick r:id="rId4"/>
              </a:rPr>
              <a:t>using geodatabases in Pro</a:t>
            </a:r>
            <a:r>
              <a:rPr lang="en-US" dirty="0"/>
              <a:t>.</a:t>
            </a:r>
          </a:p>
        </p:txBody>
      </p:sp>
      <p:sp>
        <p:nvSpPr>
          <p:cNvPr id="6" name="TextBox 5">
            <a:extLst>
              <a:ext uri="{FF2B5EF4-FFF2-40B4-BE49-F238E27FC236}">
                <a16:creationId xmlns:a16="http://schemas.microsoft.com/office/drawing/2014/main" id="{62D5A235-A91E-9F58-CD5D-A657DC072E48}"/>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38</a:t>
            </a:fld>
            <a:endParaRPr lang="en-US" sz="1200" dirty="0"/>
          </a:p>
        </p:txBody>
      </p:sp>
    </p:spTree>
    <p:extLst>
      <p:ext uri="{BB962C8B-B14F-4D97-AF65-F5344CB8AC3E}">
        <p14:creationId xmlns:p14="http://schemas.microsoft.com/office/powerpoint/2010/main" val="4181501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Other data </a:t>
            </a:r>
            <a:r>
              <a:rPr lang="en-US" dirty="0"/>
              <a:t>f</a:t>
            </a:r>
            <a:r>
              <a:rPr lang="en-US" dirty="0">
                <a:latin typeface="+mn-lt"/>
              </a:rPr>
              <a:t>ormats</a:t>
            </a:r>
          </a:p>
        </p:txBody>
      </p:sp>
      <p:sp>
        <p:nvSpPr>
          <p:cNvPr id="3" name="Content Placeholder 2"/>
          <p:cNvSpPr>
            <a:spLocks noGrp="1"/>
          </p:cNvSpPr>
          <p:nvPr>
            <p:ph idx="1"/>
          </p:nvPr>
        </p:nvSpPr>
        <p:spPr>
          <a:xfrm>
            <a:off x="228600" y="1600200"/>
            <a:ext cx="8686800" cy="4525963"/>
          </a:xfrm>
        </p:spPr>
        <p:txBody>
          <a:bodyPr>
            <a:normAutofit fontScale="70000" lnSpcReduction="20000"/>
          </a:bodyPr>
          <a:lstStyle/>
          <a:p>
            <a:pPr marL="0" indent="0">
              <a:buNone/>
            </a:pPr>
            <a:r>
              <a:rPr lang="en-US" sz="3100" b="1" dirty="0"/>
              <a:t>GIS can import and convert data produced in other formats:</a:t>
            </a:r>
          </a:p>
          <a:p>
            <a:r>
              <a:rPr lang="en-US" sz="3100" dirty="0"/>
              <a:t>KML / KMZ files (Google Earth) </a:t>
            </a:r>
          </a:p>
          <a:p>
            <a:r>
              <a:rPr lang="en-US" sz="3100" dirty="0"/>
              <a:t>DXF / DWG (CAD)</a:t>
            </a:r>
          </a:p>
          <a:p>
            <a:r>
              <a:rPr lang="en-US" sz="3100" dirty="0" err="1"/>
              <a:t>NetCDF</a:t>
            </a:r>
            <a:r>
              <a:rPr lang="en-US" sz="3100" dirty="0"/>
              <a:t> (scientific data)</a:t>
            </a:r>
          </a:p>
          <a:p>
            <a:r>
              <a:rPr lang="en-US" sz="3100" dirty="0"/>
              <a:t>LAS (Lidar)</a:t>
            </a:r>
          </a:p>
          <a:p>
            <a:r>
              <a:rPr lang="en-US" sz="3100" dirty="0"/>
              <a:t>GPX (GPS units)</a:t>
            </a:r>
          </a:p>
          <a:p>
            <a:r>
              <a:rPr lang="en-US" sz="3100" dirty="0" err="1"/>
              <a:t>Geojson</a:t>
            </a:r>
            <a:endParaRPr lang="en-US" sz="3100" dirty="0"/>
          </a:p>
          <a:p>
            <a:pPr marL="0" indent="0">
              <a:buNone/>
            </a:pPr>
            <a:r>
              <a:rPr lang="en-US" sz="3100" b="1" dirty="0"/>
              <a:t>GIS software can export many formats:</a:t>
            </a:r>
          </a:p>
          <a:p>
            <a:r>
              <a:rPr lang="en-US" sz="3100" dirty="0"/>
              <a:t>Adobe Illustrator</a:t>
            </a:r>
          </a:p>
          <a:p>
            <a:r>
              <a:rPr lang="en-US" sz="3100" dirty="0"/>
              <a:t>KML</a:t>
            </a:r>
          </a:p>
          <a:p>
            <a:r>
              <a:rPr lang="en-US" sz="3100" dirty="0"/>
              <a:t>CAD</a:t>
            </a:r>
          </a:p>
          <a:p>
            <a:r>
              <a:rPr lang="en-US" sz="3100" dirty="0"/>
              <a:t>TIF</a:t>
            </a:r>
          </a:p>
          <a:p>
            <a:r>
              <a:rPr lang="en-US" sz="3100" dirty="0"/>
              <a:t>JPG</a:t>
            </a:r>
          </a:p>
        </p:txBody>
      </p:sp>
      <p:pic>
        <p:nvPicPr>
          <p:cNvPr id="2050" name="Picture 2" descr="Image result for data import ex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369741"/>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38800" y="4913670"/>
            <a:ext cx="2438400" cy="1021556"/>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The GIS &amp; Data Lab has many types of data visualization software. </a:t>
            </a:r>
          </a:p>
        </p:txBody>
      </p:sp>
      <p:sp>
        <p:nvSpPr>
          <p:cNvPr id="6" name="TextBox 5">
            <a:extLst>
              <a:ext uri="{FF2B5EF4-FFF2-40B4-BE49-F238E27FC236}">
                <a16:creationId xmlns:a16="http://schemas.microsoft.com/office/drawing/2014/main" id="{164FEAFE-2B25-FA77-E459-97E78118035C}"/>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39</a:t>
            </a:fld>
            <a:endParaRPr lang="en-US" sz="1200" dirty="0"/>
          </a:p>
        </p:txBody>
      </p:sp>
    </p:spTree>
    <p:extLst>
      <p:ext uri="{BB962C8B-B14F-4D97-AF65-F5344CB8AC3E}">
        <p14:creationId xmlns:p14="http://schemas.microsoft.com/office/powerpoint/2010/main" val="68987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72" y="990600"/>
            <a:ext cx="7772400" cy="1219199"/>
          </a:xfrm>
        </p:spPr>
        <p:txBody>
          <a:bodyPr>
            <a:noAutofit/>
          </a:bodyPr>
          <a:lstStyle/>
          <a:p>
            <a:pPr algn="ctr"/>
            <a:r>
              <a:rPr lang="en-US" dirty="0">
                <a:latin typeface="+mn-lt"/>
              </a:rPr>
              <a:t>Geographic Information System</a:t>
            </a:r>
          </a:p>
        </p:txBody>
      </p:sp>
      <p:sp>
        <p:nvSpPr>
          <p:cNvPr id="3" name="Content Placeholder 2"/>
          <p:cNvSpPr>
            <a:spLocks noGrp="1"/>
          </p:cNvSpPr>
          <p:nvPr>
            <p:ph idx="1"/>
          </p:nvPr>
        </p:nvSpPr>
        <p:spPr>
          <a:xfrm>
            <a:off x="1302544" y="2575215"/>
            <a:ext cx="7003256" cy="3129503"/>
          </a:xfrm>
        </p:spPr>
        <p:txBody>
          <a:bodyPr>
            <a:normAutofit/>
          </a:bodyPr>
          <a:lstStyle/>
          <a:p>
            <a:pPr marL="0" indent="0" algn="ctr">
              <a:buNone/>
            </a:pPr>
            <a:r>
              <a:rPr lang="en-US" dirty="0"/>
              <a:t>“A system for </a:t>
            </a:r>
          </a:p>
          <a:p>
            <a:pPr marL="0" indent="0" algn="ctr">
              <a:buNone/>
            </a:pPr>
            <a:r>
              <a:rPr lang="en-US" dirty="0"/>
              <a:t>capturing, storing, checking, integrating,                  manipulating, analyzing and displaying </a:t>
            </a:r>
          </a:p>
          <a:p>
            <a:pPr marL="0" indent="0" algn="ctr">
              <a:buNone/>
            </a:pPr>
            <a:r>
              <a:rPr lang="en-US" dirty="0"/>
              <a:t>spatial data”</a:t>
            </a:r>
          </a:p>
          <a:p>
            <a:endParaRPr lang="en-US" dirty="0">
              <a:solidFill>
                <a:srgbClr val="FFC000"/>
              </a:solidFill>
            </a:endParaRPr>
          </a:p>
        </p:txBody>
      </p:sp>
      <p:sp>
        <p:nvSpPr>
          <p:cNvPr id="4" name="TextBox 3">
            <a:extLst>
              <a:ext uri="{FF2B5EF4-FFF2-40B4-BE49-F238E27FC236}">
                <a16:creationId xmlns:a16="http://schemas.microsoft.com/office/drawing/2014/main" id="{21F0C61E-D28A-FC45-54EA-66EC2A5C3593}"/>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a:t>
            </a:fld>
            <a:endParaRPr lang="en-US" sz="1200" dirty="0"/>
          </a:p>
        </p:txBody>
      </p:sp>
    </p:spTree>
    <p:extLst>
      <p:ext uri="{BB962C8B-B14F-4D97-AF65-F5344CB8AC3E}">
        <p14:creationId xmlns:p14="http://schemas.microsoft.com/office/powerpoint/2010/main" val="3703328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Associated Workflows</a:t>
            </a:r>
          </a:p>
        </p:txBody>
      </p:sp>
      <p:sp>
        <p:nvSpPr>
          <p:cNvPr id="16" name="Flowchart: Alternate Process 15"/>
          <p:cNvSpPr/>
          <p:nvPr/>
        </p:nvSpPr>
        <p:spPr>
          <a:xfrm>
            <a:off x="304800" y="1600200"/>
            <a:ext cx="2069432" cy="754459"/>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Satellite     Remote Sensing</a:t>
            </a:r>
          </a:p>
        </p:txBody>
      </p:sp>
      <p:sp>
        <p:nvSpPr>
          <p:cNvPr id="17" name="Flowchart: Alternate Process 16"/>
          <p:cNvSpPr/>
          <p:nvPr/>
        </p:nvSpPr>
        <p:spPr>
          <a:xfrm>
            <a:off x="304800" y="2667000"/>
            <a:ext cx="2057400" cy="754459"/>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3D Modeling &amp; Photogrammetry</a:t>
            </a:r>
          </a:p>
        </p:txBody>
      </p:sp>
      <p:sp>
        <p:nvSpPr>
          <p:cNvPr id="18" name="Flowchart: Alternate Process 17"/>
          <p:cNvSpPr/>
          <p:nvPr/>
        </p:nvSpPr>
        <p:spPr>
          <a:xfrm>
            <a:off x="7239000" y="1600200"/>
            <a:ext cx="1600200" cy="4191000"/>
          </a:xfrm>
          <a:prstGeom prst="flowChartAlternateProcess">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GIS</a:t>
            </a:r>
          </a:p>
        </p:txBody>
      </p:sp>
      <p:cxnSp>
        <p:nvCxnSpPr>
          <p:cNvPr id="22" name="Straight Arrow Connector 21"/>
          <p:cNvCxnSpPr/>
          <p:nvPr/>
        </p:nvCxnSpPr>
        <p:spPr>
          <a:xfrm>
            <a:off x="2454206" y="1977430"/>
            <a:ext cx="4632394" cy="0"/>
          </a:xfrm>
          <a:prstGeom prst="straightConnector1">
            <a:avLst/>
          </a:prstGeom>
          <a:ln>
            <a:headEnd type="arrow" w="lg" len="med"/>
            <a:tailEnd type="arrow" w="lg" len="med"/>
          </a:ln>
        </p:spPr>
        <p:style>
          <a:lnRef idx="2">
            <a:schemeClr val="accent2"/>
          </a:lnRef>
          <a:fillRef idx="0">
            <a:schemeClr val="accent2"/>
          </a:fillRef>
          <a:effectRef idx="1">
            <a:schemeClr val="accent2"/>
          </a:effectRef>
          <a:fontRef idx="minor">
            <a:schemeClr val="tx1"/>
          </a:fontRef>
        </p:style>
      </p:cxnSp>
      <p:sp>
        <p:nvSpPr>
          <p:cNvPr id="39" name="TextBox 38"/>
          <p:cNvSpPr txBox="1"/>
          <p:nvPr/>
        </p:nvSpPr>
        <p:spPr>
          <a:xfrm>
            <a:off x="2398296" y="2015736"/>
            <a:ext cx="457851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Processed imagery as </a:t>
            </a:r>
            <a:r>
              <a:rPr lang="en-US" sz="2000" dirty="0" err="1"/>
              <a:t>rasters</a:t>
            </a:r>
            <a:r>
              <a:rPr lang="en-US" sz="2000" dirty="0"/>
              <a:t> or vectors (e.g. enhancements, classifications)</a:t>
            </a:r>
          </a:p>
          <a:p>
            <a:pPr marL="285750" indent="-285750">
              <a:buFont typeface="Arial" panose="020B0604020202020204" pitchFamily="34" charset="0"/>
              <a:buChar char="•"/>
            </a:pPr>
            <a:r>
              <a:rPr lang="en-US" sz="2000" dirty="0"/>
              <a:t>Raw Imagery for </a:t>
            </a:r>
            <a:r>
              <a:rPr lang="en-US" sz="2000" dirty="0" err="1"/>
              <a:t>basemaps</a:t>
            </a:r>
            <a:endParaRPr lang="en-US" sz="2000" dirty="0"/>
          </a:p>
        </p:txBody>
      </p:sp>
      <p:cxnSp>
        <p:nvCxnSpPr>
          <p:cNvPr id="48" name="Straight Arrow Connector 47"/>
          <p:cNvCxnSpPr/>
          <p:nvPr/>
        </p:nvCxnSpPr>
        <p:spPr>
          <a:xfrm>
            <a:off x="2466238" y="3074469"/>
            <a:ext cx="4620362" cy="0"/>
          </a:xfrm>
          <a:prstGeom prst="straightConnector1">
            <a:avLst/>
          </a:prstGeom>
          <a:ln>
            <a:headEnd type="arrow" w="lg" len="med"/>
            <a:tailEnd type="arrow" w="lg" len="med"/>
          </a:ln>
        </p:spPr>
        <p:style>
          <a:lnRef idx="2">
            <a:schemeClr val="accent3"/>
          </a:lnRef>
          <a:fillRef idx="0">
            <a:schemeClr val="accent3"/>
          </a:fillRef>
          <a:effectRef idx="1">
            <a:schemeClr val="accent3"/>
          </a:effectRef>
          <a:fontRef idx="minor">
            <a:schemeClr val="tx1"/>
          </a:fontRef>
        </p:style>
      </p:cxnSp>
      <p:sp>
        <p:nvSpPr>
          <p:cNvPr id="49" name="TextBox 48"/>
          <p:cNvSpPr txBox="1"/>
          <p:nvPr/>
        </p:nvSpPr>
        <p:spPr>
          <a:xfrm>
            <a:off x="2398297" y="3112652"/>
            <a:ext cx="460840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Processed imagery as </a:t>
            </a:r>
            <a:r>
              <a:rPr lang="en-US" sz="2000" dirty="0" err="1"/>
              <a:t>rasters</a:t>
            </a:r>
            <a:r>
              <a:rPr lang="en-US" sz="2000" dirty="0"/>
              <a:t> or models  (e.g. orthophotos, DEMS, 3D models)</a:t>
            </a:r>
          </a:p>
        </p:txBody>
      </p:sp>
      <p:sp>
        <p:nvSpPr>
          <p:cNvPr id="50" name="Flowchart: Alternate Process 49"/>
          <p:cNvSpPr/>
          <p:nvPr/>
        </p:nvSpPr>
        <p:spPr>
          <a:xfrm>
            <a:off x="304800" y="4030852"/>
            <a:ext cx="2069432" cy="754459"/>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Statistical Analysis</a:t>
            </a:r>
          </a:p>
        </p:txBody>
      </p:sp>
      <p:cxnSp>
        <p:nvCxnSpPr>
          <p:cNvPr id="51" name="Straight Arrow Connector 50"/>
          <p:cNvCxnSpPr/>
          <p:nvPr/>
        </p:nvCxnSpPr>
        <p:spPr>
          <a:xfrm>
            <a:off x="2490302" y="4438321"/>
            <a:ext cx="4596298" cy="0"/>
          </a:xfrm>
          <a:prstGeom prst="straightConnector1">
            <a:avLst/>
          </a:prstGeom>
          <a:ln>
            <a:headEnd type="arrow" w="lg" len="med"/>
            <a:tailEnd type="arrow" w="lg" len="med"/>
          </a:ln>
        </p:spPr>
        <p:style>
          <a:lnRef idx="2">
            <a:schemeClr val="accent4"/>
          </a:lnRef>
          <a:fillRef idx="0">
            <a:schemeClr val="accent4"/>
          </a:fillRef>
          <a:effectRef idx="1">
            <a:schemeClr val="accent4"/>
          </a:effectRef>
          <a:fontRef idx="minor">
            <a:schemeClr val="tx1"/>
          </a:fontRef>
        </p:style>
      </p:cxnSp>
      <p:sp>
        <p:nvSpPr>
          <p:cNvPr id="52" name="TextBox 51"/>
          <p:cNvSpPr txBox="1"/>
          <p:nvPr/>
        </p:nvSpPr>
        <p:spPr>
          <a:xfrm>
            <a:off x="2398297" y="4476504"/>
            <a:ext cx="456648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Attribute tables for running analyses,      (e.g. regressions, predictions)</a:t>
            </a:r>
          </a:p>
        </p:txBody>
      </p:sp>
      <p:sp>
        <p:nvSpPr>
          <p:cNvPr id="54" name="Flowchart: Alternate Process 53"/>
          <p:cNvSpPr/>
          <p:nvPr/>
        </p:nvSpPr>
        <p:spPr>
          <a:xfrm>
            <a:off x="304800" y="4976216"/>
            <a:ext cx="2081464" cy="754459"/>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Visual Design (e.g. Illustrator)</a:t>
            </a:r>
          </a:p>
        </p:txBody>
      </p:sp>
      <p:cxnSp>
        <p:nvCxnSpPr>
          <p:cNvPr id="55" name="Straight Arrow Connector 54"/>
          <p:cNvCxnSpPr/>
          <p:nvPr/>
        </p:nvCxnSpPr>
        <p:spPr>
          <a:xfrm>
            <a:off x="2490302" y="5383685"/>
            <a:ext cx="4596298" cy="0"/>
          </a:xfrm>
          <a:prstGeom prst="straightConnector1">
            <a:avLst/>
          </a:prstGeom>
          <a:ln>
            <a:headEnd type="arrow" w="lg" len="med"/>
            <a:tailEnd type="arrow" w="lg" len="med"/>
          </a:ln>
        </p:spPr>
        <p:style>
          <a:lnRef idx="2">
            <a:schemeClr val="accent5"/>
          </a:lnRef>
          <a:fillRef idx="0">
            <a:schemeClr val="accent5"/>
          </a:fillRef>
          <a:effectRef idx="1">
            <a:schemeClr val="accent5"/>
          </a:effectRef>
          <a:fontRef idx="minor">
            <a:schemeClr val="tx1"/>
          </a:fontRef>
        </p:style>
      </p:cxnSp>
      <p:sp>
        <p:nvSpPr>
          <p:cNvPr id="56" name="TextBox 55"/>
          <p:cNvSpPr txBox="1"/>
          <p:nvPr/>
        </p:nvSpPr>
        <p:spPr>
          <a:xfrm>
            <a:off x="2410329" y="5421868"/>
            <a:ext cx="4566482"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Maps for improved design aesthetics</a:t>
            </a:r>
          </a:p>
        </p:txBody>
      </p:sp>
      <p:sp>
        <p:nvSpPr>
          <p:cNvPr id="3" name="TextBox 2">
            <a:extLst>
              <a:ext uri="{FF2B5EF4-FFF2-40B4-BE49-F238E27FC236}">
                <a16:creationId xmlns:a16="http://schemas.microsoft.com/office/drawing/2014/main" id="{86BC9846-7F57-5F97-1302-BAB22AFEBE4F}"/>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40</a:t>
            </a:fld>
            <a:endParaRPr lang="en-US" sz="1200" dirty="0"/>
          </a:p>
        </p:txBody>
      </p:sp>
    </p:spTree>
    <p:extLst>
      <p:ext uri="{BB962C8B-B14F-4D97-AF65-F5344CB8AC3E}">
        <p14:creationId xmlns:p14="http://schemas.microsoft.com/office/powerpoint/2010/main" val="1632872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1</a:t>
            </a:r>
          </a:p>
        </p:txBody>
      </p:sp>
      <p:sp>
        <p:nvSpPr>
          <p:cNvPr id="3" name="Content Placeholder 2"/>
          <p:cNvSpPr>
            <a:spLocks noGrp="1"/>
          </p:cNvSpPr>
          <p:nvPr>
            <p:ph idx="1"/>
          </p:nvPr>
        </p:nvSpPr>
        <p:spPr/>
        <p:txBody>
          <a:bodyPr>
            <a:normAutofit/>
          </a:bodyPr>
          <a:lstStyle/>
          <a:p>
            <a:r>
              <a:rPr lang="en-US" dirty="0"/>
              <a:t>Goals: </a:t>
            </a:r>
          </a:p>
          <a:p>
            <a:pPr lvl="1"/>
            <a:r>
              <a:rPr lang="en-US" dirty="0"/>
              <a:t>Become familiar with the GIS interface</a:t>
            </a:r>
          </a:p>
          <a:p>
            <a:pPr lvl="1"/>
            <a:r>
              <a:rPr lang="en-US" dirty="0"/>
              <a:t>Learn how to add data</a:t>
            </a:r>
          </a:p>
          <a:p>
            <a:pPr lvl="1"/>
            <a:r>
              <a:rPr lang="en-US" dirty="0"/>
              <a:t>Explore data types &amp; attributes</a:t>
            </a:r>
          </a:p>
          <a:p>
            <a:r>
              <a:rPr lang="en-US" dirty="0"/>
              <a:t>Complete either the QGIS or ArcGIS Pro exercise from your workshop folder.</a:t>
            </a:r>
          </a:p>
        </p:txBody>
      </p:sp>
      <p:sp>
        <p:nvSpPr>
          <p:cNvPr id="4" name="TextBox 3">
            <a:extLst>
              <a:ext uri="{FF2B5EF4-FFF2-40B4-BE49-F238E27FC236}">
                <a16:creationId xmlns:a16="http://schemas.microsoft.com/office/drawing/2014/main" id="{3FEEEA4E-42AD-09B4-0B7B-75EF08663073}"/>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41</a:t>
            </a:fld>
            <a:endParaRPr lang="en-US" sz="1200" dirty="0"/>
          </a:p>
        </p:txBody>
      </p:sp>
    </p:spTree>
    <p:extLst>
      <p:ext uri="{BB962C8B-B14F-4D97-AF65-F5344CB8AC3E}">
        <p14:creationId xmlns:p14="http://schemas.microsoft.com/office/powerpoint/2010/main" val="3184382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0"/>
            <a:ext cx="7772400" cy="1905000"/>
          </a:xfrm>
        </p:spPr>
        <p:txBody>
          <a:bodyPr>
            <a:noAutofit/>
          </a:bodyPr>
          <a:lstStyle/>
          <a:p>
            <a:r>
              <a:rPr lang="en-US" sz="4400" b="0" dirty="0">
                <a:latin typeface="+mn-lt"/>
              </a:rPr>
              <a:t>Maps </a:t>
            </a:r>
            <a:r>
              <a:rPr lang="en-US" b="0" dirty="0"/>
              <a:t>&amp;</a:t>
            </a:r>
            <a:r>
              <a:rPr lang="en-US" sz="4400" b="0" dirty="0">
                <a:latin typeface="+mn-lt"/>
              </a:rPr>
              <a:t> Data: </a:t>
            </a:r>
            <a:br>
              <a:rPr lang="en-US" sz="4400" b="0" dirty="0">
                <a:latin typeface="+mn-lt"/>
              </a:rPr>
            </a:br>
            <a:r>
              <a:rPr lang="en-US" sz="4000" b="0" dirty="0">
                <a:latin typeface="+mn-lt"/>
              </a:rPr>
              <a:t>Characteristics of spatial data</a:t>
            </a:r>
          </a:p>
        </p:txBody>
      </p:sp>
      <p:sp>
        <p:nvSpPr>
          <p:cNvPr id="3" name="TextBox 2">
            <a:extLst>
              <a:ext uri="{FF2B5EF4-FFF2-40B4-BE49-F238E27FC236}">
                <a16:creationId xmlns:a16="http://schemas.microsoft.com/office/drawing/2014/main" id="{54D6197C-C187-FF89-86AC-A9B9E5602C16}"/>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42</a:t>
            </a:fld>
            <a:endParaRPr lang="en-US" sz="1200" dirty="0"/>
          </a:p>
        </p:txBody>
      </p:sp>
    </p:spTree>
    <p:extLst>
      <p:ext uri="{BB962C8B-B14F-4D97-AF65-F5344CB8AC3E}">
        <p14:creationId xmlns:p14="http://schemas.microsoft.com/office/powerpoint/2010/main" val="1711568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6977"/>
          <a:stretch/>
        </p:blipFill>
        <p:spPr>
          <a:xfrm>
            <a:off x="214855" y="228598"/>
            <a:ext cx="8714288" cy="4572002"/>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a:latin typeface="+mn-lt"/>
              </a:rPr>
              <a:t>Generalization</a:t>
            </a:r>
          </a:p>
        </p:txBody>
      </p:sp>
      <p:sp>
        <p:nvSpPr>
          <p:cNvPr id="3" name="Content Placeholder 2"/>
          <p:cNvSpPr>
            <a:spLocks noGrp="1"/>
          </p:cNvSpPr>
          <p:nvPr>
            <p:ph idx="1"/>
          </p:nvPr>
        </p:nvSpPr>
        <p:spPr>
          <a:xfrm>
            <a:off x="214857" y="4953000"/>
            <a:ext cx="8714286" cy="1290284"/>
          </a:xfrm>
          <a:solidFill>
            <a:schemeClr val="bg1"/>
          </a:solidFill>
          <a:ln>
            <a:noFill/>
          </a:ln>
        </p:spPr>
        <p:txBody>
          <a:bodyPr numCol="2">
            <a:normAutofit fontScale="70000" lnSpcReduction="20000"/>
          </a:bodyPr>
          <a:lstStyle/>
          <a:p>
            <a:r>
              <a:rPr lang="en-US" dirty="0"/>
              <a:t>The most detailed data available   is not suitable for all purposes            (or often a manageable file size)</a:t>
            </a:r>
          </a:p>
          <a:p>
            <a:endParaRPr lang="en-US" dirty="0"/>
          </a:p>
          <a:p>
            <a:r>
              <a:rPr lang="en-US" dirty="0"/>
              <a:t>e.g. resolution of coastline data  for this map is scale dependent</a:t>
            </a:r>
          </a:p>
          <a:p>
            <a:pPr lvl="1"/>
            <a:r>
              <a:rPr lang="en-US" b="1" dirty="0">
                <a:solidFill>
                  <a:srgbClr val="B9401B"/>
                </a:solidFill>
              </a:rPr>
              <a:t>Red</a:t>
            </a:r>
            <a:r>
              <a:rPr lang="en-US" dirty="0"/>
              <a:t>: county map</a:t>
            </a:r>
          </a:p>
          <a:p>
            <a:pPr lvl="1"/>
            <a:r>
              <a:rPr lang="en-US" b="1" dirty="0">
                <a:solidFill>
                  <a:srgbClr val="0070C0"/>
                </a:solidFill>
              </a:rPr>
              <a:t>Blue</a:t>
            </a:r>
            <a:r>
              <a:rPr lang="en-US" dirty="0"/>
              <a:t>: town map</a:t>
            </a:r>
          </a:p>
        </p:txBody>
      </p:sp>
      <p:sp>
        <p:nvSpPr>
          <p:cNvPr id="5" name="TextBox 4">
            <a:extLst>
              <a:ext uri="{FF2B5EF4-FFF2-40B4-BE49-F238E27FC236}">
                <a16:creationId xmlns:a16="http://schemas.microsoft.com/office/drawing/2014/main" id="{C9BEBCBC-39DD-0229-2869-44670ED71949}"/>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43</a:t>
            </a:fld>
            <a:endParaRPr lang="en-US" sz="1200" dirty="0"/>
          </a:p>
        </p:txBody>
      </p:sp>
    </p:spTree>
    <p:extLst>
      <p:ext uri="{BB962C8B-B14F-4D97-AF65-F5344CB8AC3E}">
        <p14:creationId xmlns:p14="http://schemas.microsoft.com/office/powerpoint/2010/main" val="2792955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Abstraction</a:t>
            </a:r>
          </a:p>
        </p:txBody>
      </p:sp>
      <p:sp>
        <p:nvSpPr>
          <p:cNvPr id="3" name="Content Placeholder 2"/>
          <p:cNvSpPr>
            <a:spLocks noGrp="1"/>
          </p:cNvSpPr>
          <p:nvPr>
            <p:ph idx="1"/>
          </p:nvPr>
        </p:nvSpPr>
        <p:spPr>
          <a:xfrm>
            <a:off x="19415" y="1402398"/>
            <a:ext cx="9124585" cy="1197439"/>
          </a:xfrm>
        </p:spPr>
        <p:txBody>
          <a:bodyPr>
            <a:normAutofit/>
          </a:bodyPr>
          <a:lstStyle/>
          <a:p>
            <a:pPr marL="457200" lvl="1" indent="0" algn="ctr">
              <a:buNone/>
            </a:pPr>
            <a:r>
              <a:rPr lang="en-US" dirty="0"/>
              <a:t>The process of reducing data from its complete state to what is necessary for use and presentation</a:t>
            </a:r>
          </a:p>
        </p:txBody>
      </p:sp>
      <p:sp>
        <p:nvSpPr>
          <p:cNvPr id="9" name="Content Placeholder 2"/>
          <p:cNvSpPr txBox="1">
            <a:spLocks/>
          </p:cNvSpPr>
          <p:nvPr/>
        </p:nvSpPr>
        <p:spPr>
          <a:xfrm>
            <a:off x="19415" y="4267200"/>
            <a:ext cx="9124585" cy="200803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buFont typeface="Arial" pitchFamily="34" charset="0"/>
              <a:buNone/>
            </a:pPr>
            <a:r>
              <a:rPr lang="en-US" b="1" dirty="0"/>
              <a:t>Quiz:</a:t>
            </a:r>
            <a:r>
              <a:rPr lang="en-US" dirty="0"/>
              <a:t> Which data </a:t>
            </a:r>
            <a:r>
              <a:rPr lang="en-US" dirty="0" err="1"/>
              <a:t>symbology</a:t>
            </a:r>
            <a:r>
              <a:rPr lang="en-US" dirty="0"/>
              <a:t> (pictured above)                     would you select for each of the following maps?</a:t>
            </a:r>
          </a:p>
          <a:p>
            <a:pPr lvl="1" algn="ctr"/>
            <a:r>
              <a:rPr lang="en-US" dirty="0"/>
              <a:t>Land use study of adjacent property</a:t>
            </a:r>
          </a:p>
          <a:p>
            <a:pPr lvl="1" algn="ctr"/>
            <a:r>
              <a:rPr lang="en-US" dirty="0"/>
              <a:t>Development map of the airport</a:t>
            </a:r>
          </a:p>
          <a:p>
            <a:pPr lvl="1" algn="ctr"/>
            <a:r>
              <a:rPr lang="en-US" dirty="0"/>
              <a:t>National map of airports</a:t>
            </a:r>
          </a:p>
          <a:p>
            <a:pPr lvl="1"/>
            <a:endParaRPr lang="en-US" dirty="0"/>
          </a:p>
        </p:txBody>
      </p:sp>
      <p:grpSp>
        <p:nvGrpSpPr>
          <p:cNvPr id="16" name="Group 15"/>
          <p:cNvGrpSpPr/>
          <p:nvPr/>
        </p:nvGrpSpPr>
        <p:grpSpPr>
          <a:xfrm>
            <a:off x="19415" y="2438400"/>
            <a:ext cx="9124585" cy="1828800"/>
            <a:chOff x="19415" y="2286000"/>
            <a:chExt cx="9124585" cy="1828800"/>
          </a:xfrm>
        </p:grpSpPr>
        <p:pic>
          <p:nvPicPr>
            <p:cNvPr id="4" name="Picture 3"/>
            <p:cNvPicPr>
              <a:picLocks noChangeAspect="1"/>
            </p:cNvPicPr>
            <p:nvPr/>
          </p:nvPicPr>
          <p:blipFill>
            <a:blip r:embed="rId3"/>
            <a:stretch>
              <a:fillRect/>
            </a:stretch>
          </p:blipFill>
          <p:spPr>
            <a:xfrm>
              <a:off x="19415" y="2286000"/>
              <a:ext cx="2292129" cy="1690742"/>
            </a:xfrm>
            <a:prstGeom prst="rect">
              <a:avLst/>
            </a:prstGeom>
          </p:spPr>
        </p:pic>
        <p:pic>
          <p:nvPicPr>
            <p:cNvPr id="5" name="Picture 4"/>
            <p:cNvPicPr>
              <a:picLocks noChangeAspect="1"/>
            </p:cNvPicPr>
            <p:nvPr/>
          </p:nvPicPr>
          <p:blipFill>
            <a:blip r:embed="rId4"/>
            <a:stretch>
              <a:fillRect/>
            </a:stretch>
          </p:blipFill>
          <p:spPr>
            <a:xfrm>
              <a:off x="2311544" y="2286000"/>
              <a:ext cx="2300994" cy="1690742"/>
            </a:xfrm>
            <a:prstGeom prst="rect">
              <a:avLst/>
            </a:prstGeom>
          </p:spPr>
        </p:pic>
        <p:pic>
          <p:nvPicPr>
            <p:cNvPr id="6" name="Picture 5"/>
            <p:cNvPicPr>
              <a:picLocks noChangeAspect="1"/>
            </p:cNvPicPr>
            <p:nvPr/>
          </p:nvPicPr>
          <p:blipFill>
            <a:blip r:embed="rId5"/>
            <a:stretch>
              <a:fillRect/>
            </a:stretch>
          </p:blipFill>
          <p:spPr>
            <a:xfrm>
              <a:off x="4584504" y="2286000"/>
              <a:ext cx="2288558" cy="1690742"/>
            </a:xfrm>
            <a:prstGeom prst="rect">
              <a:avLst/>
            </a:prstGeom>
          </p:spPr>
        </p:pic>
        <p:pic>
          <p:nvPicPr>
            <p:cNvPr id="7" name="Picture 6"/>
            <p:cNvPicPr>
              <a:picLocks noChangeAspect="1"/>
            </p:cNvPicPr>
            <p:nvPr/>
          </p:nvPicPr>
          <p:blipFill>
            <a:blip r:embed="rId6"/>
            <a:stretch>
              <a:fillRect/>
            </a:stretch>
          </p:blipFill>
          <p:spPr>
            <a:xfrm>
              <a:off x="6858075" y="2286000"/>
              <a:ext cx="2285925" cy="1690742"/>
            </a:xfrm>
            <a:prstGeom prst="rect">
              <a:avLst/>
            </a:prstGeom>
          </p:spPr>
        </p:pic>
        <p:sp>
          <p:nvSpPr>
            <p:cNvPr id="10" name="Action Button: Custom 9">
              <a:hlinkClick r:id="" action="ppaction://noaction" highlightClick="1"/>
            </p:cNvPr>
            <p:cNvSpPr/>
            <p:nvPr/>
          </p:nvSpPr>
          <p:spPr>
            <a:xfrm>
              <a:off x="3505200" y="3162124"/>
              <a:ext cx="76200" cy="76200"/>
            </a:xfrm>
            <a:prstGeom prst="actionButtonBlank">
              <a:avLst/>
            </a:prstGeom>
            <a:solidFill>
              <a:srgbClr val="B9401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401B"/>
                </a:solidFill>
              </a:endParaRPr>
            </a:p>
          </p:txBody>
        </p:sp>
        <p:sp>
          <p:nvSpPr>
            <p:cNvPr id="11" name="Rectangle 10"/>
            <p:cNvSpPr/>
            <p:nvPr/>
          </p:nvSpPr>
          <p:spPr>
            <a:xfrm>
              <a:off x="2011180" y="3622479"/>
              <a:ext cx="289882" cy="369332"/>
            </a:xfrm>
            <a:prstGeom prst="rect">
              <a:avLst/>
            </a:prstGeom>
            <a:solidFill>
              <a:schemeClr val="bg1"/>
            </a:solidFill>
          </p:spPr>
          <p:txBody>
            <a:bodyPr wrap="square" lIns="91440" tIns="45720" rIns="91440" bIns="45720">
              <a:spAutoFit/>
            </a:bodyPr>
            <a:lstStyle/>
            <a:p>
              <a:pPr algn="ctr"/>
              <a:r>
                <a:rPr lang="en-US" b="1" spc="50" dirty="0">
                  <a:ln w="9525" cmpd="sng">
                    <a:solidFill>
                      <a:schemeClr val="accent1"/>
                    </a:solidFill>
                    <a:prstDash val="solid"/>
                  </a:ln>
                  <a:solidFill>
                    <a:srgbClr val="B9401B"/>
                  </a:solidFill>
                  <a:effectLst>
                    <a:glow rad="38100">
                      <a:schemeClr val="accent1">
                        <a:alpha val="40000"/>
                      </a:schemeClr>
                    </a:glow>
                  </a:effectLst>
                </a:rPr>
                <a:t>A</a:t>
              </a:r>
              <a:endParaRPr lang="en-US" sz="4400" b="1" cap="none" spc="50" dirty="0">
                <a:ln w="9525" cmpd="sng">
                  <a:solidFill>
                    <a:schemeClr val="accent1"/>
                  </a:solidFill>
                  <a:prstDash val="solid"/>
                </a:ln>
                <a:solidFill>
                  <a:srgbClr val="B9401B"/>
                </a:solidFill>
                <a:effectLst>
                  <a:glow rad="38100">
                    <a:schemeClr val="accent1">
                      <a:alpha val="40000"/>
                    </a:schemeClr>
                  </a:glow>
                </a:effectLst>
              </a:endParaRPr>
            </a:p>
          </p:txBody>
        </p:sp>
        <p:sp>
          <p:nvSpPr>
            <p:cNvPr id="13" name="Rectangle 12"/>
            <p:cNvSpPr/>
            <p:nvPr/>
          </p:nvSpPr>
          <p:spPr>
            <a:xfrm>
              <a:off x="4297042" y="3622479"/>
              <a:ext cx="289882" cy="461665"/>
            </a:xfrm>
            <a:prstGeom prst="rect">
              <a:avLst/>
            </a:prstGeom>
            <a:solidFill>
              <a:schemeClr val="bg1"/>
            </a:solidFill>
          </p:spPr>
          <p:txBody>
            <a:bodyPr wrap="square" lIns="91440" tIns="45720" rIns="91440" bIns="45720">
              <a:noAutofit/>
            </a:bodyPr>
            <a:lstStyle/>
            <a:p>
              <a:pPr algn="ctr"/>
              <a:r>
                <a:rPr lang="en-US" b="1" cap="none" spc="50" dirty="0">
                  <a:ln w="9525" cmpd="sng">
                    <a:solidFill>
                      <a:schemeClr val="accent1"/>
                    </a:solidFill>
                    <a:prstDash val="solid"/>
                  </a:ln>
                  <a:solidFill>
                    <a:srgbClr val="B9401B"/>
                  </a:solidFill>
                  <a:effectLst>
                    <a:glow rad="38100">
                      <a:schemeClr val="accent1">
                        <a:alpha val="40000"/>
                      </a:schemeClr>
                    </a:glow>
                  </a:effectLst>
                </a:rPr>
                <a:t>B</a:t>
              </a:r>
            </a:p>
          </p:txBody>
        </p:sp>
        <p:sp>
          <p:nvSpPr>
            <p:cNvPr id="14" name="Rectangle 13"/>
            <p:cNvSpPr/>
            <p:nvPr/>
          </p:nvSpPr>
          <p:spPr>
            <a:xfrm>
              <a:off x="6561941" y="3653135"/>
              <a:ext cx="289882" cy="461665"/>
            </a:xfrm>
            <a:prstGeom prst="rect">
              <a:avLst/>
            </a:prstGeom>
            <a:solidFill>
              <a:schemeClr val="bg1"/>
            </a:solidFill>
          </p:spPr>
          <p:txBody>
            <a:bodyPr wrap="square" lIns="91440" tIns="45720" rIns="91440" bIns="45720">
              <a:noAutofit/>
            </a:bodyPr>
            <a:lstStyle/>
            <a:p>
              <a:pPr algn="ctr"/>
              <a:r>
                <a:rPr lang="en-US" b="1" cap="none" spc="50" dirty="0">
                  <a:ln w="9525" cmpd="sng">
                    <a:solidFill>
                      <a:schemeClr val="accent1"/>
                    </a:solidFill>
                    <a:prstDash val="solid"/>
                  </a:ln>
                  <a:solidFill>
                    <a:srgbClr val="B9401B"/>
                  </a:solidFill>
                  <a:effectLst>
                    <a:glow rad="38100">
                      <a:schemeClr val="accent1">
                        <a:alpha val="40000"/>
                      </a:schemeClr>
                    </a:glow>
                  </a:effectLst>
                </a:rPr>
                <a:t>C</a:t>
              </a:r>
            </a:p>
          </p:txBody>
        </p:sp>
        <p:sp>
          <p:nvSpPr>
            <p:cNvPr id="15" name="Rectangle 14"/>
            <p:cNvSpPr/>
            <p:nvPr/>
          </p:nvSpPr>
          <p:spPr>
            <a:xfrm>
              <a:off x="8854118" y="3622810"/>
              <a:ext cx="289882" cy="461665"/>
            </a:xfrm>
            <a:prstGeom prst="rect">
              <a:avLst/>
            </a:prstGeom>
            <a:solidFill>
              <a:schemeClr val="bg1"/>
            </a:solidFill>
          </p:spPr>
          <p:txBody>
            <a:bodyPr wrap="square" lIns="91440" tIns="45720" rIns="91440" bIns="45720">
              <a:noAutofit/>
            </a:bodyPr>
            <a:lstStyle/>
            <a:p>
              <a:pPr algn="ctr"/>
              <a:r>
                <a:rPr lang="en-US" b="1" cap="none" spc="50" dirty="0">
                  <a:ln w="9525" cmpd="sng">
                    <a:solidFill>
                      <a:schemeClr val="accent1"/>
                    </a:solidFill>
                    <a:prstDash val="solid"/>
                  </a:ln>
                  <a:solidFill>
                    <a:srgbClr val="B9401B"/>
                  </a:solidFill>
                  <a:effectLst>
                    <a:glow rad="38100">
                      <a:schemeClr val="accent1">
                        <a:alpha val="40000"/>
                      </a:schemeClr>
                    </a:glow>
                  </a:effectLst>
                </a:rPr>
                <a:t>D</a:t>
              </a:r>
            </a:p>
          </p:txBody>
        </p:sp>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2259" y="3162315"/>
            <a:ext cx="419085" cy="419085"/>
          </a:xfrm>
          <a:prstGeom prst="rect">
            <a:avLst/>
          </a:prstGeom>
        </p:spPr>
      </p:pic>
      <p:sp>
        <p:nvSpPr>
          <p:cNvPr id="18" name="TextBox 17">
            <a:extLst>
              <a:ext uri="{FF2B5EF4-FFF2-40B4-BE49-F238E27FC236}">
                <a16:creationId xmlns:a16="http://schemas.microsoft.com/office/drawing/2014/main" id="{5698B7FC-FCF7-3CCA-5C4B-BB180A931D87}"/>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44</a:t>
            </a:fld>
            <a:endParaRPr lang="en-US" sz="1200" dirty="0"/>
          </a:p>
        </p:txBody>
      </p:sp>
    </p:spTree>
    <p:extLst>
      <p:ext uri="{BB962C8B-B14F-4D97-AF65-F5344CB8AC3E}">
        <p14:creationId xmlns:p14="http://schemas.microsoft.com/office/powerpoint/2010/main" val="3394754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4737" r="-202"/>
          <a:stretch/>
        </p:blipFill>
        <p:spPr>
          <a:xfrm>
            <a:off x="4724183" y="1295400"/>
            <a:ext cx="3733800" cy="3924317"/>
          </a:xfrm>
          <a:prstGeom prst="rect">
            <a:avLst/>
          </a:prstGeom>
        </p:spPr>
      </p:pic>
      <p:sp>
        <p:nvSpPr>
          <p:cNvPr id="2" name="Title 1"/>
          <p:cNvSpPr>
            <a:spLocks noGrp="1"/>
          </p:cNvSpPr>
          <p:nvPr>
            <p:ph type="title"/>
          </p:nvPr>
        </p:nvSpPr>
        <p:spPr/>
        <p:txBody>
          <a:bodyPr/>
          <a:lstStyle/>
          <a:p>
            <a:r>
              <a:rPr lang="en-US" dirty="0">
                <a:latin typeface="+mn-lt"/>
              </a:rPr>
              <a:t>Spatial Resolution/Scale</a:t>
            </a:r>
          </a:p>
        </p:txBody>
      </p:sp>
      <p:pic>
        <p:nvPicPr>
          <p:cNvPr id="6" name="Picture 5"/>
          <p:cNvPicPr>
            <a:picLocks noChangeAspect="1"/>
          </p:cNvPicPr>
          <p:nvPr/>
        </p:nvPicPr>
        <p:blipFill>
          <a:blip r:embed="rId4"/>
          <a:stretch>
            <a:fillRect/>
          </a:stretch>
        </p:blipFill>
        <p:spPr>
          <a:xfrm>
            <a:off x="762000" y="1295400"/>
            <a:ext cx="3643313" cy="3936206"/>
          </a:xfrm>
          <a:prstGeom prst="rect">
            <a:avLst/>
          </a:prstGeom>
        </p:spPr>
      </p:pic>
      <p:sp>
        <p:nvSpPr>
          <p:cNvPr id="11" name="Text Placeholder 2"/>
          <p:cNvSpPr txBox="1">
            <a:spLocks/>
          </p:cNvSpPr>
          <p:nvPr/>
        </p:nvSpPr>
        <p:spPr>
          <a:xfrm>
            <a:off x="381216" y="5791200"/>
            <a:ext cx="8305583" cy="45022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dirty="0"/>
              <a:t>e.g. roads are polygons at local scale but lines at national scale  </a:t>
            </a:r>
          </a:p>
        </p:txBody>
      </p:sp>
      <p:sp>
        <p:nvSpPr>
          <p:cNvPr id="12" name="Text Placeholder 2"/>
          <p:cNvSpPr txBox="1">
            <a:spLocks/>
          </p:cNvSpPr>
          <p:nvPr/>
        </p:nvSpPr>
        <p:spPr>
          <a:xfrm>
            <a:off x="365976" y="5329085"/>
            <a:ext cx="8305583" cy="45022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dirty="0"/>
              <a:t>Suitable data geometry is dependent on scale:  </a:t>
            </a:r>
          </a:p>
        </p:txBody>
      </p:sp>
      <p:sp>
        <p:nvSpPr>
          <p:cNvPr id="7" name="TextBox 6">
            <a:extLst>
              <a:ext uri="{FF2B5EF4-FFF2-40B4-BE49-F238E27FC236}">
                <a16:creationId xmlns:a16="http://schemas.microsoft.com/office/drawing/2014/main" id="{6A94A74D-7FDF-FF02-B6DD-1938F51964E0}"/>
              </a:ext>
            </a:extLst>
          </p:cNvPr>
          <p:cNvSpPr txBox="1"/>
          <p:nvPr/>
        </p:nvSpPr>
        <p:spPr>
          <a:xfrm>
            <a:off x="914400" y="6120733"/>
            <a:ext cx="8229600" cy="461665"/>
          </a:xfrm>
          <a:prstGeom prst="rect">
            <a:avLst/>
          </a:prstGeom>
          <a:noFill/>
        </p:spPr>
        <p:txBody>
          <a:bodyPr wrap="square" rtlCol="0">
            <a:spAutoFit/>
          </a:bodyPr>
          <a:lstStyle/>
          <a:p>
            <a:r>
              <a:rPr lang="en-US" sz="1200" dirty="0"/>
              <a:t>© Google.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p:txBody>
      </p:sp>
      <p:sp>
        <p:nvSpPr>
          <p:cNvPr id="8" name="TextBox 7">
            <a:extLst>
              <a:ext uri="{FF2B5EF4-FFF2-40B4-BE49-F238E27FC236}">
                <a16:creationId xmlns:a16="http://schemas.microsoft.com/office/drawing/2014/main" id="{C587DCEC-142D-B37C-5B50-8AB1C322984C}"/>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45</a:t>
            </a:fld>
            <a:endParaRPr lang="en-US" sz="1200" dirty="0"/>
          </a:p>
        </p:txBody>
      </p:sp>
    </p:spTree>
    <p:extLst>
      <p:ext uri="{BB962C8B-B14F-4D97-AF65-F5344CB8AC3E}">
        <p14:creationId xmlns:p14="http://schemas.microsoft.com/office/powerpoint/2010/main" val="3846098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Temporal Resolution</a:t>
            </a:r>
          </a:p>
        </p:txBody>
      </p:sp>
      <p:pic>
        <p:nvPicPr>
          <p:cNvPr id="7" name="Picture 6"/>
          <p:cNvPicPr>
            <a:picLocks noChangeAspect="1"/>
          </p:cNvPicPr>
          <p:nvPr/>
        </p:nvPicPr>
        <p:blipFill>
          <a:blip r:embed="rId3"/>
          <a:stretch>
            <a:fillRect/>
          </a:stretch>
        </p:blipFill>
        <p:spPr>
          <a:xfrm>
            <a:off x="12205" y="1616518"/>
            <a:ext cx="5975423" cy="3104115"/>
          </a:xfrm>
          <a:prstGeom prst="rect">
            <a:avLst/>
          </a:prstGeom>
        </p:spPr>
      </p:pic>
      <p:pic>
        <p:nvPicPr>
          <p:cNvPr id="6" name="Picture 5"/>
          <p:cNvPicPr>
            <a:picLocks noChangeAspect="1"/>
          </p:cNvPicPr>
          <p:nvPr/>
        </p:nvPicPr>
        <p:blipFill>
          <a:blip r:embed="rId4"/>
          <a:stretch>
            <a:fillRect/>
          </a:stretch>
        </p:blipFill>
        <p:spPr>
          <a:xfrm>
            <a:off x="3156843" y="2291665"/>
            <a:ext cx="5975423" cy="3118535"/>
          </a:xfrm>
          <a:prstGeom prst="rect">
            <a:avLst/>
          </a:prstGeom>
        </p:spPr>
      </p:pic>
      <p:sp>
        <p:nvSpPr>
          <p:cNvPr id="10" name="TextBox 9"/>
          <p:cNvSpPr txBox="1"/>
          <p:nvPr/>
        </p:nvSpPr>
        <p:spPr>
          <a:xfrm>
            <a:off x="6477484" y="1720289"/>
            <a:ext cx="2239796" cy="461665"/>
          </a:xfrm>
          <a:prstGeom prst="rect">
            <a:avLst/>
          </a:prstGeom>
          <a:noFill/>
        </p:spPr>
        <p:txBody>
          <a:bodyPr wrap="square" rtlCol="0">
            <a:spAutoFit/>
          </a:bodyPr>
          <a:lstStyle/>
          <a:p>
            <a:r>
              <a:rPr lang="en-US" sz="2400" dirty="0"/>
              <a:t>1977 to 2006</a:t>
            </a:r>
          </a:p>
        </p:txBody>
      </p:sp>
      <p:sp>
        <p:nvSpPr>
          <p:cNvPr id="9" name="TextBox 8"/>
          <p:cNvSpPr txBox="1"/>
          <p:nvPr/>
        </p:nvSpPr>
        <p:spPr>
          <a:xfrm>
            <a:off x="0" y="5563913"/>
            <a:ext cx="9132266" cy="461665"/>
          </a:xfrm>
          <a:prstGeom prst="rect">
            <a:avLst/>
          </a:prstGeom>
          <a:noFill/>
        </p:spPr>
        <p:txBody>
          <a:bodyPr wrap="square" rtlCol="0">
            <a:spAutoFit/>
          </a:bodyPr>
          <a:lstStyle/>
          <a:p>
            <a:pPr algn="ctr"/>
            <a:r>
              <a:rPr lang="en-US" sz="2400" dirty="0"/>
              <a:t>Keep in mind temporal resolution when obtaining data </a:t>
            </a:r>
          </a:p>
        </p:txBody>
      </p:sp>
      <p:sp>
        <p:nvSpPr>
          <p:cNvPr id="8" name="TextBox 7">
            <a:extLst>
              <a:ext uri="{FF2B5EF4-FFF2-40B4-BE49-F238E27FC236}">
                <a16:creationId xmlns:a16="http://schemas.microsoft.com/office/drawing/2014/main" id="{1A5F6BF3-8918-97CA-3C3E-9B3A89011480}"/>
              </a:ext>
            </a:extLst>
          </p:cNvPr>
          <p:cNvSpPr txBox="1"/>
          <p:nvPr/>
        </p:nvSpPr>
        <p:spPr>
          <a:xfrm>
            <a:off x="457200" y="5948458"/>
            <a:ext cx="8794823" cy="461665"/>
          </a:xfrm>
          <a:prstGeom prst="rect">
            <a:avLst/>
          </a:prstGeom>
          <a:noFill/>
        </p:spPr>
        <p:txBody>
          <a:bodyPr wrap="square" rtlCol="0">
            <a:spAutoFit/>
          </a:bodyPr>
          <a:lstStyle/>
          <a:p>
            <a:r>
              <a:rPr lang="en-US" sz="1200" dirty="0"/>
              <a:t>© Google.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p:txBody>
      </p:sp>
      <p:sp>
        <p:nvSpPr>
          <p:cNvPr id="11" name="TextBox 10">
            <a:extLst>
              <a:ext uri="{FF2B5EF4-FFF2-40B4-BE49-F238E27FC236}">
                <a16:creationId xmlns:a16="http://schemas.microsoft.com/office/drawing/2014/main" id="{93F23B00-FD1F-4E47-2413-FE804EB8DB9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46</a:t>
            </a:fld>
            <a:endParaRPr lang="en-US" sz="1200" dirty="0"/>
          </a:p>
        </p:txBody>
      </p:sp>
    </p:spTree>
    <p:extLst>
      <p:ext uri="{BB962C8B-B14F-4D97-AF65-F5344CB8AC3E}">
        <p14:creationId xmlns:p14="http://schemas.microsoft.com/office/powerpoint/2010/main" val="437238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773354" cy="1020762"/>
          </a:xfrm>
        </p:spPr>
        <p:txBody>
          <a:bodyPr>
            <a:normAutofit/>
          </a:bodyPr>
          <a:lstStyle/>
          <a:p>
            <a:r>
              <a:rPr lang="en-US" dirty="0">
                <a:latin typeface="+mn-lt"/>
              </a:rPr>
              <a:t>Searching for Spatial Data</a:t>
            </a:r>
          </a:p>
        </p:txBody>
      </p:sp>
      <p:sp>
        <p:nvSpPr>
          <p:cNvPr id="3" name="Content Placeholder 2"/>
          <p:cNvSpPr>
            <a:spLocks noGrp="1"/>
          </p:cNvSpPr>
          <p:nvPr>
            <p:ph idx="1"/>
          </p:nvPr>
        </p:nvSpPr>
        <p:spPr>
          <a:xfrm>
            <a:off x="457200" y="1447800"/>
            <a:ext cx="8229600" cy="4678363"/>
          </a:xfrm>
        </p:spPr>
        <p:txBody>
          <a:bodyPr>
            <a:normAutofit fontScale="85000" lnSpcReduction="20000"/>
          </a:bodyPr>
          <a:lstStyle/>
          <a:p>
            <a:pPr lvl="0">
              <a:spcAft>
                <a:spcPts val="600"/>
              </a:spcAft>
            </a:pPr>
            <a:r>
              <a:rPr lang="en-US" dirty="0"/>
              <a:t>Look in general GIS data repositories</a:t>
            </a:r>
          </a:p>
          <a:p>
            <a:pPr lvl="0"/>
            <a:r>
              <a:rPr lang="en-US" dirty="0"/>
              <a:t>Search the internet</a:t>
            </a:r>
          </a:p>
          <a:p>
            <a:pPr lvl="1"/>
            <a:r>
              <a:rPr lang="en-US" dirty="0"/>
              <a:t>Include “</a:t>
            </a:r>
            <a:r>
              <a:rPr lang="en-US" dirty="0" err="1"/>
              <a:t>gis</a:t>
            </a:r>
            <a:r>
              <a:rPr lang="en-US" dirty="0"/>
              <a:t>”, or “data” in the search terms</a:t>
            </a:r>
          </a:p>
          <a:p>
            <a:pPr lvl="1"/>
            <a:r>
              <a:rPr lang="en-US" dirty="0"/>
              <a:t>Search by location and/or topic</a:t>
            </a:r>
          </a:p>
          <a:p>
            <a:pPr lvl="0">
              <a:spcAft>
                <a:spcPts val="600"/>
              </a:spcAft>
            </a:pPr>
            <a:r>
              <a:rPr lang="en-US" dirty="0"/>
              <a:t>Search for country statistical agencies or open data sites (large cities often have their own open data portals as well)</a:t>
            </a:r>
          </a:p>
          <a:p>
            <a:pPr lvl="0">
              <a:spcAft>
                <a:spcPts val="600"/>
              </a:spcAft>
            </a:pPr>
            <a:r>
              <a:rPr lang="en-US" dirty="0"/>
              <a:t>Contact GIS departments, universities, or researchers in your area of interest.</a:t>
            </a:r>
          </a:p>
          <a:p>
            <a:pPr lvl="0">
              <a:spcAft>
                <a:spcPts val="600"/>
              </a:spcAft>
            </a:pPr>
            <a:r>
              <a:rPr lang="en-US" dirty="0"/>
              <a:t>Search for articles on your topic and look for the sources of the data.</a:t>
            </a:r>
          </a:p>
          <a:p>
            <a:endParaRPr lang="en-US" dirty="0"/>
          </a:p>
        </p:txBody>
      </p:sp>
      <p:sp>
        <p:nvSpPr>
          <p:cNvPr id="5" name="TextBox 4"/>
          <p:cNvSpPr txBox="1"/>
          <p:nvPr/>
        </p:nvSpPr>
        <p:spPr>
          <a:xfrm rot="1671356">
            <a:off x="6507846" y="1629859"/>
            <a:ext cx="2345148" cy="1021556"/>
          </a:xfrm>
          <a:prstGeom prst="roundRect">
            <a:avLst/>
          </a:prstGeom>
          <a:solidFill>
            <a:schemeClr val="bg1"/>
          </a:solidFill>
          <a:ln>
            <a:solidFill>
              <a:srgbClr val="FFC000"/>
            </a:solidFill>
          </a:ln>
        </p:spPr>
        <p:txBody>
          <a:bodyPr wrap="square" rtlCol="0">
            <a:spAutoFit/>
          </a:bodyPr>
          <a:lstStyle/>
          <a:p>
            <a:pPr algn="ctr"/>
            <a:r>
              <a:rPr lang="en-US" dirty="0"/>
              <a:t>Great slide to refer back to when starting a project</a:t>
            </a:r>
          </a:p>
        </p:txBody>
      </p:sp>
      <p:sp>
        <p:nvSpPr>
          <p:cNvPr id="6" name="5-Point Star 5"/>
          <p:cNvSpPr/>
          <p:nvPr/>
        </p:nvSpPr>
        <p:spPr>
          <a:xfrm>
            <a:off x="6858000" y="12954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D4DB3F-3A1C-04EC-8CEB-343767EC3040}"/>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47</a:t>
            </a:fld>
            <a:endParaRPr lang="en-US" sz="1200" dirty="0"/>
          </a:p>
        </p:txBody>
      </p:sp>
    </p:spTree>
    <p:extLst>
      <p:ext uri="{BB962C8B-B14F-4D97-AF65-F5344CB8AC3E}">
        <p14:creationId xmlns:p14="http://schemas.microsoft.com/office/powerpoint/2010/main" val="297603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Repositories and Websites</a:t>
            </a:r>
          </a:p>
        </p:txBody>
      </p:sp>
      <p:sp>
        <p:nvSpPr>
          <p:cNvPr id="3" name="Content Placeholder 2"/>
          <p:cNvSpPr>
            <a:spLocks noGrp="1"/>
          </p:cNvSpPr>
          <p:nvPr>
            <p:ph idx="1"/>
          </p:nvPr>
        </p:nvSpPr>
        <p:spPr/>
        <p:txBody>
          <a:bodyPr>
            <a:normAutofit fontScale="85000" lnSpcReduction="20000"/>
          </a:bodyPr>
          <a:lstStyle/>
          <a:p>
            <a:pPr marL="34299" lvl="0" indent="0">
              <a:buNone/>
            </a:pPr>
            <a:r>
              <a:rPr lang="en-US" dirty="0">
                <a:solidFill>
                  <a:srgbClr val="0070AD"/>
                </a:solidFill>
                <a:hlinkClick r:id="rId3"/>
              </a:rPr>
              <a:t>Libguides.mit.edu/</a:t>
            </a:r>
            <a:r>
              <a:rPr lang="en-US" dirty="0" err="1">
                <a:solidFill>
                  <a:srgbClr val="0070AD"/>
                </a:solidFill>
                <a:hlinkClick r:id="rId3"/>
              </a:rPr>
              <a:t>gis</a:t>
            </a:r>
            <a:r>
              <a:rPr lang="en-US" dirty="0">
                <a:solidFill>
                  <a:srgbClr val="0070AD"/>
                </a:solidFill>
                <a:hlinkClick r:id="rId3"/>
              </a:rPr>
              <a:t> </a:t>
            </a:r>
            <a:endParaRPr lang="en-US" dirty="0"/>
          </a:p>
          <a:p>
            <a:pPr lvl="1"/>
            <a:r>
              <a:rPr lang="en-US" dirty="0"/>
              <a:t>Can also find by googling ‘MIT GIS’, first result</a:t>
            </a:r>
          </a:p>
          <a:p>
            <a:pPr lvl="1"/>
            <a:r>
              <a:rPr lang="en-US" dirty="0"/>
              <a:t>Click on Find Data Tab for a list of resources, including      an </a:t>
            </a:r>
            <a:r>
              <a:rPr lang="en-US" u="sng" dirty="0"/>
              <a:t>assembled links of common data sources per topic</a:t>
            </a:r>
            <a:r>
              <a:rPr lang="en-US" dirty="0"/>
              <a:t>.</a:t>
            </a:r>
          </a:p>
          <a:p>
            <a:pPr marL="34299" lvl="0" indent="0">
              <a:buNone/>
            </a:pPr>
            <a:r>
              <a:rPr lang="en-US" dirty="0">
                <a:solidFill>
                  <a:srgbClr val="0070AD"/>
                </a:solidFill>
                <a:hlinkClick r:id="rId4"/>
              </a:rPr>
              <a:t>Geodata.mit.edu</a:t>
            </a:r>
            <a:r>
              <a:rPr lang="en-US" dirty="0">
                <a:hlinkClick r:id="rId4"/>
              </a:rPr>
              <a:t> </a:t>
            </a:r>
            <a:r>
              <a:rPr lang="en-US" dirty="0"/>
              <a:t>(</a:t>
            </a:r>
            <a:r>
              <a:rPr lang="en-US" dirty="0" err="1"/>
              <a:t>Geoweb</a:t>
            </a:r>
            <a:r>
              <a:rPr lang="en-US" dirty="0"/>
              <a:t>)</a:t>
            </a:r>
          </a:p>
          <a:p>
            <a:pPr lvl="1"/>
            <a:r>
              <a:rPr lang="en-US" dirty="0"/>
              <a:t>Includes data licensed freely or restricted to MIT and  other institutions, plus CDs and DVDs in the GIS lab.</a:t>
            </a:r>
          </a:p>
          <a:p>
            <a:pPr lvl="1"/>
            <a:r>
              <a:rPr lang="en-US" dirty="0"/>
              <a:t>MIT instance is </a:t>
            </a:r>
            <a:r>
              <a:rPr lang="en-US" u="sng" dirty="0"/>
              <a:t>mainly historical-local or purchased data</a:t>
            </a:r>
            <a:r>
              <a:rPr lang="en-US" dirty="0"/>
              <a:t>.</a:t>
            </a:r>
          </a:p>
          <a:p>
            <a:pPr marL="34299" lvl="0" indent="0">
              <a:buNone/>
            </a:pPr>
            <a:r>
              <a:rPr lang="en-US" dirty="0">
                <a:solidFill>
                  <a:srgbClr val="0070AD"/>
                </a:solidFill>
                <a:hlinkClick r:id="rId5"/>
              </a:rPr>
              <a:t>OpenStreetMap.org</a:t>
            </a:r>
            <a:endParaRPr lang="en-US" dirty="0">
              <a:solidFill>
                <a:srgbClr val="0070AD"/>
              </a:solidFill>
            </a:endParaRPr>
          </a:p>
          <a:p>
            <a:pPr lvl="1"/>
            <a:r>
              <a:rPr lang="en-US" dirty="0"/>
              <a:t>Crowd-sourced maps; content will vary by location</a:t>
            </a:r>
          </a:p>
          <a:p>
            <a:pPr lvl="1"/>
            <a:r>
              <a:rPr lang="en-US" dirty="0"/>
              <a:t>Download as a </a:t>
            </a:r>
            <a:r>
              <a:rPr lang="en-US" dirty="0" err="1"/>
              <a:t>shapefile</a:t>
            </a:r>
            <a:r>
              <a:rPr lang="en-US" dirty="0"/>
              <a:t> via </a:t>
            </a:r>
            <a:r>
              <a:rPr lang="en-US" dirty="0">
                <a:hlinkClick r:id="rId6"/>
              </a:rPr>
              <a:t>http://www.geofabrik.de/ </a:t>
            </a:r>
            <a:endParaRPr lang="en-US" dirty="0"/>
          </a:p>
          <a:p>
            <a:pPr lvl="1"/>
            <a:r>
              <a:rPr lang="en-US" u="sng" dirty="0"/>
              <a:t>Best source to start for rural international data.</a:t>
            </a:r>
          </a:p>
          <a:p>
            <a:pPr marL="457200" lvl="1" indent="0">
              <a:buNone/>
            </a:pPr>
            <a:endParaRPr lang="en-US" dirty="0"/>
          </a:p>
        </p:txBody>
      </p:sp>
      <p:sp>
        <p:nvSpPr>
          <p:cNvPr id="5" name="TextBox 4"/>
          <p:cNvSpPr txBox="1"/>
          <p:nvPr/>
        </p:nvSpPr>
        <p:spPr>
          <a:xfrm rot="1671356">
            <a:off x="6995997" y="1687990"/>
            <a:ext cx="1816879" cy="715089"/>
          </a:xfrm>
          <a:prstGeom prst="roundRect">
            <a:avLst/>
          </a:prstGeom>
          <a:solidFill>
            <a:schemeClr val="bg1"/>
          </a:solidFill>
          <a:ln>
            <a:solidFill>
              <a:srgbClr val="FFC000"/>
            </a:solidFill>
          </a:ln>
        </p:spPr>
        <p:txBody>
          <a:bodyPr wrap="square" rtlCol="0">
            <a:spAutoFit/>
          </a:bodyPr>
          <a:lstStyle/>
          <a:p>
            <a:pPr algn="ctr"/>
            <a:r>
              <a:rPr lang="en-US" dirty="0"/>
              <a:t>Find many more on our website.</a:t>
            </a:r>
          </a:p>
        </p:txBody>
      </p:sp>
      <p:sp>
        <p:nvSpPr>
          <p:cNvPr id="6" name="TextBox 5">
            <a:extLst>
              <a:ext uri="{FF2B5EF4-FFF2-40B4-BE49-F238E27FC236}">
                <a16:creationId xmlns:a16="http://schemas.microsoft.com/office/drawing/2014/main" id="{47B3023B-B39B-7884-4FB6-45F30B88682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48</a:t>
            </a:fld>
            <a:endParaRPr lang="en-US" sz="1200" dirty="0"/>
          </a:p>
        </p:txBody>
      </p:sp>
    </p:spTree>
    <p:extLst>
      <p:ext uri="{BB962C8B-B14F-4D97-AF65-F5344CB8AC3E}">
        <p14:creationId xmlns:p14="http://schemas.microsoft.com/office/powerpoint/2010/main" val="22913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Maps &amp; Data:</a:t>
            </a:r>
            <a:br>
              <a:rPr lang="en-US" b="0" dirty="0"/>
            </a:br>
            <a:r>
              <a:rPr lang="en-US" sz="4000" b="0" dirty="0"/>
              <a:t>Metadata</a:t>
            </a:r>
          </a:p>
        </p:txBody>
      </p:sp>
      <p:sp>
        <p:nvSpPr>
          <p:cNvPr id="3" name="TextBox 2">
            <a:extLst>
              <a:ext uri="{FF2B5EF4-FFF2-40B4-BE49-F238E27FC236}">
                <a16:creationId xmlns:a16="http://schemas.microsoft.com/office/drawing/2014/main" id="{0A8C6125-1CBB-0FE6-2D22-AFDE60A999B9}"/>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49</a:t>
            </a:fld>
            <a:endParaRPr lang="en-US" sz="1200" dirty="0"/>
          </a:p>
        </p:txBody>
      </p:sp>
    </p:spTree>
    <p:extLst>
      <p:ext uri="{BB962C8B-B14F-4D97-AF65-F5344CB8AC3E}">
        <p14:creationId xmlns:p14="http://schemas.microsoft.com/office/powerpoint/2010/main" val="3295076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72" y="990600"/>
            <a:ext cx="7772400" cy="1219199"/>
          </a:xfrm>
        </p:spPr>
        <p:txBody>
          <a:bodyPr>
            <a:noAutofit/>
          </a:bodyPr>
          <a:lstStyle/>
          <a:p>
            <a:pPr algn="ctr"/>
            <a:r>
              <a:rPr lang="en-US" dirty="0">
                <a:latin typeface="+mn-lt"/>
              </a:rPr>
              <a:t>Geographic Information System</a:t>
            </a:r>
          </a:p>
        </p:txBody>
      </p:sp>
      <p:sp>
        <p:nvSpPr>
          <p:cNvPr id="3" name="Content Placeholder 2"/>
          <p:cNvSpPr>
            <a:spLocks noGrp="1"/>
          </p:cNvSpPr>
          <p:nvPr>
            <p:ph idx="1"/>
          </p:nvPr>
        </p:nvSpPr>
        <p:spPr>
          <a:xfrm>
            <a:off x="1302544" y="2575215"/>
            <a:ext cx="7003256" cy="3129503"/>
          </a:xfrm>
        </p:spPr>
        <p:txBody>
          <a:bodyPr>
            <a:normAutofit/>
          </a:bodyPr>
          <a:lstStyle/>
          <a:p>
            <a:pPr marL="0" indent="0" algn="ctr">
              <a:buNone/>
            </a:pPr>
            <a:r>
              <a:rPr lang="en-US" dirty="0"/>
              <a:t>“</a:t>
            </a:r>
            <a:r>
              <a:rPr lang="en-US" dirty="0">
                <a:solidFill>
                  <a:schemeClr val="accent1"/>
                </a:solidFill>
              </a:rPr>
              <a:t>A system for </a:t>
            </a:r>
          </a:p>
          <a:p>
            <a:pPr marL="0" indent="0" algn="ctr">
              <a:buNone/>
            </a:pPr>
            <a:r>
              <a:rPr lang="en-US" dirty="0"/>
              <a:t>capturing, storing, checking, integrating,                  manipulating, analyzing and displaying </a:t>
            </a:r>
          </a:p>
          <a:p>
            <a:pPr marL="0" indent="0" algn="ctr">
              <a:buNone/>
            </a:pPr>
            <a:r>
              <a:rPr lang="en-US" dirty="0">
                <a:solidFill>
                  <a:schemeClr val="accent1"/>
                </a:solidFill>
              </a:rPr>
              <a:t>spatial data</a:t>
            </a:r>
            <a:r>
              <a:rPr lang="en-US" dirty="0"/>
              <a:t>”</a:t>
            </a:r>
          </a:p>
          <a:p>
            <a:endParaRPr lang="en-US" dirty="0">
              <a:solidFill>
                <a:srgbClr val="FFC000"/>
              </a:solidFill>
            </a:endParaRPr>
          </a:p>
        </p:txBody>
      </p:sp>
      <p:sp>
        <p:nvSpPr>
          <p:cNvPr id="4" name="TextBox 3">
            <a:extLst>
              <a:ext uri="{FF2B5EF4-FFF2-40B4-BE49-F238E27FC236}">
                <a16:creationId xmlns:a16="http://schemas.microsoft.com/office/drawing/2014/main" id="{92EF6C29-3986-E3D5-1452-97BCDC89CF4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a:t>
            </a:fld>
            <a:endParaRPr lang="en-US" sz="1200" dirty="0"/>
          </a:p>
        </p:txBody>
      </p:sp>
    </p:spTree>
    <p:extLst>
      <p:ext uri="{BB962C8B-B14F-4D97-AF65-F5344CB8AC3E}">
        <p14:creationId xmlns:p14="http://schemas.microsoft.com/office/powerpoint/2010/main" val="113961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Metadata?</a:t>
            </a:r>
          </a:p>
        </p:txBody>
      </p:sp>
      <p:pic>
        <p:nvPicPr>
          <p:cNvPr id="6" name="Picture 5"/>
          <p:cNvPicPr>
            <a:picLocks noChangeAspect="1"/>
          </p:cNvPicPr>
          <p:nvPr/>
        </p:nvPicPr>
        <p:blipFill>
          <a:blip r:embed="rId3"/>
          <a:stretch>
            <a:fillRect/>
          </a:stretch>
        </p:blipFill>
        <p:spPr>
          <a:xfrm>
            <a:off x="357313" y="1798295"/>
            <a:ext cx="8329487" cy="3998744"/>
          </a:xfrm>
          <a:prstGeom prst="rect">
            <a:avLst/>
          </a:prstGeom>
        </p:spPr>
      </p:pic>
      <p:sp>
        <p:nvSpPr>
          <p:cNvPr id="5" name="TextBox 4"/>
          <p:cNvSpPr txBox="1"/>
          <p:nvPr/>
        </p:nvSpPr>
        <p:spPr>
          <a:xfrm>
            <a:off x="6324600" y="1295400"/>
            <a:ext cx="2590800" cy="1940957"/>
          </a:xfrm>
          <a:prstGeom prst="roundRect">
            <a:avLst/>
          </a:prstGeom>
          <a:ln>
            <a:solidFill>
              <a:srgbClr val="B9401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Use metadata to learn how and why the data were created, access restrictions, columns in the attribute table, and much more!</a:t>
            </a:r>
          </a:p>
        </p:txBody>
      </p:sp>
      <p:sp>
        <p:nvSpPr>
          <p:cNvPr id="7" name="TextBox 6">
            <a:extLst>
              <a:ext uri="{FF2B5EF4-FFF2-40B4-BE49-F238E27FC236}">
                <a16:creationId xmlns:a16="http://schemas.microsoft.com/office/drawing/2014/main" id="{602C1CBA-66E8-FBA0-0D3C-41A601350960}"/>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50</a:t>
            </a:fld>
            <a:endParaRPr lang="en-US" sz="1200" dirty="0"/>
          </a:p>
        </p:txBody>
      </p:sp>
    </p:spTree>
    <p:extLst>
      <p:ext uri="{BB962C8B-B14F-4D97-AF65-F5344CB8AC3E}">
        <p14:creationId xmlns:p14="http://schemas.microsoft.com/office/powerpoint/2010/main" val="1794892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 Examples</a:t>
            </a:r>
          </a:p>
        </p:txBody>
      </p:sp>
      <p:sp>
        <p:nvSpPr>
          <p:cNvPr id="3" name="Content Placeholder 2"/>
          <p:cNvSpPr>
            <a:spLocks noGrp="1"/>
          </p:cNvSpPr>
          <p:nvPr>
            <p:ph idx="1"/>
          </p:nvPr>
        </p:nvSpPr>
        <p:spPr>
          <a:xfrm>
            <a:off x="457200" y="1436688"/>
            <a:ext cx="8229600" cy="4525963"/>
          </a:xfrm>
        </p:spPr>
        <p:txBody>
          <a:bodyPr>
            <a:normAutofit/>
          </a:bodyPr>
          <a:lstStyle/>
          <a:p>
            <a:pPr marL="514350" indent="-514350">
              <a:buFont typeface="+mj-lt"/>
              <a:buAutoNum type="arabicPeriod"/>
            </a:pPr>
            <a:r>
              <a:rPr lang="en-US" dirty="0" err="1"/>
              <a:t>MassGIS</a:t>
            </a:r>
            <a:r>
              <a:rPr lang="en-US" dirty="0"/>
              <a:t>: </a:t>
            </a:r>
          </a:p>
          <a:p>
            <a:pPr marL="400050" lvl="1" indent="0">
              <a:buNone/>
            </a:pPr>
            <a:r>
              <a:rPr lang="en-US" dirty="0">
                <a:hlinkClick r:id="rId3"/>
              </a:rPr>
              <a:t>https://www.mass.gov/info-details/massgis-data-marine-beaches</a:t>
            </a:r>
            <a:endParaRPr lang="en-US" dirty="0"/>
          </a:p>
          <a:p>
            <a:pPr marL="514350" indent="-514350">
              <a:buFont typeface="+mj-lt"/>
              <a:buAutoNum type="arabicPeriod"/>
            </a:pPr>
            <a:r>
              <a:rPr lang="en-US" dirty="0" err="1"/>
              <a:t>GeoWeb</a:t>
            </a:r>
            <a:r>
              <a:rPr lang="en-US" dirty="0"/>
              <a:t>: </a:t>
            </a:r>
            <a:r>
              <a:rPr lang="en-US" dirty="0">
                <a:hlinkClick r:id="rId4"/>
              </a:rPr>
              <a:t>geodata.mit.edu/catalog/mit-w37ehgh6nvl4w</a:t>
            </a:r>
            <a:r>
              <a:rPr lang="en-US" dirty="0"/>
              <a:t> </a:t>
            </a:r>
          </a:p>
          <a:p>
            <a:pPr marL="514350" indent="-514350">
              <a:buFont typeface="+mj-lt"/>
              <a:buAutoNum type="arabicPeriod"/>
            </a:pPr>
            <a:r>
              <a:rPr lang="en-US" dirty="0"/>
              <a:t>City of Boston: </a:t>
            </a:r>
            <a:r>
              <a:rPr lang="en-US" dirty="0">
                <a:hlinkClick r:id="rId5"/>
              </a:rPr>
              <a:t>https://data.boston.gov/dataset/traffic-signals</a:t>
            </a:r>
            <a:r>
              <a:rPr lang="en-US" dirty="0"/>
              <a:t> </a:t>
            </a:r>
          </a:p>
          <a:p>
            <a:pPr marL="457200" lvl="1" indent="0">
              <a:buNone/>
            </a:pPr>
            <a:endParaRPr lang="en-US" dirty="0"/>
          </a:p>
        </p:txBody>
      </p:sp>
      <p:sp>
        <p:nvSpPr>
          <p:cNvPr id="4" name="TextBox 3">
            <a:extLst>
              <a:ext uri="{FF2B5EF4-FFF2-40B4-BE49-F238E27FC236}">
                <a16:creationId xmlns:a16="http://schemas.microsoft.com/office/drawing/2014/main" id="{D7B9365F-5995-CD24-59EF-EC18497AA16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51</a:t>
            </a:fld>
            <a:endParaRPr lang="en-US" sz="1200" dirty="0"/>
          </a:p>
        </p:txBody>
      </p:sp>
    </p:spTree>
    <p:extLst>
      <p:ext uri="{BB962C8B-B14F-4D97-AF65-F5344CB8AC3E}">
        <p14:creationId xmlns:p14="http://schemas.microsoft.com/office/powerpoint/2010/main" val="1874720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406900"/>
            <a:ext cx="7772400" cy="1362075"/>
          </a:xfrm>
        </p:spPr>
        <p:txBody>
          <a:bodyPr/>
          <a:lstStyle/>
          <a:p>
            <a:r>
              <a:rPr lang="en-US" b="0" dirty="0"/>
              <a:t>Making Great Maps:          </a:t>
            </a:r>
            <a:br>
              <a:rPr lang="en-US" b="0" dirty="0"/>
            </a:br>
            <a:r>
              <a:rPr lang="en-US" sz="4000" b="0" dirty="0"/>
              <a:t>Data Visualization Principles</a:t>
            </a:r>
          </a:p>
        </p:txBody>
      </p:sp>
      <p:sp>
        <p:nvSpPr>
          <p:cNvPr id="3" name="TextBox 2">
            <a:extLst>
              <a:ext uri="{FF2B5EF4-FFF2-40B4-BE49-F238E27FC236}">
                <a16:creationId xmlns:a16="http://schemas.microsoft.com/office/drawing/2014/main" id="{BB30C88C-88BB-E085-B0B4-1D30FCDF08D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52</a:t>
            </a:fld>
            <a:endParaRPr lang="en-US" sz="1200" dirty="0"/>
          </a:p>
        </p:txBody>
      </p:sp>
    </p:spTree>
    <p:extLst>
      <p:ext uri="{BB962C8B-B14F-4D97-AF65-F5344CB8AC3E}">
        <p14:creationId xmlns:p14="http://schemas.microsoft.com/office/powerpoint/2010/main" val="4157143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1" y="1153300"/>
            <a:ext cx="7985959" cy="677108"/>
          </a:xfrm>
          <a:prstGeom prst="rect">
            <a:avLst/>
          </a:prstGeom>
        </p:spPr>
        <p:txBody>
          <a:bodyPr vert="horz" wrap="square" lIns="0" tIns="0" rIns="0" bIns="0" rtlCol="0" anchor="ctr">
            <a:spAutoFit/>
          </a:bodyPr>
          <a:lstStyle/>
          <a:p>
            <a:pPr marL="9525"/>
            <a:r>
              <a:rPr spc="-4" dirty="0"/>
              <a:t>Making Great</a:t>
            </a:r>
            <a:r>
              <a:rPr spc="-143" dirty="0"/>
              <a:t> </a:t>
            </a:r>
            <a:r>
              <a:rPr spc="-4" dirty="0"/>
              <a:t>Maps</a:t>
            </a:r>
          </a:p>
        </p:txBody>
      </p:sp>
      <p:sp>
        <p:nvSpPr>
          <p:cNvPr id="4" name="Content Placeholder 3"/>
          <p:cNvSpPr>
            <a:spLocks noGrp="1"/>
          </p:cNvSpPr>
          <p:nvPr>
            <p:ph idx="1"/>
          </p:nvPr>
        </p:nvSpPr>
        <p:spPr>
          <a:xfrm>
            <a:off x="628651" y="2298689"/>
            <a:ext cx="7985960" cy="2945812"/>
          </a:xfrm>
        </p:spPr>
        <p:txBody>
          <a:bodyPr>
            <a:normAutofit/>
          </a:bodyPr>
          <a:lstStyle/>
          <a:p>
            <a:pPr marL="352425">
              <a:tabLst>
                <a:tab pos="266224" algn="l"/>
                <a:tab pos="266700" algn="l"/>
              </a:tabLst>
            </a:pPr>
            <a:r>
              <a:rPr lang="en-US" sz="2400" dirty="0">
                <a:cs typeface="Corbel"/>
              </a:rPr>
              <a:t>Cartography is the </a:t>
            </a:r>
            <a:r>
              <a:rPr lang="en-US" sz="2400" dirty="0">
                <a:solidFill>
                  <a:srgbClr val="0070C0"/>
                </a:solidFill>
                <a:cs typeface="Corbel"/>
              </a:rPr>
              <a:t>art and science </a:t>
            </a:r>
            <a:r>
              <a:rPr lang="en-US" sz="2400" dirty="0">
                <a:cs typeface="Corbel"/>
              </a:rPr>
              <a:t>of making maps</a:t>
            </a:r>
          </a:p>
          <a:p>
            <a:pPr marL="352425">
              <a:tabLst>
                <a:tab pos="266224" algn="l"/>
                <a:tab pos="266700" algn="l"/>
              </a:tabLst>
            </a:pPr>
            <a:endParaRPr lang="en-US" sz="750" dirty="0">
              <a:cs typeface="Corbel"/>
            </a:endParaRPr>
          </a:p>
          <a:p>
            <a:pPr marL="352425">
              <a:tabLst>
                <a:tab pos="266224" algn="l"/>
                <a:tab pos="266700" algn="l"/>
              </a:tabLst>
            </a:pPr>
            <a:r>
              <a:rPr lang="en-US" sz="2400" dirty="0">
                <a:cs typeface="Corbel"/>
              </a:rPr>
              <a:t>Maps are always </a:t>
            </a:r>
            <a:r>
              <a:rPr lang="en-US" sz="2400" dirty="0">
                <a:solidFill>
                  <a:srgbClr val="0070C0"/>
                </a:solidFill>
                <a:cs typeface="Corbel"/>
              </a:rPr>
              <a:t>simplifications of reality</a:t>
            </a:r>
            <a:r>
              <a:rPr lang="en-US" sz="2400" dirty="0">
                <a:cs typeface="Corbel"/>
              </a:rPr>
              <a:t>, which makes them helpful when making decisions or explaining patterns</a:t>
            </a:r>
          </a:p>
          <a:p>
            <a:pPr marL="352425">
              <a:tabLst>
                <a:tab pos="266224" algn="l"/>
                <a:tab pos="266700" algn="l"/>
              </a:tabLst>
            </a:pPr>
            <a:endParaRPr lang="en-US" sz="750" dirty="0">
              <a:cs typeface="Corbel"/>
            </a:endParaRPr>
          </a:p>
          <a:p>
            <a:pPr marL="352425">
              <a:tabLst>
                <a:tab pos="266224" algn="l"/>
                <a:tab pos="266700" algn="l"/>
              </a:tabLst>
            </a:pPr>
            <a:r>
              <a:rPr lang="en-US" sz="2400" dirty="0">
                <a:cs typeface="Corbel"/>
              </a:rPr>
              <a:t>Maps are designed by people (who have intentions),           so we have to </a:t>
            </a:r>
            <a:r>
              <a:rPr lang="en-US" sz="2400" dirty="0">
                <a:solidFill>
                  <a:srgbClr val="0070C0"/>
                </a:solidFill>
                <a:cs typeface="Corbel"/>
              </a:rPr>
              <a:t>create them responsibly</a:t>
            </a:r>
            <a:endParaRPr lang="en-US" sz="1500" dirty="0">
              <a:solidFill>
                <a:srgbClr val="0070C0"/>
              </a:solidFill>
              <a:cs typeface="Times New Roman"/>
            </a:endParaRPr>
          </a:p>
        </p:txBody>
      </p:sp>
      <p:sp>
        <p:nvSpPr>
          <p:cNvPr id="5" name="TextBox 4">
            <a:extLst>
              <a:ext uri="{FF2B5EF4-FFF2-40B4-BE49-F238E27FC236}">
                <a16:creationId xmlns:a16="http://schemas.microsoft.com/office/drawing/2014/main" id="{5BBBD741-3616-0621-77A2-A53AB28BF140}"/>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53</a:t>
            </a:fld>
            <a:endParaRPr lang="en-US" sz="1200" dirty="0"/>
          </a:p>
        </p:txBody>
      </p:sp>
    </p:spTree>
    <p:extLst>
      <p:ext uri="{BB962C8B-B14F-4D97-AF65-F5344CB8AC3E}">
        <p14:creationId xmlns:p14="http://schemas.microsoft.com/office/powerpoint/2010/main" val="4016316946"/>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0768" y="1153300"/>
            <a:ext cx="8004942" cy="677108"/>
          </a:xfrm>
          <a:prstGeom prst="rect">
            <a:avLst/>
          </a:prstGeom>
        </p:spPr>
        <p:txBody>
          <a:bodyPr vert="horz" wrap="square" lIns="0" tIns="0" rIns="0" bIns="0" rtlCol="0" anchor="ctr">
            <a:spAutoFit/>
          </a:bodyPr>
          <a:lstStyle/>
          <a:p>
            <a:pPr marL="9525"/>
            <a:r>
              <a:rPr spc="-4" dirty="0"/>
              <a:t>Making Great</a:t>
            </a:r>
            <a:r>
              <a:rPr spc="-143" dirty="0"/>
              <a:t> </a:t>
            </a:r>
            <a:r>
              <a:rPr spc="-4" dirty="0"/>
              <a:t>Maps</a:t>
            </a:r>
          </a:p>
        </p:txBody>
      </p:sp>
      <p:sp>
        <p:nvSpPr>
          <p:cNvPr id="5" name="object 5"/>
          <p:cNvSpPr txBox="1"/>
          <p:nvPr/>
        </p:nvSpPr>
        <p:spPr>
          <a:xfrm>
            <a:off x="620768" y="5189265"/>
            <a:ext cx="6429637" cy="169277"/>
          </a:xfrm>
          <a:prstGeom prst="rect">
            <a:avLst/>
          </a:prstGeom>
        </p:spPr>
        <p:txBody>
          <a:bodyPr vert="horz" wrap="square" lIns="0" tIns="0" rIns="0" bIns="0" rtlCol="0">
            <a:spAutoFit/>
          </a:bodyPr>
          <a:lstStyle/>
          <a:p>
            <a:pPr marL="9525"/>
            <a:r>
              <a:rPr sz="1100" b="1" spc="-4" dirty="0">
                <a:solidFill>
                  <a:srgbClr val="595958"/>
                </a:solidFill>
                <a:latin typeface="Calibri"/>
                <a:cs typeface="Calibri"/>
              </a:rPr>
              <a:t>From: </a:t>
            </a:r>
            <a:r>
              <a:rPr sz="1100" b="1" i="1" dirty="0">
                <a:solidFill>
                  <a:srgbClr val="953735"/>
                </a:solidFill>
                <a:latin typeface="Calibri"/>
                <a:cs typeface="Calibri"/>
              </a:rPr>
              <a:t>Making </a:t>
            </a:r>
            <a:r>
              <a:rPr sz="1100" b="1" i="1" spc="-4" dirty="0">
                <a:solidFill>
                  <a:srgbClr val="953735"/>
                </a:solidFill>
                <a:latin typeface="Calibri"/>
                <a:cs typeface="Calibri"/>
              </a:rPr>
              <a:t>Maps: </a:t>
            </a:r>
            <a:r>
              <a:rPr sz="1100" b="1" i="1" dirty="0">
                <a:solidFill>
                  <a:srgbClr val="953735"/>
                </a:solidFill>
                <a:latin typeface="Calibri"/>
                <a:cs typeface="Calibri"/>
              </a:rPr>
              <a:t>A </a:t>
            </a:r>
            <a:r>
              <a:rPr sz="1100" b="1" i="1" spc="-4" dirty="0">
                <a:solidFill>
                  <a:srgbClr val="953735"/>
                </a:solidFill>
                <a:latin typeface="Calibri"/>
                <a:cs typeface="Calibri"/>
              </a:rPr>
              <a:t>Visual </a:t>
            </a:r>
            <a:r>
              <a:rPr sz="1100" b="1" i="1" dirty="0">
                <a:solidFill>
                  <a:srgbClr val="953735"/>
                </a:solidFill>
                <a:latin typeface="Calibri"/>
                <a:cs typeface="Calibri"/>
              </a:rPr>
              <a:t>Guide </a:t>
            </a:r>
            <a:r>
              <a:rPr sz="1100" b="1" i="1" spc="-4" dirty="0">
                <a:solidFill>
                  <a:srgbClr val="953735"/>
                </a:solidFill>
                <a:latin typeface="Calibri"/>
                <a:cs typeface="Calibri"/>
              </a:rPr>
              <a:t>to Map Design for </a:t>
            </a:r>
            <a:r>
              <a:rPr sz="1100" b="1" i="1" dirty="0">
                <a:solidFill>
                  <a:srgbClr val="953735"/>
                </a:solidFill>
                <a:latin typeface="Calibri"/>
                <a:cs typeface="Calibri"/>
              </a:rPr>
              <a:t>GIS </a:t>
            </a:r>
            <a:r>
              <a:rPr sz="1100" b="1" i="1" spc="-4" dirty="0">
                <a:solidFill>
                  <a:srgbClr val="595958"/>
                </a:solidFill>
                <a:latin typeface="Calibri"/>
                <a:cs typeface="Calibri"/>
              </a:rPr>
              <a:t>by John </a:t>
            </a:r>
            <a:r>
              <a:rPr sz="1100" b="1" i="1" dirty="0">
                <a:solidFill>
                  <a:srgbClr val="595958"/>
                </a:solidFill>
                <a:latin typeface="Calibri"/>
                <a:cs typeface="Calibri"/>
              </a:rPr>
              <a:t>Krygier and </a:t>
            </a:r>
            <a:r>
              <a:rPr sz="1100" b="1" i="1" spc="-4" dirty="0">
                <a:solidFill>
                  <a:srgbClr val="595958"/>
                </a:solidFill>
                <a:latin typeface="Calibri"/>
                <a:cs typeface="Calibri"/>
              </a:rPr>
              <a:t>Denis </a:t>
            </a:r>
            <a:r>
              <a:rPr sz="1100" b="1" i="1" spc="-11" dirty="0">
                <a:solidFill>
                  <a:srgbClr val="595958"/>
                </a:solidFill>
                <a:latin typeface="Calibri"/>
                <a:cs typeface="Calibri"/>
              </a:rPr>
              <a:t>Wood</a:t>
            </a:r>
            <a:endParaRPr sz="1100" dirty="0">
              <a:latin typeface="Calibri"/>
              <a:cs typeface="Calibri"/>
            </a:endParaRPr>
          </a:p>
        </p:txBody>
      </p:sp>
      <p:pic>
        <p:nvPicPr>
          <p:cNvPr id="10" name="Picture 9"/>
          <p:cNvPicPr>
            <a:picLocks noChangeAspect="1"/>
          </p:cNvPicPr>
          <p:nvPr/>
        </p:nvPicPr>
        <p:blipFill rotWithShape="1">
          <a:blip r:embed="rId3"/>
          <a:srcRect r="49703"/>
          <a:stretch/>
        </p:blipFill>
        <p:spPr>
          <a:xfrm>
            <a:off x="620768" y="2125271"/>
            <a:ext cx="1957113" cy="2972057"/>
          </a:xfrm>
          <a:prstGeom prst="rect">
            <a:avLst/>
          </a:prstGeom>
        </p:spPr>
      </p:pic>
      <p:pic>
        <p:nvPicPr>
          <p:cNvPr id="11" name="Picture 10"/>
          <p:cNvPicPr>
            <a:picLocks noChangeAspect="1"/>
          </p:cNvPicPr>
          <p:nvPr/>
        </p:nvPicPr>
        <p:blipFill rotWithShape="1">
          <a:blip r:embed="rId3"/>
          <a:srcRect l="49633" t="265" r="70" b="-265"/>
          <a:stretch/>
        </p:blipFill>
        <p:spPr>
          <a:xfrm>
            <a:off x="2577881" y="2125270"/>
            <a:ext cx="1957113" cy="2972057"/>
          </a:xfrm>
          <a:prstGeom prst="rect">
            <a:avLst/>
          </a:prstGeom>
        </p:spPr>
      </p:pic>
      <p:pic>
        <p:nvPicPr>
          <p:cNvPr id="12" name="Picture 11"/>
          <p:cNvPicPr>
            <a:picLocks noChangeAspect="1"/>
          </p:cNvPicPr>
          <p:nvPr/>
        </p:nvPicPr>
        <p:blipFill rotWithShape="1">
          <a:blip r:embed="rId4"/>
          <a:srcRect r="50098"/>
          <a:stretch/>
        </p:blipFill>
        <p:spPr>
          <a:xfrm>
            <a:off x="4653019" y="2125269"/>
            <a:ext cx="1944005" cy="2972057"/>
          </a:xfrm>
          <a:prstGeom prst="rect">
            <a:avLst/>
          </a:prstGeom>
        </p:spPr>
      </p:pic>
      <p:pic>
        <p:nvPicPr>
          <p:cNvPr id="13" name="Picture 12"/>
          <p:cNvPicPr>
            <a:picLocks noChangeAspect="1"/>
          </p:cNvPicPr>
          <p:nvPr/>
        </p:nvPicPr>
        <p:blipFill rotWithShape="1">
          <a:blip r:embed="rId4"/>
          <a:srcRect l="50134" r="-36"/>
          <a:stretch/>
        </p:blipFill>
        <p:spPr>
          <a:xfrm>
            <a:off x="6681706" y="2125268"/>
            <a:ext cx="1944005" cy="2972057"/>
          </a:xfrm>
          <a:prstGeom prst="rect">
            <a:avLst/>
          </a:prstGeom>
        </p:spPr>
      </p:pic>
      <p:sp>
        <p:nvSpPr>
          <p:cNvPr id="3" name="TextBox 2"/>
          <p:cNvSpPr txBox="1"/>
          <p:nvPr/>
        </p:nvSpPr>
        <p:spPr>
          <a:xfrm>
            <a:off x="620768" y="5443764"/>
            <a:ext cx="8004942" cy="646331"/>
          </a:xfrm>
          <a:prstGeom prst="rect">
            <a:avLst/>
          </a:prstGeom>
          <a:noFill/>
        </p:spPr>
        <p:txBody>
          <a:bodyPr wrap="square" rtlCol="0">
            <a:spAutoFit/>
          </a:bodyPr>
          <a:lstStyle/>
          <a:p>
            <a:pPr algn="ctr"/>
            <a:r>
              <a:rPr lang="en-US" dirty="0"/>
              <a:t>Example of how a map can be used to prove many different points.                However in the past only those in power had the software and data to do so. </a:t>
            </a:r>
          </a:p>
        </p:txBody>
      </p:sp>
      <p:sp>
        <p:nvSpPr>
          <p:cNvPr id="4" name="TextBox 3">
            <a:extLst>
              <a:ext uri="{FF2B5EF4-FFF2-40B4-BE49-F238E27FC236}">
                <a16:creationId xmlns:a16="http://schemas.microsoft.com/office/drawing/2014/main" id="{BBF41692-89E5-A3F1-58C2-86D8CD6704D9}"/>
              </a:ext>
            </a:extLst>
          </p:cNvPr>
          <p:cNvSpPr txBox="1"/>
          <p:nvPr/>
        </p:nvSpPr>
        <p:spPr>
          <a:xfrm>
            <a:off x="72260" y="6018874"/>
            <a:ext cx="8553450" cy="461665"/>
          </a:xfrm>
          <a:prstGeom prst="rect">
            <a:avLst/>
          </a:prstGeom>
          <a:noFill/>
        </p:spPr>
        <p:txBody>
          <a:bodyPr wrap="square" rtlCol="0">
            <a:spAutoFit/>
          </a:bodyPr>
          <a:lstStyle/>
          <a:p>
            <a:r>
              <a:rPr lang="en-US" sz="1200" dirty="0"/>
              <a:t>Images © </a:t>
            </a:r>
            <a:r>
              <a:rPr lang="en-US" sz="1200" dirty="0">
                <a:hlinkClick r:id="rId5"/>
              </a:rPr>
              <a:t>John </a:t>
            </a:r>
            <a:r>
              <a:rPr lang="en-US" sz="1200" dirty="0" err="1">
                <a:hlinkClick r:id="rId5"/>
              </a:rPr>
              <a:t>Krygier</a:t>
            </a:r>
            <a:r>
              <a:rPr lang="en-US" sz="1200" dirty="0">
                <a:hlinkClick r:id="rId5"/>
              </a:rPr>
              <a:t> and Denis Wood</a:t>
            </a:r>
            <a:r>
              <a:rPr lang="en-US" sz="1200" dirty="0"/>
              <a:t>. All rights reserved. This content is excluded from our Creative Commons license. For more information, see </a:t>
            </a:r>
            <a:r>
              <a:rPr lang="en-US" sz="1200" dirty="0">
                <a:hlinkClick r:id="rId6"/>
              </a:rPr>
              <a:t>https://</a:t>
            </a:r>
            <a:r>
              <a:rPr lang="en-US" sz="1200" dirty="0" err="1">
                <a:hlinkClick r:id="rId6"/>
              </a:rPr>
              <a:t>ocw.mit.edu</a:t>
            </a:r>
            <a:r>
              <a:rPr lang="en-US" sz="1200" dirty="0">
                <a:hlinkClick r:id="rId6"/>
              </a:rPr>
              <a:t>/help/</a:t>
            </a:r>
            <a:r>
              <a:rPr lang="en-US" sz="1200" dirty="0" err="1">
                <a:hlinkClick r:id="rId6"/>
              </a:rPr>
              <a:t>faq</a:t>
            </a:r>
            <a:r>
              <a:rPr lang="en-US" sz="1200" dirty="0">
                <a:hlinkClick r:id="rId6"/>
              </a:rPr>
              <a:t>-fair-use/</a:t>
            </a:r>
            <a:endParaRPr lang="en-US" sz="1200" dirty="0"/>
          </a:p>
        </p:txBody>
      </p:sp>
      <p:sp>
        <p:nvSpPr>
          <p:cNvPr id="14" name="TextBox 13">
            <a:extLst>
              <a:ext uri="{FF2B5EF4-FFF2-40B4-BE49-F238E27FC236}">
                <a16:creationId xmlns:a16="http://schemas.microsoft.com/office/drawing/2014/main" id="{58887DCD-57F4-A5C0-858E-75029F73FBDB}"/>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54</a:t>
            </a:fld>
            <a:endParaRPr lang="en-US" sz="1200" dirty="0"/>
          </a:p>
        </p:txBody>
      </p:sp>
    </p:spTree>
    <p:extLst>
      <p:ext uri="{BB962C8B-B14F-4D97-AF65-F5344CB8AC3E}">
        <p14:creationId xmlns:p14="http://schemas.microsoft.com/office/powerpoint/2010/main" val="35201244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0" y="795754"/>
            <a:ext cx="8210550" cy="677108"/>
          </a:xfrm>
          <a:prstGeom prst="rect">
            <a:avLst/>
          </a:prstGeom>
        </p:spPr>
        <p:txBody>
          <a:bodyPr vert="horz" wrap="square" lIns="0" tIns="0" rIns="0" bIns="0" rtlCol="0" anchor="ctr">
            <a:spAutoFit/>
          </a:bodyPr>
          <a:lstStyle/>
          <a:p>
            <a:pPr marL="9525" algn="l"/>
            <a:r>
              <a:rPr spc="-4" dirty="0">
                <a:solidFill>
                  <a:srgbClr val="0070C0"/>
                </a:solidFill>
              </a:rPr>
              <a:t>Three </a:t>
            </a:r>
            <a:r>
              <a:rPr spc="-23" dirty="0">
                <a:solidFill>
                  <a:srgbClr val="0070C0"/>
                </a:solidFill>
              </a:rPr>
              <a:t>Key</a:t>
            </a:r>
            <a:r>
              <a:rPr spc="-158" dirty="0">
                <a:solidFill>
                  <a:srgbClr val="0070C0"/>
                </a:solidFill>
              </a:rPr>
              <a:t> </a:t>
            </a:r>
            <a:r>
              <a:rPr spc="-4" dirty="0">
                <a:solidFill>
                  <a:srgbClr val="0070C0"/>
                </a:solidFill>
              </a:rPr>
              <a:t>Questions</a:t>
            </a:r>
          </a:p>
        </p:txBody>
      </p:sp>
      <p:sp>
        <p:nvSpPr>
          <p:cNvPr id="4" name="Content Placeholder 3"/>
          <p:cNvSpPr>
            <a:spLocks noGrp="1"/>
          </p:cNvSpPr>
          <p:nvPr>
            <p:ph idx="1"/>
          </p:nvPr>
        </p:nvSpPr>
        <p:spPr>
          <a:xfrm>
            <a:off x="641210" y="1828800"/>
            <a:ext cx="8026619" cy="4191000"/>
          </a:xfrm>
        </p:spPr>
        <p:txBody>
          <a:bodyPr>
            <a:normAutofit fontScale="92500" lnSpcReduction="20000"/>
          </a:bodyPr>
          <a:lstStyle/>
          <a:p>
            <a:pPr marL="352425">
              <a:buFont typeface="+mj-lt"/>
              <a:buAutoNum type="arabicPeriod"/>
              <a:tabLst>
                <a:tab pos="266224" algn="l"/>
                <a:tab pos="266700" algn="l"/>
              </a:tabLst>
            </a:pPr>
            <a:r>
              <a:rPr lang="en-US" sz="2400" b="1" spc="-4" dirty="0">
                <a:cs typeface="Corbel"/>
              </a:rPr>
              <a:t>Who wants the</a:t>
            </a:r>
            <a:r>
              <a:rPr lang="en-US" sz="2400" b="1" spc="-49" dirty="0">
                <a:cs typeface="Corbel"/>
              </a:rPr>
              <a:t> </a:t>
            </a:r>
            <a:r>
              <a:rPr lang="en-US" sz="2400" b="1" spc="-4" dirty="0">
                <a:cs typeface="Corbel"/>
              </a:rPr>
              <a:t>map?</a:t>
            </a:r>
          </a:p>
          <a:p>
            <a:pPr marL="566738" lvl="1" indent="-214313">
              <a:tabLst>
                <a:tab pos="266224" algn="l"/>
                <a:tab pos="266700" algn="l"/>
              </a:tabLst>
            </a:pPr>
            <a:r>
              <a:rPr lang="en-US" sz="2100" dirty="0">
                <a:cs typeface="Corbel"/>
              </a:rPr>
              <a:t>e.g. </a:t>
            </a:r>
            <a:r>
              <a:rPr lang="en-US" sz="2100" spc="-4" dirty="0">
                <a:cs typeface="Corbel"/>
              </a:rPr>
              <a:t>experts (detailed), </a:t>
            </a:r>
            <a:r>
              <a:rPr lang="en-US" sz="2100" spc="-8" dirty="0">
                <a:cs typeface="Corbel"/>
              </a:rPr>
              <a:t>students (contextual), the community (interactive)</a:t>
            </a:r>
          </a:p>
          <a:p>
            <a:pPr marL="352425">
              <a:buFont typeface="+mj-lt"/>
              <a:buAutoNum type="arabicPeriod"/>
              <a:tabLst>
                <a:tab pos="266224" algn="l"/>
                <a:tab pos="266700" algn="l"/>
              </a:tabLst>
            </a:pPr>
            <a:endParaRPr lang="en-US" sz="825" spc="-8" dirty="0">
              <a:cs typeface="Corbel"/>
            </a:endParaRPr>
          </a:p>
          <a:p>
            <a:pPr marL="352425">
              <a:buFont typeface="+mj-lt"/>
              <a:buAutoNum type="arabicPeriod"/>
              <a:tabLst>
                <a:tab pos="266224" algn="l"/>
                <a:tab pos="266700" algn="l"/>
              </a:tabLst>
            </a:pPr>
            <a:r>
              <a:rPr lang="en-US" sz="2400" b="1" spc="-4" dirty="0">
                <a:cs typeface="Corbel"/>
              </a:rPr>
              <a:t>Where </a:t>
            </a:r>
            <a:r>
              <a:rPr lang="en-US" sz="2400" b="1" spc="-8" dirty="0">
                <a:cs typeface="Corbel"/>
              </a:rPr>
              <a:t>will it </a:t>
            </a:r>
            <a:r>
              <a:rPr lang="en-US" sz="2400" b="1" spc="-4" dirty="0">
                <a:cs typeface="Corbel"/>
              </a:rPr>
              <a:t>be</a:t>
            </a:r>
            <a:r>
              <a:rPr lang="en-US" sz="2400" b="1" spc="-19" dirty="0">
                <a:cs typeface="Corbel"/>
              </a:rPr>
              <a:t> </a:t>
            </a:r>
            <a:r>
              <a:rPr lang="en-US" sz="2400" b="1" spc="-4" dirty="0">
                <a:cs typeface="Corbel"/>
              </a:rPr>
              <a:t>seen?</a:t>
            </a:r>
          </a:p>
          <a:p>
            <a:pPr marL="609600" lvl="1" indent="-257175">
              <a:tabLst>
                <a:tab pos="266224" algn="l"/>
                <a:tab pos="266700" algn="l"/>
              </a:tabLst>
            </a:pPr>
            <a:r>
              <a:rPr lang="en-US" sz="2100" dirty="0">
                <a:cs typeface="Corbel"/>
              </a:rPr>
              <a:t>e.g. 8x11 </a:t>
            </a:r>
            <a:r>
              <a:rPr lang="en-US" sz="2100" spc="-11" dirty="0">
                <a:cs typeface="Corbel"/>
              </a:rPr>
              <a:t>paper (static small, room for main points)</a:t>
            </a:r>
          </a:p>
          <a:p>
            <a:pPr marL="609600" lvl="1" indent="-257175">
              <a:tabLst>
                <a:tab pos="266224" algn="l"/>
                <a:tab pos="266700" algn="l"/>
              </a:tabLst>
            </a:pPr>
            <a:r>
              <a:rPr lang="en-US" sz="2100" spc="-11" dirty="0">
                <a:cs typeface="Corbel"/>
              </a:rPr>
              <a:t>e.g. 30x40 poster board (static large, room for detail)</a:t>
            </a:r>
          </a:p>
          <a:p>
            <a:pPr marL="609600" lvl="1" indent="-257175">
              <a:tabLst>
                <a:tab pos="266224" algn="l"/>
                <a:tab pos="266700" algn="l"/>
              </a:tabLst>
            </a:pPr>
            <a:r>
              <a:rPr lang="en-US" sz="2100" dirty="0">
                <a:cs typeface="Corbel"/>
              </a:rPr>
              <a:t>e.g. web</a:t>
            </a:r>
            <a:r>
              <a:rPr lang="en-US" sz="2100" spc="-49" dirty="0">
                <a:cs typeface="Corbel"/>
              </a:rPr>
              <a:t> </a:t>
            </a:r>
            <a:r>
              <a:rPr lang="en-US" sz="2100" dirty="0">
                <a:cs typeface="Corbel"/>
              </a:rPr>
              <a:t>map (interactive, users control navigation of map)</a:t>
            </a:r>
          </a:p>
          <a:p>
            <a:pPr marL="609600" lvl="1" indent="-257175">
              <a:tabLst>
                <a:tab pos="266224" algn="l"/>
                <a:tab pos="266700" algn="l"/>
              </a:tabLst>
            </a:pPr>
            <a:endParaRPr lang="en-US" sz="825" spc="-4" dirty="0">
              <a:cs typeface="Corbel"/>
            </a:endParaRPr>
          </a:p>
          <a:p>
            <a:pPr marL="352425">
              <a:buFont typeface="+mj-lt"/>
              <a:buAutoNum type="arabicPeriod"/>
              <a:tabLst>
                <a:tab pos="266224" algn="l"/>
                <a:tab pos="266700" algn="l"/>
              </a:tabLst>
            </a:pPr>
            <a:r>
              <a:rPr lang="en-US" sz="2400" b="1" spc="-4" dirty="0">
                <a:cs typeface="Corbel"/>
              </a:rPr>
              <a:t>What is it’s purpose?</a:t>
            </a:r>
            <a:endParaRPr lang="en-US" sz="2400" b="1" dirty="0">
              <a:cs typeface="Corbel"/>
            </a:endParaRPr>
          </a:p>
          <a:p>
            <a:pPr marL="0" indent="0">
              <a:spcBef>
                <a:spcPts val="8"/>
              </a:spcBef>
              <a:buNone/>
            </a:pPr>
            <a:endParaRPr lang="en-US" sz="825" dirty="0">
              <a:cs typeface="Times New Roman"/>
            </a:endParaRPr>
          </a:p>
          <a:p>
            <a:pPr marL="609600" marR="586264" lvl="1" indent="-257175">
              <a:lnSpc>
                <a:spcPct val="80000"/>
              </a:lnSpc>
              <a:tabLst>
                <a:tab pos="567214" algn="l"/>
                <a:tab pos="567690" algn="l"/>
              </a:tabLst>
            </a:pPr>
            <a:r>
              <a:rPr lang="en-US" sz="2000" spc="-53" dirty="0">
                <a:cs typeface="Corbel"/>
              </a:rPr>
              <a:t>e.g. to show a variable through time </a:t>
            </a:r>
            <a:r>
              <a:rPr lang="en-US" sz="2000" dirty="0">
                <a:cs typeface="Corbel"/>
              </a:rPr>
              <a:t>(time series)</a:t>
            </a:r>
          </a:p>
          <a:p>
            <a:pPr marL="609600" marR="586264" lvl="1" indent="-257175">
              <a:lnSpc>
                <a:spcPct val="80000"/>
              </a:lnSpc>
              <a:tabLst>
                <a:tab pos="567214" algn="l"/>
                <a:tab pos="567690" algn="l"/>
              </a:tabLst>
            </a:pPr>
            <a:r>
              <a:rPr lang="en-US" sz="2000" dirty="0">
                <a:cs typeface="Corbel"/>
              </a:rPr>
              <a:t>e.g. to show change over time (change detection)</a:t>
            </a:r>
          </a:p>
          <a:p>
            <a:pPr marL="609600" marR="586264" lvl="1" indent="-257175">
              <a:lnSpc>
                <a:spcPct val="80000"/>
              </a:lnSpc>
              <a:tabLst>
                <a:tab pos="567214" algn="l"/>
                <a:tab pos="567690" algn="l"/>
              </a:tabLst>
            </a:pPr>
            <a:r>
              <a:rPr lang="en-US" sz="2000" dirty="0">
                <a:cs typeface="Corbel"/>
              </a:rPr>
              <a:t>e.g. to combine multiple variable into an index to pick best/worst      	 (sustainability/risk/vulnerability mapping, site selection)</a:t>
            </a:r>
          </a:p>
          <a:p>
            <a:pPr marL="609600" marR="586264" lvl="1" indent="-257175">
              <a:lnSpc>
                <a:spcPct val="80000"/>
              </a:lnSpc>
              <a:tabLst>
                <a:tab pos="567214" algn="l"/>
                <a:tab pos="567690" algn="l"/>
              </a:tabLst>
            </a:pPr>
            <a:endParaRPr lang="en-US" sz="1650" dirty="0">
              <a:cs typeface="Times New Roman"/>
            </a:endParaRPr>
          </a:p>
          <a:p>
            <a:pPr marL="609600" marR="586264" lvl="1" indent="-257175">
              <a:lnSpc>
                <a:spcPct val="80000"/>
              </a:lnSpc>
              <a:tabLst>
                <a:tab pos="567214" algn="l"/>
                <a:tab pos="567690" algn="l"/>
              </a:tabLst>
            </a:pPr>
            <a:endParaRPr lang="en-US" sz="750" dirty="0">
              <a:cs typeface="Times New Roman"/>
            </a:endParaRPr>
          </a:p>
          <a:p>
            <a:pPr marL="9525" marR="3810" indent="0">
              <a:lnSpc>
                <a:spcPts val="1583"/>
              </a:lnSpc>
              <a:spcBef>
                <a:spcPts val="4"/>
              </a:spcBef>
              <a:buNone/>
              <a:tabLst>
                <a:tab pos="266224" algn="l"/>
                <a:tab pos="266700" algn="l"/>
              </a:tabLst>
            </a:pPr>
            <a:r>
              <a:rPr lang="en-US" sz="2400" spc="-4" dirty="0">
                <a:solidFill>
                  <a:srgbClr val="0070C0"/>
                </a:solidFill>
                <a:cs typeface="Corbel"/>
              </a:rPr>
              <a:t>Each question deserves a </a:t>
            </a:r>
            <a:r>
              <a:rPr lang="en-US" sz="2400" spc="-8" dirty="0">
                <a:solidFill>
                  <a:srgbClr val="0070C0"/>
                </a:solidFill>
                <a:cs typeface="Corbel"/>
              </a:rPr>
              <a:t>well-thought </a:t>
            </a:r>
            <a:r>
              <a:rPr lang="en-US" sz="2400" spc="-4" dirty="0">
                <a:solidFill>
                  <a:srgbClr val="0070C0"/>
                </a:solidFill>
                <a:cs typeface="Corbel"/>
              </a:rPr>
              <a:t>answer before mapping</a:t>
            </a:r>
            <a:endParaRPr lang="en-US" sz="2400" dirty="0"/>
          </a:p>
        </p:txBody>
      </p:sp>
      <p:sp>
        <p:nvSpPr>
          <p:cNvPr id="5" name="TextBox 4">
            <a:extLst>
              <a:ext uri="{FF2B5EF4-FFF2-40B4-BE49-F238E27FC236}">
                <a16:creationId xmlns:a16="http://schemas.microsoft.com/office/drawing/2014/main" id="{E686B65A-4912-D0C5-904D-E5B65B806D13}"/>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55</a:t>
            </a:fld>
            <a:endParaRPr lang="en-US" sz="1200" dirty="0"/>
          </a:p>
        </p:txBody>
      </p:sp>
    </p:spTree>
    <p:extLst>
      <p:ext uri="{BB962C8B-B14F-4D97-AF65-F5344CB8AC3E}">
        <p14:creationId xmlns:p14="http://schemas.microsoft.com/office/powerpoint/2010/main" val="11654287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Map Design </a:t>
            </a:r>
            <a:r>
              <a:rPr lang="en-US" spc="-4" dirty="0"/>
              <a:t>Process</a:t>
            </a:r>
            <a:endParaRPr lang="en-US" dirty="0"/>
          </a:p>
        </p:txBody>
      </p:sp>
      <p:sp>
        <p:nvSpPr>
          <p:cNvPr id="4" name="Rectangle 3"/>
          <p:cNvSpPr/>
          <p:nvPr/>
        </p:nvSpPr>
        <p:spPr>
          <a:xfrm>
            <a:off x="4135125" y="2948736"/>
            <a:ext cx="881267" cy="300082"/>
          </a:xfrm>
          <a:prstGeom prst="rect">
            <a:avLst/>
          </a:prstGeom>
        </p:spPr>
        <p:txBody>
          <a:bodyPr wrap="none">
            <a:spAutoFit/>
          </a:bodyPr>
          <a:lstStyle/>
          <a:p>
            <a:pPr>
              <a:defRPr/>
            </a:pPr>
            <a:r>
              <a:rPr lang="en-US" sz="1350" dirty="0">
                <a:solidFill>
                  <a:prstClr val="white"/>
                </a:solidFill>
              </a:rPr>
              <a:t>Figure 5.3</a:t>
            </a:r>
          </a:p>
        </p:txBody>
      </p:sp>
      <p:pic>
        <p:nvPicPr>
          <p:cNvPr id="5" name="Picture 4" descr="visual-hierarchy.tif"/>
          <p:cNvPicPr>
            <a:picLocks noChangeAspect="1"/>
          </p:cNvPicPr>
          <p:nvPr/>
        </p:nvPicPr>
        <p:blipFill rotWithShape="1">
          <a:blip r:embed="rId3" cstate="screen">
            <a:extLst>
              <a:ext uri="{28A0092B-C50C-407E-A947-70E740481C1C}">
                <a14:useLocalDpi xmlns:a14="http://schemas.microsoft.com/office/drawing/2010/main"/>
              </a:ext>
            </a:extLst>
          </a:blip>
          <a:srcRect b="49646"/>
          <a:stretch/>
        </p:blipFill>
        <p:spPr>
          <a:xfrm>
            <a:off x="376095" y="1742552"/>
            <a:ext cx="3001363" cy="2086954"/>
          </a:xfrm>
          <a:prstGeom prst="rect">
            <a:avLst/>
          </a:prstGeom>
        </p:spPr>
      </p:pic>
      <p:pic>
        <p:nvPicPr>
          <p:cNvPr id="8" name="Picture 7" descr="visual-hierarchy.tif"/>
          <p:cNvPicPr>
            <a:picLocks noChangeAspect="1"/>
          </p:cNvPicPr>
          <p:nvPr/>
        </p:nvPicPr>
        <p:blipFill rotWithShape="1">
          <a:blip r:embed="rId3" cstate="screen">
            <a:extLst>
              <a:ext uri="{28A0092B-C50C-407E-A947-70E740481C1C}">
                <a14:useLocalDpi xmlns:a14="http://schemas.microsoft.com/office/drawing/2010/main"/>
              </a:ext>
            </a:extLst>
          </a:blip>
          <a:srcRect l="313" t="50321" r="-313" b="-675"/>
          <a:stretch/>
        </p:blipFill>
        <p:spPr>
          <a:xfrm>
            <a:off x="3087636" y="2506602"/>
            <a:ext cx="3001363" cy="2086954"/>
          </a:xfrm>
          <a:prstGeom prst="rect">
            <a:avLst/>
          </a:prstGeom>
        </p:spPr>
      </p:pic>
      <p:pic>
        <p:nvPicPr>
          <p:cNvPr id="9" name="Picture 8" descr="fifty-largest-cities.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6543" y="3329562"/>
            <a:ext cx="3001363" cy="2043907"/>
          </a:xfrm>
          <a:prstGeom prst="rect">
            <a:avLst/>
          </a:prstGeom>
        </p:spPr>
      </p:pic>
      <p:sp>
        <p:nvSpPr>
          <p:cNvPr id="7" name="TextBox 6"/>
          <p:cNvSpPr txBox="1"/>
          <p:nvPr/>
        </p:nvSpPr>
        <p:spPr>
          <a:xfrm>
            <a:off x="381000" y="3829506"/>
            <a:ext cx="2705100" cy="646331"/>
          </a:xfrm>
          <a:prstGeom prst="rect">
            <a:avLst/>
          </a:prstGeom>
          <a:noFill/>
        </p:spPr>
        <p:txBody>
          <a:bodyPr wrap="square" rtlCol="0">
            <a:spAutoFit/>
          </a:bodyPr>
          <a:lstStyle/>
          <a:p>
            <a:r>
              <a:rPr lang="en-US" dirty="0"/>
              <a:t>Start with assembling the data from multiple sources</a:t>
            </a:r>
          </a:p>
        </p:txBody>
      </p:sp>
      <p:sp>
        <p:nvSpPr>
          <p:cNvPr id="11" name="TextBox 10"/>
          <p:cNvSpPr txBox="1"/>
          <p:nvPr/>
        </p:nvSpPr>
        <p:spPr>
          <a:xfrm>
            <a:off x="3064042" y="4571722"/>
            <a:ext cx="2700965" cy="646331"/>
          </a:xfrm>
          <a:prstGeom prst="rect">
            <a:avLst/>
          </a:prstGeom>
          <a:noFill/>
        </p:spPr>
        <p:txBody>
          <a:bodyPr wrap="square" rtlCol="0">
            <a:spAutoFit/>
          </a:bodyPr>
          <a:lstStyle/>
          <a:p>
            <a:r>
              <a:rPr lang="en-US" dirty="0"/>
              <a:t>Next choose the data, analyses, &amp; symbolization</a:t>
            </a:r>
          </a:p>
        </p:txBody>
      </p:sp>
      <p:sp>
        <p:nvSpPr>
          <p:cNvPr id="12" name="TextBox 11"/>
          <p:cNvSpPr txBox="1"/>
          <p:nvPr/>
        </p:nvSpPr>
        <p:spPr>
          <a:xfrm>
            <a:off x="5765007" y="5373469"/>
            <a:ext cx="3064042" cy="646331"/>
          </a:xfrm>
          <a:prstGeom prst="rect">
            <a:avLst/>
          </a:prstGeom>
          <a:noFill/>
        </p:spPr>
        <p:txBody>
          <a:bodyPr wrap="square" rtlCol="0">
            <a:spAutoFit/>
          </a:bodyPr>
          <a:lstStyle/>
          <a:p>
            <a:r>
              <a:rPr lang="en-US" dirty="0"/>
              <a:t>Lastly insert the title, legend, north arrow, scale bar, &amp; labels</a:t>
            </a:r>
          </a:p>
        </p:txBody>
      </p:sp>
      <p:sp>
        <p:nvSpPr>
          <p:cNvPr id="13" name="TextBox 12">
            <a:extLst>
              <a:ext uri="{FF2B5EF4-FFF2-40B4-BE49-F238E27FC236}">
                <a16:creationId xmlns:a16="http://schemas.microsoft.com/office/drawing/2014/main" id="{244C4C59-1637-97D4-9D0C-B20D9171F1E2}"/>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56</a:t>
            </a:fld>
            <a:endParaRPr lang="en-US" sz="1200" dirty="0"/>
          </a:p>
        </p:txBody>
      </p:sp>
    </p:spTree>
    <p:extLst>
      <p:ext uri="{BB962C8B-B14F-4D97-AF65-F5344CB8AC3E}">
        <p14:creationId xmlns:p14="http://schemas.microsoft.com/office/powerpoint/2010/main" val="1219147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5593" y="381000"/>
            <a:ext cx="7886700" cy="677108"/>
          </a:xfrm>
          <a:prstGeom prst="rect">
            <a:avLst/>
          </a:prstGeom>
        </p:spPr>
        <p:txBody>
          <a:bodyPr vert="horz" wrap="square" lIns="0" tIns="0" rIns="0" bIns="0" rtlCol="0" anchor="ctr">
            <a:spAutoFit/>
          </a:bodyPr>
          <a:lstStyle/>
          <a:p>
            <a:pPr marL="9525"/>
            <a:r>
              <a:rPr lang="en-US" spc="-4" dirty="0"/>
              <a:t>Vector Symbolization</a:t>
            </a:r>
            <a:endParaRPr spc="-4" dirty="0"/>
          </a:p>
        </p:txBody>
      </p:sp>
      <p:pic>
        <p:nvPicPr>
          <p:cNvPr id="4" name="Picture 3"/>
          <p:cNvPicPr>
            <a:picLocks noChangeAspect="1"/>
          </p:cNvPicPr>
          <p:nvPr/>
        </p:nvPicPr>
        <p:blipFill rotWithShape="1">
          <a:blip r:embed="rId3"/>
          <a:srcRect t="2043"/>
          <a:stretch/>
        </p:blipFill>
        <p:spPr>
          <a:xfrm>
            <a:off x="284387" y="990600"/>
            <a:ext cx="8554813" cy="3986339"/>
          </a:xfrm>
          <a:prstGeom prst="rect">
            <a:avLst/>
          </a:prstGeom>
        </p:spPr>
      </p:pic>
      <p:sp>
        <p:nvSpPr>
          <p:cNvPr id="5" name="object 5"/>
          <p:cNvSpPr txBox="1"/>
          <p:nvPr/>
        </p:nvSpPr>
        <p:spPr>
          <a:xfrm>
            <a:off x="1651480" y="4898446"/>
            <a:ext cx="5505450" cy="138499"/>
          </a:xfrm>
          <a:prstGeom prst="rect">
            <a:avLst/>
          </a:prstGeom>
        </p:spPr>
        <p:txBody>
          <a:bodyPr vert="horz" wrap="square" lIns="0" tIns="0" rIns="0" bIns="0" rtlCol="0">
            <a:spAutoFit/>
          </a:bodyPr>
          <a:lstStyle/>
          <a:p>
            <a:pPr marL="9525"/>
            <a:r>
              <a:rPr sz="900" b="1" spc="-4" dirty="0">
                <a:solidFill>
                  <a:srgbClr val="595958"/>
                </a:solidFill>
                <a:latin typeface="Calibri"/>
                <a:cs typeface="Calibri"/>
              </a:rPr>
              <a:t>From: </a:t>
            </a:r>
            <a:r>
              <a:rPr sz="900" b="1" i="1" dirty="0">
                <a:solidFill>
                  <a:srgbClr val="953735"/>
                </a:solidFill>
                <a:latin typeface="Calibri"/>
                <a:cs typeface="Calibri"/>
              </a:rPr>
              <a:t>Making </a:t>
            </a:r>
            <a:r>
              <a:rPr sz="900" b="1" i="1" spc="-4" dirty="0">
                <a:solidFill>
                  <a:srgbClr val="953735"/>
                </a:solidFill>
                <a:latin typeface="Calibri"/>
                <a:cs typeface="Calibri"/>
              </a:rPr>
              <a:t>Maps: </a:t>
            </a:r>
            <a:r>
              <a:rPr sz="900" b="1" i="1" dirty="0">
                <a:solidFill>
                  <a:srgbClr val="953735"/>
                </a:solidFill>
                <a:latin typeface="Calibri"/>
                <a:cs typeface="Calibri"/>
              </a:rPr>
              <a:t>A </a:t>
            </a:r>
            <a:r>
              <a:rPr sz="900" b="1" i="1" spc="-4" dirty="0">
                <a:solidFill>
                  <a:srgbClr val="953735"/>
                </a:solidFill>
                <a:latin typeface="Calibri"/>
                <a:cs typeface="Calibri"/>
              </a:rPr>
              <a:t>Visual </a:t>
            </a:r>
            <a:r>
              <a:rPr sz="900" b="1" i="1" dirty="0">
                <a:solidFill>
                  <a:srgbClr val="953735"/>
                </a:solidFill>
                <a:latin typeface="Calibri"/>
                <a:cs typeface="Calibri"/>
              </a:rPr>
              <a:t>Guide </a:t>
            </a:r>
            <a:r>
              <a:rPr sz="900" b="1" i="1" spc="-4" dirty="0">
                <a:solidFill>
                  <a:srgbClr val="953735"/>
                </a:solidFill>
                <a:latin typeface="Calibri"/>
                <a:cs typeface="Calibri"/>
              </a:rPr>
              <a:t>to Map Design for </a:t>
            </a:r>
            <a:r>
              <a:rPr sz="900" b="1" i="1" dirty="0">
                <a:solidFill>
                  <a:srgbClr val="953735"/>
                </a:solidFill>
                <a:latin typeface="Calibri"/>
                <a:cs typeface="Calibri"/>
              </a:rPr>
              <a:t>GIS </a:t>
            </a:r>
            <a:r>
              <a:rPr sz="900" b="1" i="1" spc="-4" dirty="0">
                <a:solidFill>
                  <a:srgbClr val="595958"/>
                </a:solidFill>
                <a:latin typeface="Calibri"/>
                <a:cs typeface="Calibri"/>
              </a:rPr>
              <a:t>by John </a:t>
            </a:r>
            <a:r>
              <a:rPr sz="900" b="1" i="1" dirty="0">
                <a:solidFill>
                  <a:srgbClr val="595958"/>
                </a:solidFill>
                <a:latin typeface="Calibri"/>
                <a:cs typeface="Calibri"/>
              </a:rPr>
              <a:t>Krygier and </a:t>
            </a:r>
            <a:r>
              <a:rPr sz="900" b="1" i="1" spc="-4" dirty="0">
                <a:solidFill>
                  <a:srgbClr val="595958"/>
                </a:solidFill>
                <a:latin typeface="Calibri"/>
                <a:cs typeface="Calibri"/>
              </a:rPr>
              <a:t>Denis </a:t>
            </a:r>
            <a:r>
              <a:rPr sz="900" b="1" i="1" spc="-11" dirty="0">
                <a:solidFill>
                  <a:srgbClr val="595958"/>
                </a:solidFill>
                <a:latin typeface="Calibri"/>
                <a:cs typeface="Calibri"/>
              </a:rPr>
              <a:t>Wood </a:t>
            </a:r>
            <a:r>
              <a:rPr sz="900" b="1" i="1" dirty="0">
                <a:latin typeface="Calibri"/>
                <a:cs typeface="Calibri"/>
              </a:rPr>
              <a:t>- </a:t>
            </a:r>
            <a:r>
              <a:rPr sz="900" b="1" i="1" spc="8" dirty="0">
                <a:latin typeface="Calibri"/>
                <a:cs typeface="Calibri"/>
              </a:rPr>
              <a:t> </a:t>
            </a:r>
            <a:r>
              <a:rPr sz="900" b="1" i="1" spc="-4" dirty="0">
                <a:solidFill>
                  <a:srgbClr val="604A7B"/>
                </a:solidFill>
                <a:latin typeface="Calibri"/>
                <a:cs typeface="Calibri"/>
              </a:rPr>
              <a:t>makingmaps.owu.edu</a:t>
            </a:r>
            <a:endParaRPr sz="900">
              <a:latin typeface="Calibri"/>
              <a:cs typeface="Calibri"/>
            </a:endParaRPr>
          </a:p>
        </p:txBody>
      </p:sp>
      <p:sp>
        <p:nvSpPr>
          <p:cNvPr id="8" name="TextBox 7">
            <a:extLst>
              <a:ext uri="{FF2B5EF4-FFF2-40B4-BE49-F238E27FC236}">
                <a16:creationId xmlns:a16="http://schemas.microsoft.com/office/drawing/2014/main" id="{FA201B32-94B7-464E-A09A-A6DCF675523A}"/>
              </a:ext>
            </a:extLst>
          </p:cNvPr>
          <p:cNvSpPr txBox="1"/>
          <p:nvPr/>
        </p:nvSpPr>
        <p:spPr>
          <a:xfrm>
            <a:off x="5257800" y="5187651"/>
            <a:ext cx="2743200" cy="715089"/>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hlinkClick r:id="rId4"/>
              </a:rPr>
              <a:t>Colorbrewer</a:t>
            </a:r>
            <a:r>
              <a:rPr lang="en-US" dirty="0"/>
              <a:t> provides accessible color options.</a:t>
            </a:r>
          </a:p>
        </p:txBody>
      </p:sp>
      <p:sp>
        <p:nvSpPr>
          <p:cNvPr id="7" name="TextBox 6">
            <a:extLst>
              <a:ext uri="{FF2B5EF4-FFF2-40B4-BE49-F238E27FC236}">
                <a16:creationId xmlns:a16="http://schemas.microsoft.com/office/drawing/2014/main" id="{52AAD431-3F1E-5900-989F-D495A24E9F65}"/>
              </a:ext>
            </a:extLst>
          </p:cNvPr>
          <p:cNvSpPr txBox="1"/>
          <p:nvPr/>
        </p:nvSpPr>
        <p:spPr>
          <a:xfrm>
            <a:off x="72260" y="6018874"/>
            <a:ext cx="8553450" cy="461665"/>
          </a:xfrm>
          <a:prstGeom prst="rect">
            <a:avLst/>
          </a:prstGeom>
          <a:noFill/>
        </p:spPr>
        <p:txBody>
          <a:bodyPr wrap="square" rtlCol="0">
            <a:spAutoFit/>
          </a:bodyPr>
          <a:lstStyle/>
          <a:p>
            <a:r>
              <a:rPr lang="en-US" sz="1200" dirty="0"/>
              <a:t>Images © </a:t>
            </a:r>
            <a:r>
              <a:rPr lang="en-US" sz="1200" dirty="0">
                <a:hlinkClick r:id="rId5"/>
              </a:rPr>
              <a:t>John </a:t>
            </a:r>
            <a:r>
              <a:rPr lang="en-US" sz="1200" dirty="0" err="1">
                <a:hlinkClick r:id="rId5"/>
              </a:rPr>
              <a:t>Krygier</a:t>
            </a:r>
            <a:r>
              <a:rPr lang="en-US" sz="1200" dirty="0">
                <a:hlinkClick r:id="rId5"/>
              </a:rPr>
              <a:t> and Denis Wood</a:t>
            </a:r>
            <a:r>
              <a:rPr lang="en-US" sz="1200" dirty="0"/>
              <a:t>. All rights reserved. This content is excluded from our Creative Commons license. For more information, see </a:t>
            </a:r>
            <a:r>
              <a:rPr lang="en-US" sz="1200" dirty="0">
                <a:hlinkClick r:id="rId6"/>
              </a:rPr>
              <a:t>https://</a:t>
            </a:r>
            <a:r>
              <a:rPr lang="en-US" sz="1200" dirty="0" err="1">
                <a:hlinkClick r:id="rId6"/>
              </a:rPr>
              <a:t>ocw.mit.edu</a:t>
            </a:r>
            <a:r>
              <a:rPr lang="en-US" sz="1200" dirty="0">
                <a:hlinkClick r:id="rId6"/>
              </a:rPr>
              <a:t>/help/</a:t>
            </a:r>
            <a:r>
              <a:rPr lang="en-US" sz="1200" dirty="0" err="1">
                <a:hlinkClick r:id="rId6"/>
              </a:rPr>
              <a:t>faq</a:t>
            </a:r>
            <a:r>
              <a:rPr lang="en-US" sz="1200" dirty="0">
                <a:hlinkClick r:id="rId6"/>
              </a:rPr>
              <a:t>-fair-use/</a:t>
            </a:r>
            <a:endParaRPr lang="en-US" sz="1200" dirty="0"/>
          </a:p>
        </p:txBody>
      </p:sp>
      <p:sp>
        <p:nvSpPr>
          <p:cNvPr id="10" name="TextBox 9">
            <a:extLst>
              <a:ext uri="{FF2B5EF4-FFF2-40B4-BE49-F238E27FC236}">
                <a16:creationId xmlns:a16="http://schemas.microsoft.com/office/drawing/2014/main" id="{7D163E85-860D-E05C-B88B-F4167C981696}"/>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57</a:t>
            </a:fld>
            <a:endParaRPr lang="en-US" sz="1200" dirty="0"/>
          </a:p>
        </p:txBody>
      </p:sp>
    </p:spTree>
    <p:extLst>
      <p:ext uri="{BB962C8B-B14F-4D97-AF65-F5344CB8AC3E}">
        <p14:creationId xmlns:p14="http://schemas.microsoft.com/office/powerpoint/2010/main" val="40875535"/>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Raster Symbolization</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1357" b="2498"/>
          <a:stretch/>
        </p:blipFill>
        <p:spPr>
          <a:xfrm>
            <a:off x="1162564" y="1676400"/>
            <a:ext cx="6818872" cy="3276601"/>
          </a:xfrm>
        </p:spPr>
      </p:pic>
      <p:sp>
        <p:nvSpPr>
          <p:cNvPr id="4" name="TextBox 3">
            <a:extLst>
              <a:ext uri="{FF2B5EF4-FFF2-40B4-BE49-F238E27FC236}">
                <a16:creationId xmlns:a16="http://schemas.microsoft.com/office/drawing/2014/main" id="{9430D9EB-2E01-3B8D-27BA-DAABA028B3F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58</a:t>
            </a:fld>
            <a:endParaRPr lang="en-US" sz="1200" dirty="0"/>
          </a:p>
        </p:txBody>
      </p:sp>
    </p:spTree>
    <p:extLst>
      <p:ext uri="{BB962C8B-B14F-4D97-AF65-F5344CB8AC3E}">
        <p14:creationId xmlns:p14="http://schemas.microsoft.com/office/powerpoint/2010/main" val="2888569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txBox="1">
            <a:spLocks/>
          </p:cNvSpPr>
          <p:nvPr/>
        </p:nvSpPr>
        <p:spPr>
          <a:xfrm>
            <a:off x="4499941" y="2057400"/>
            <a:ext cx="4015409"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p:txBody>
      </p:sp>
      <p:sp>
        <p:nvSpPr>
          <p:cNvPr id="2" name="object 2"/>
          <p:cNvSpPr txBox="1">
            <a:spLocks noGrp="1"/>
          </p:cNvSpPr>
          <p:nvPr>
            <p:ph type="title"/>
          </p:nvPr>
        </p:nvSpPr>
        <p:spPr>
          <a:xfrm>
            <a:off x="655544" y="782939"/>
            <a:ext cx="7886700" cy="677108"/>
          </a:xfrm>
          <a:prstGeom prst="rect">
            <a:avLst/>
          </a:prstGeom>
        </p:spPr>
        <p:txBody>
          <a:bodyPr vert="horz" wrap="square" lIns="0" tIns="0" rIns="0" bIns="0" rtlCol="0" anchor="ctr">
            <a:spAutoFit/>
          </a:bodyPr>
          <a:lstStyle/>
          <a:p>
            <a:pPr marL="9525"/>
            <a:r>
              <a:rPr lang="en-US" spc="-4" dirty="0">
                <a:latin typeface="+mn-lt"/>
              </a:rPr>
              <a:t>Choosing </a:t>
            </a:r>
            <a:r>
              <a:rPr spc="-4" dirty="0">
                <a:latin typeface="+mn-lt"/>
              </a:rPr>
              <a:t>Color</a:t>
            </a:r>
            <a:r>
              <a:rPr lang="en-US" spc="-4" dirty="0">
                <a:latin typeface="+mn-lt"/>
              </a:rPr>
              <a:t> Tips </a:t>
            </a:r>
            <a:endParaRPr spc="-4" dirty="0">
              <a:latin typeface="+mn-lt"/>
            </a:endParaRPr>
          </a:p>
        </p:txBody>
      </p:sp>
      <p:sp>
        <p:nvSpPr>
          <p:cNvPr id="4" name="Content Placeholder 3"/>
          <p:cNvSpPr>
            <a:spLocks noGrp="1"/>
          </p:cNvSpPr>
          <p:nvPr>
            <p:ph sz="half" idx="1"/>
          </p:nvPr>
        </p:nvSpPr>
        <p:spPr>
          <a:xfrm>
            <a:off x="628649" y="2057400"/>
            <a:ext cx="8286750" cy="3263504"/>
          </a:xfrm>
        </p:spPr>
        <p:txBody>
          <a:bodyPr>
            <a:noAutofit/>
          </a:bodyPr>
          <a:lstStyle/>
          <a:p>
            <a:pPr marL="9525" marR="3810" indent="0">
              <a:lnSpc>
                <a:spcPct val="80000"/>
              </a:lnSpc>
              <a:buNone/>
              <a:tabLst>
                <a:tab pos="266224" algn="l"/>
                <a:tab pos="266700" algn="l"/>
              </a:tabLst>
            </a:pPr>
            <a:r>
              <a:rPr lang="en-US" sz="2500" spc="-8" dirty="0">
                <a:solidFill>
                  <a:prstClr val="black"/>
                </a:solidFill>
                <a:cs typeface="Corbel"/>
              </a:rPr>
              <a:t>Match the type of data to the type of color scheme</a:t>
            </a:r>
            <a:r>
              <a:rPr lang="en-US" sz="2500" spc="-4" dirty="0">
                <a:solidFill>
                  <a:prstClr val="black"/>
                </a:solidFill>
                <a:cs typeface="Corbel"/>
              </a:rPr>
              <a:t>:</a:t>
            </a:r>
          </a:p>
          <a:p>
            <a:pPr marL="9525" marR="3810" indent="0">
              <a:lnSpc>
                <a:spcPct val="80000"/>
              </a:lnSpc>
              <a:buNone/>
              <a:tabLst>
                <a:tab pos="266224" algn="l"/>
                <a:tab pos="266700" algn="l"/>
              </a:tabLst>
            </a:pPr>
            <a:r>
              <a:rPr lang="en-US" sz="2500" spc="-4" dirty="0">
                <a:solidFill>
                  <a:prstClr val="black"/>
                </a:solidFill>
                <a:cs typeface="Corbel"/>
              </a:rPr>
              <a:t> </a:t>
            </a:r>
          </a:p>
          <a:p>
            <a:pPr marL="209550" marR="3810" indent="-257175">
              <a:lnSpc>
                <a:spcPct val="80000"/>
              </a:lnSpc>
              <a:buFont typeface="Arial"/>
              <a:buChar char="•"/>
              <a:tabLst>
                <a:tab pos="266224" algn="l"/>
                <a:tab pos="266700" algn="l"/>
              </a:tabLst>
            </a:pPr>
            <a:r>
              <a:rPr lang="en-US" sz="2500" b="1" dirty="0">
                <a:cs typeface="Corbel"/>
              </a:rPr>
              <a:t>Qualitative</a:t>
            </a:r>
            <a:r>
              <a:rPr lang="en-US" sz="2500" dirty="0">
                <a:cs typeface="Corbel"/>
              </a:rPr>
              <a:t> (categories)</a:t>
            </a:r>
          </a:p>
          <a:p>
            <a:pPr marL="209550" marR="3810" indent="-257175">
              <a:lnSpc>
                <a:spcPct val="80000"/>
              </a:lnSpc>
              <a:buFont typeface="Arial"/>
              <a:buChar char="•"/>
              <a:tabLst>
                <a:tab pos="266224" algn="l"/>
                <a:tab pos="266700" algn="l"/>
              </a:tabLst>
            </a:pPr>
            <a:endParaRPr lang="en-US" sz="2500" dirty="0">
              <a:cs typeface="Corbel"/>
            </a:endParaRPr>
          </a:p>
          <a:p>
            <a:pPr marL="209550" marR="3810" indent="-257175">
              <a:lnSpc>
                <a:spcPct val="80000"/>
              </a:lnSpc>
              <a:buFont typeface="Arial"/>
              <a:buChar char="•"/>
              <a:tabLst>
                <a:tab pos="266224" algn="l"/>
                <a:tab pos="266700" algn="l"/>
              </a:tabLst>
            </a:pPr>
            <a:endParaRPr lang="en-US" sz="2500" b="1" dirty="0">
              <a:cs typeface="Corbel"/>
            </a:endParaRPr>
          </a:p>
          <a:p>
            <a:pPr marL="209550" marR="3810" indent="-257175">
              <a:lnSpc>
                <a:spcPct val="80000"/>
              </a:lnSpc>
              <a:buFont typeface="Arial"/>
              <a:buChar char="•"/>
              <a:tabLst>
                <a:tab pos="266224" algn="l"/>
                <a:tab pos="266700" algn="l"/>
              </a:tabLst>
            </a:pPr>
            <a:r>
              <a:rPr lang="en-US" sz="2500" b="1" dirty="0">
                <a:cs typeface="Corbel"/>
              </a:rPr>
              <a:t>Quantitative </a:t>
            </a:r>
            <a:r>
              <a:rPr lang="en-US" sz="2500" dirty="0">
                <a:cs typeface="Corbel"/>
              </a:rPr>
              <a:t>(numbers)</a:t>
            </a:r>
          </a:p>
          <a:p>
            <a:pPr marL="0" marR="3810" indent="0">
              <a:lnSpc>
                <a:spcPct val="80000"/>
              </a:lnSpc>
              <a:buNone/>
              <a:tabLst>
                <a:tab pos="266224" algn="l"/>
                <a:tab pos="266700" algn="l"/>
              </a:tabLst>
            </a:pPr>
            <a:endParaRPr lang="en-US" sz="2500" b="1" dirty="0">
              <a:cs typeface="Corbel"/>
            </a:endParaRPr>
          </a:p>
          <a:p>
            <a:pPr marL="0" indent="0">
              <a:buNone/>
            </a:pPr>
            <a:endParaRPr lang="en-US" sz="2100" dirty="0"/>
          </a:p>
          <a:p>
            <a:pPr marL="266700" marR="3810" indent="-257175">
              <a:lnSpc>
                <a:spcPct val="80000"/>
              </a:lnSpc>
              <a:buFont typeface="Arial"/>
              <a:buChar char="•"/>
              <a:tabLst>
                <a:tab pos="266224" algn="l"/>
                <a:tab pos="266700" algn="l"/>
              </a:tabLst>
            </a:pPr>
            <a:endParaRPr lang="en-US" sz="2100" dirty="0">
              <a:cs typeface="Corbel"/>
            </a:endParaRPr>
          </a:p>
        </p:txBody>
      </p:sp>
      <p:pic>
        <p:nvPicPr>
          <p:cNvPr id="13" name="Picture 2" descr="Image result for qualitative, sequential, diverging color schemes"/>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6161" t="19533" r="27410" b="14632"/>
          <a:stretch/>
        </p:blipFill>
        <p:spPr bwMode="auto">
          <a:xfrm>
            <a:off x="4538658" y="2497931"/>
            <a:ext cx="4300542" cy="3429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8649" y="2497931"/>
            <a:ext cx="8286751" cy="10668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28648" y="3571749"/>
            <a:ext cx="8286751" cy="229608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C0CD2C-9B50-7F09-48ED-3DB0ADB8B516}"/>
              </a:ext>
            </a:extLst>
          </p:cNvPr>
          <p:cNvSpPr txBox="1"/>
          <p:nvPr/>
        </p:nvSpPr>
        <p:spPr>
          <a:xfrm>
            <a:off x="628648" y="5981700"/>
            <a:ext cx="8515352" cy="646331"/>
          </a:xfrm>
          <a:prstGeom prst="rect">
            <a:avLst/>
          </a:prstGeom>
          <a:noFill/>
        </p:spPr>
        <p:txBody>
          <a:bodyPr wrap="square" rtlCol="0">
            <a:spAutoFit/>
          </a:bodyPr>
          <a:lstStyle/>
          <a:p>
            <a:r>
              <a:rPr lang="en-US" sz="1200" dirty="0"/>
              <a:t>Images © </a:t>
            </a:r>
            <a:r>
              <a:rPr lang="en-US" sz="1200" dirty="0" err="1">
                <a:hlinkClick r:id="rId4"/>
              </a:rPr>
              <a:t>Morphocode</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3" name="TextBox 2">
            <a:extLst>
              <a:ext uri="{FF2B5EF4-FFF2-40B4-BE49-F238E27FC236}">
                <a16:creationId xmlns:a16="http://schemas.microsoft.com/office/drawing/2014/main" id="{99AFCA6F-7A1F-3E98-C814-FCF146A14272}"/>
              </a:ext>
            </a:extLst>
          </p:cNvPr>
          <p:cNvSpPr txBox="1"/>
          <p:nvPr/>
        </p:nvSpPr>
        <p:spPr>
          <a:xfrm>
            <a:off x="8783792" y="6166365"/>
            <a:ext cx="263214" cy="276999"/>
          </a:xfrm>
          <a:prstGeom prst="rect">
            <a:avLst/>
          </a:prstGeom>
          <a:noFill/>
        </p:spPr>
        <p:txBody>
          <a:bodyPr wrap="none" rtlCol="0">
            <a:spAutoFit/>
          </a:bodyPr>
          <a:lstStyle/>
          <a:p>
            <a:fld id="{2F8B7DED-8995-7941-9745-9234FFE365FF}" type="slidenum">
              <a:rPr lang="en-US" sz="1200" smtClean="0"/>
              <a:t>59</a:t>
            </a:fld>
            <a:endParaRPr lang="en-US" sz="1200" dirty="0"/>
          </a:p>
        </p:txBody>
      </p:sp>
    </p:spTree>
    <p:extLst>
      <p:ext uri="{BB962C8B-B14F-4D97-AF65-F5344CB8AC3E}">
        <p14:creationId xmlns:p14="http://schemas.microsoft.com/office/powerpoint/2010/main" val="108984102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1" y="914400"/>
            <a:ext cx="5029199" cy="58477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t>Input: </a:t>
            </a:r>
            <a:r>
              <a:rPr lang="en-US" sz="3200" dirty="0"/>
              <a:t>spatial data</a:t>
            </a:r>
          </a:p>
        </p:txBody>
      </p:sp>
      <p:sp>
        <p:nvSpPr>
          <p:cNvPr id="5" name="TextBox 4"/>
          <p:cNvSpPr txBox="1"/>
          <p:nvPr/>
        </p:nvSpPr>
        <p:spPr>
          <a:xfrm>
            <a:off x="2057401" y="2650461"/>
            <a:ext cx="5029200" cy="1569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t>GIS/Mapping Software: </a:t>
            </a:r>
            <a:r>
              <a:rPr lang="en-US" sz="3200" dirty="0"/>
              <a:t>analysis and data visualization</a:t>
            </a:r>
            <a:endParaRPr lang="en-US" dirty="0"/>
          </a:p>
        </p:txBody>
      </p:sp>
      <p:sp>
        <p:nvSpPr>
          <p:cNvPr id="7" name="TextBox 6"/>
          <p:cNvSpPr txBox="1"/>
          <p:nvPr/>
        </p:nvSpPr>
        <p:spPr>
          <a:xfrm>
            <a:off x="2057402" y="5334000"/>
            <a:ext cx="5029200" cy="58477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t>Output:</a:t>
            </a:r>
            <a:r>
              <a:rPr lang="en-US" sz="3200" dirty="0"/>
              <a:t> new data and maps</a:t>
            </a:r>
          </a:p>
        </p:txBody>
      </p:sp>
      <p:sp>
        <p:nvSpPr>
          <p:cNvPr id="8" name="Down Arrow 7"/>
          <p:cNvSpPr/>
          <p:nvPr/>
        </p:nvSpPr>
        <p:spPr>
          <a:xfrm>
            <a:off x="4305298" y="1547949"/>
            <a:ext cx="457200" cy="1042852"/>
          </a:xfrm>
          <a:prstGeom prst="down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Down Arrow 8"/>
          <p:cNvSpPr/>
          <p:nvPr/>
        </p:nvSpPr>
        <p:spPr>
          <a:xfrm>
            <a:off x="4305298" y="4279781"/>
            <a:ext cx="485406" cy="1005445"/>
          </a:xfrm>
          <a:prstGeom prst="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p:cNvSpPr txBox="1"/>
          <p:nvPr/>
        </p:nvSpPr>
        <p:spPr>
          <a:xfrm rot="20330772">
            <a:off x="5891089" y="3084988"/>
            <a:ext cx="2300781" cy="1405533"/>
          </a:xfrm>
          <a:prstGeom prst="cloud">
            <a:avLst/>
          </a:prstGeom>
          <a:solidFill>
            <a:schemeClr val="bg1"/>
          </a:solidFill>
          <a:ln>
            <a:solidFill>
              <a:schemeClr val="accent2"/>
            </a:solidFill>
          </a:ln>
        </p:spPr>
        <p:txBody>
          <a:bodyPr wrap="square" rtlCol="0">
            <a:spAutoFit/>
          </a:bodyPr>
          <a:lstStyle/>
          <a:p>
            <a:pPr algn="ctr"/>
            <a:r>
              <a:rPr lang="en-US" dirty="0"/>
              <a:t>Does not come with its own data</a:t>
            </a:r>
          </a:p>
        </p:txBody>
      </p:sp>
      <p:sp>
        <p:nvSpPr>
          <p:cNvPr id="10" name="TextBox 9">
            <a:extLst>
              <a:ext uri="{FF2B5EF4-FFF2-40B4-BE49-F238E27FC236}">
                <a16:creationId xmlns:a16="http://schemas.microsoft.com/office/drawing/2014/main" id="{E8047BD9-5E5A-B577-EBE5-0462939BE9AE}"/>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a:t>
            </a:fld>
            <a:endParaRPr lang="en-US" sz="1200" dirty="0"/>
          </a:p>
        </p:txBody>
      </p:sp>
    </p:spTree>
    <p:extLst>
      <p:ext uri="{BB962C8B-B14F-4D97-AF65-F5344CB8AC3E}">
        <p14:creationId xmlns:p14="http://schemas.microsoft.com/office/powerpoint/2010/main" val="3299122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2695" y="1025483"/>
            <a:ext cx="7886700" cy="677108"/>
          </a:xfrm>
          <a:prstGeom prst="rect">
            <a:avLst/>
          </a:prstGeom>
        </p:spPr>
        <p:txBody>
          <a:bodyPr vert="horz" wrap="square" lIns="0" tIns="0" rIns="0" bIns="0" rtlCol="0" anchor="ctr">
            <a:spAutoFit/>
          </a:bodyPr>
          <a:lstStyle/>
          <a:p>
            <a:pPr marL="9525"/>
            <a:r>
              <a:rPr lang="en-US" spc="-4" dirty="0"/>
              <a:t>Qualitative</a:t>
            </a:r>
            <a:r>
              <a:rPr spc="-153" dirty="0"/>
              <a:t> </a:t>
            </a:r>
            <a:r>
              <a:rPr spc="-4" dirty="0"/>
              <a:t>Color</a:t>
            </a:r>
            <a:r>
              <a:rPr lang="en-US" spc="-4" dirty="0"/>
              <a:t> Example</a:t>
            </a:r>
            <a:endParaRPr spc="-4" dirty="0"/>
          </a:p>
        </p:txBody>
      </p:sp>
      <p:sp>
        <p:nvSpPr>
          <p:cNvPr id="3" name="object 3"/>
          <p:cNvSpPr/>
          <p:nvPr/>
        </p:nvSpPr>
        <p:spPr>
          <a:xfrm>
            <a:off x="1488055" y="2211466"/>
            <a:ext cx="6172197" cy="3361946"/>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Rectangle 4"/>
          <p:cNvSpPr/>
          <p:nvPr/>
        </p:nvSpPr>
        <p:spPr>
          <a:xfrm>
            <a:off x="1617594" y="4860235"/>
            <a:ext cx="1215059" cy="335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732695" y="3464604"/>
            <a:ext cx="1596552" cy="1015663"/>
          </a:xfrm>
          <a:prstGeom prst="rect">
            <a:avLst/>
          </a:prstGeom>
          <a:noFill/>
        </p:spPr>
        <p:txBody>
          <a:bodyPr wrap="square" rtlCol="0">
            <a:spAutoFit/>
          </a:bodyPr>
          <a:lstStyle/>
          <a:p>
            <a:r>
              <a:rPr lang="en-US" sz="2000" dirty="0"/>
              <a:t>Does this make sense for the data? </a:t>
            </a:r>
          </a:p>
        </p:txBody>
      </p:sp>
      <p:pic>
        <p:nvPicPr>
          <p:cNvPr id="7" name="Picture 6"/>
          <p:cNvPicPr>
            <a:picLocks noChangeAspect="1"/>
          </p:cNvPicPr>
          <p:nvPr/>
        </p:nvPicPr>
        <p:blipFill rotWithShape="1">
          <a:blip r:embed="rId4"/>
          <a:srcRect l="3117" t="70704" r="77145" b="11085"/>
          <a:stretch/>
        </p:blipFill>
        <p:spPr>
          <a:xfrm>
            <a:off x="732696" y="4587994"/>
            <a:ext cx="2136437" cy="1074615"/>
          </a:xfrm>
          <a:prstGeom prst="rect">
            <a:avLst/>
          </a:prstGeom>
        </p:spPr>
      </p:pic>
      <p:sp>
        <p:nvSpPr>
          <p:cNvPr id="6" name="TextBox 5">
            <a:extLst>
              <a:ext uri="{FF2B5EF4-FFF2-40B4-BE49-F238E27FC236}">
                <a16:creationId xmlns:a16="http://schemas.microsoft.com/office/drawing/2014/main" id="{853AE31A-11BB-4B61-8D61-780098B55146}"/>
              </a:ext>
            </a:extLst>
          </p:cNvPr>
          <p:cNvSpPr txBox="1"/>
          <p:nvPr/>
        </p:nvSpPr>
        <p:spPr>
          <a:xfrm>
            <a:off x="247650" y="5943600"/>
            <a:ext cx="8591550" cy="646331"/>
          </a:xfrm>
          <a:prstGeom prst="rect">
            <a:avLst/>
          </a:prstGeom>
          <a:noFill/>
        </p:spPr>
        <p:txBody>
          <a:bodyPr wrap="square" rtlCol="0">
            <a:spAutoFit/>
          </a:bodyPr>
          <a:lstStyle/>
          <a:p>
            <a:r>
              <a:rPr lang="en-US" sz="1200" dirty="0"/>
              <a:t>© Pennsylvania State University.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9" name="TextBox 8">
            <a:extLst>
              <a:ext uri="{FF2B5EF4-FFF2-40B4-BE49-F238E27FC236}">
                <a16:creationId xmlns:a16="http://schemas.microsoft.com/office/drawing/2014/main" id="{81F77A3A-30D1-557D-131E-99B404CB89CC}"/>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60</a:t>
            </a:fld>
            <a:endParaRPr lang="en-US" sz="1200" dirty="0"/>
          </a:p>
        </p:txBody>
      </p:sp>
    </p:spTree>
    <p:extLst>
      <p:ext uri="{BB962C8B-B14F-4D97-AF65-F5344CB8AC3E}">
        <p14:creationId xmlns:p14="http://schemas.microsoft.com/office/powerpoint/2010/main" val="3802039470"/>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88055" y="2211468"/>
            <a:ext cx="6172197" cy="3372520"/>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pic>
        <p:nvPicPr>
          <p:cNvPr id="5" name="Picture 4"/>
          <p:cNvPicPr>
            <a:picLocks noChangeAspect="1"/>
          </p:cNvPicPr>
          <p:nvPr/>
        </p:nvPicPr>
        <p:blipFill rotWithShape="1">
          <a:blip r:embed="rId4"/>
          <a:srcRect l="3708" t="70864" r="77381" b="11624"/>
          <a:stretch/>
        </p:blipFill>
        <p:spPr>
          <a:xfrm>
            <a:off x="769176" y="4599505"/>
            <a:ext cx="2099957" cy="1063104"/>
          </a:xfrm>
          <a:prstGeom prst="rect">
            <a:avLst/>
          </a:prstGeom>
        </p:spPr>
      </p:pic>
      <p:sp>
        <p:nvSpPr>
          <p:cNvPr id="9" name="TextBox 8"/>
          <p:cNvSpPr txBox="1"/>
          <p:nvPr/>
        </p:nvSpPr>
        <p:spPr>
          <a:xfrm>
            <a:off x="732695" y="3464604"/>
            <a:ext cx="1596552" cy="1015663"/>
          </a:xfrm>
          <a:prstGeom prst="rect">
            <a:avLst/>
          </a:prstGeom>
          <a:noFill/>
        </p:spPr>
        <p:txBody>
          <a:bodyPr wrap="square" rtlCol="0">
            <a:spAutoFit/>
          </a:bodyPr>
          <a:lstStyle/>
          <a:p>
            <a:r>
              <a:rPr lang="en-US" sz="2000" dirty="0"/>
              <a:t>Does this make sense for the data? </a:t>
            </a:r>
          </a:p>
        </p:txBody>
      </p:sp>
      <p:sp>
        <p:nvSpPr>
          <p:cNvPr id="11" name="object 2"/>
          <p:cNvSpPr txBox="1">
            <a:spLocks noGrp="1"/>
          </p:cNvSpPr>
          <p:nvPr>
            <p:ph type="title"/>
          </p:nvPr>
        </p:nvSpPr>
        <p:spPr>
          <a:xfrm>
            <a:off x="732695" y="1025483"/>
            <a:ext cx="7886700" cy="677108"/>
          </a:xfrm>
          <a:prstGeom prst="rect">
            <a:avLst/>
          </a:prstGeom>
        </p:spPr>
        <p:txBody>
          <a:bodyPr vert="horz" wrap="square" lIns="0" tIns="0" rIns="0" bIns="0" rtlCol="0" anchor="ctr">
            <a:spAutoFit/>
          </a:bodyPr>
          <a:lstStyle/>
          <a:p>
            <a:pPr marL="9525"/>
            <a:r>
              <a:rPr lang="en-US" spc="-4" dirty="0"/>
              <a:t>Sequential</a:t>
            </a:r>
            <a:r>
              <a:rPr spc="-153" dirty="0"/>
              <a:t> </a:t>
            </a:r>
            <a:r>
              <a:rPr spc="-4" dirty="0"/>
              <a:t>Color</a:t>
            </a:r>
            <a:r>
              <a:rPr lang="en-US" spc="-4" dirty="0"/>
              <a:t> Example</a:t>
            </a:r>
            <a:endParaRPr spc="-4" dirty="0"/>
          </a:p>
        </p:txBody>
      </p:sp>
      <p:sp>
        <p:nvSpPr>
          <p:cNvPr id="8" name="TextBox 7">
            <a:extLst>
              <a:ext uri="{FF2B5EF4-FFF2-40B4-BE49-F238E27FC236}">
                <a16:creationId xmlns:a16="http://schemas.microsoft.com/office/drawing/2014/main" id="{CD2E9CB6-B3E5-8A26-A83F-1111E6FED48C}"/>
              </a:ext>
            </a:extLst>
          </p:cNvPr>
          <p:cNvSpPr txBox="1"/>
          <p:nvPr/>
        </p:nvSpPr>
        <p:spPr>
          <a:xfrm>
            <a:off x="247650" y="5943600"/>
            <a:ext cx="8591550" cy="646331"/>
          </a:xfrm>
          <a:prstGeom prst="rect">
            <a:avLst/>
          </a:prstGeom>
          <a:noFill/>
        </p:spPr>
        <p:txBody>
          <a:bodyPr wrap="square" rtlCol="0">
            <a:spAutoFit/>
          </a:bodyPr>
          <a:lstStyle/>
          <a:p>
            <a:r>
              <a:rPr lang="en-US" sz="1200" dirty="0"/>
              <a:t>© Pennsylvania State University.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10" name="TextBox 9">
            <a:extLst>
              <a:ext uri="{FF2B5EF4-FFF2-40B4-BE49-F238E27FC236}">
                <a16:creationId xmlns:a16="http://schemas.microsoft.com/office/drawing/2014/main" id="{6E224C7B-38F3-53AC-8813-D38B8ED1707B}"/>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61</a:t>
            </a:fld>
            <a:endParaRPr lang="en-US" sz="1200" dirty="0"/>
          </a:p>
        </p:txBody>
      </p:sp>
    </p:spTree>
    <p:extLst>
      <p:ext uri="{BB962C8B-B14F-4D97-AF65-F5344CB8AC3E}">
        <p14:creationId xmlns:p14="http://schemas.microsoft.com/office/powerpoint/2010/main" val="3706346863"/>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88065" y="2216706"/>
            <a:ext cx="6172198" cy="3364513"/>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pic>
        <p:nvPicPr>
          <p:cNvPr id="6" name="Picture 5"/>
          <p:cNvPicPr>
            <a:picLocks noChangeAspect="1"/>
          </p:cNvPicPr>
          <p:nvPr/>
        </p:nvPicPr>
        <p:blipFill rotWithShape="1">
          <a:blip r:embed="rId4"/>
          <a:srcRect l="3353" t="70704" r="77381" b="11519"/>
          <a:stretch/>
        </p:blipFill>
        <p:spPr>
          <a:xfrm>
            <a:off x="732695" y="4587832"/>
            <a:ext cx="2156420" cy="1084826"/>
          </a:xfrm>
          <a:prstGeom prst="rect">
            <a:avLst/>
          </a:prstGeom>
        </p:spPr>
      </p:pic>
      <p:sp>
        <p:nvSpPr>
          <p:cNvPr id="9" name="TextBox 8"/>
          <p:cNvSpPr txBox="1"/>
          <p:nvPr/>
        </p:nvSpPr>
        <p:spPr>
          <a:xfrm>
            <a:off x="732695" y="3464604"/>
            <a:ext cx="1596552" cy="1015663"/>
          </a:xfrm>
          <a:prstGeom prst="rect">
            <a:avLst/>
          </a:prstGeom>
          <a:noFill/>
        </p:spPr>
        <p:txBody>
          <a:bodyPr wrap="square" rtlCol="0">
            <a:spAutoFit/>
          </a:bodyPr>
          <a:lstStyle/>
          <a:p>
            <a:r>
              <a:rPr lang="en-US" sz="2000" dirty="0"/>
              <a:t>Does this make sense for the data? </a:t>
            </a:r>
          </a:p>
        </p:txBody>
      </p:sp>
      <p:sp>
        <p:nvSpPr>
          <p:cNvPr id="10" name="object 2"/>
          <p:cNvSpPr txBox="1">
            <a:spLocks noGrp="1"/>
          </p:cNvSpPr>
          <p:nvPr>
            <p:ph type="title"/>
          </p:nvPr>
        </p:nvSpPr>
        <p:spPr>
          <a:xfrm>
            <a:off x="732695" y="1025483"/>
            <a:ext cx="7886700" cy="677108"/>
          </a:xfrm>
          <a:prstGeom prst="rect">
            <a:avLst/>
          </a:prstGeom>
        </p:spPr>
        <p:txBody>
          <a:bodyPr vert="horz" wrap="square" lIns="0" tIns="0" rIns="0" bIns="0" rtlCol="0" anchor="ctr">
            <a:spAutoFit/>
          </a:bodyPr>
          <a:lstStyle/>
          <a:p>
            <a:pPr marL="9525"/>
            <a:r>
              <a:rPr lang="en-US" spc="-4" dirty="0"/>
              <a:t>Diverging</a:t>
            </a:r>
            <a:r>
              <a:rPr spc="-153" dirty="0"/>
              <a:t> </a:t>
            </a:r>
            <a:r>
              <a:rPr spc="-4" dirty="0"/>
              <a:t>Color</a:t>
            </a:r>
            <a:r>
              <a:rPr lang="en-US" spc="-4" dirty="0"/>
              <a:t> Example</a:t>
            </a:r>
            <a:endParaRPr spc="-4" dirty="0"/>
          </a:p>
        </p:txBody>
      </p:sp>
      <p:sp>
        <p:nvSpPr>
          <p:cNvPr id="8" name="TextBox 7">
            <a:extLst>
              <a:ext uri="{FF2B5EF4-FFF2-40B4-BE49-F238E27FC236}">
                <a16:creationId xmlns:a16="http://schemas.microsoft.com/office/drawing/2014/main" id="{5DB28168-B855-714A-59C7-9327E8553C9E}"/>
              </a:ext>
            </a:extLst>
          </p:cNvPr>
          <p:cNvSpPr txBox="1"/>
          <p:nvPr/>
        </p:nvSpPr>
        <p:spPr>
          <a:xfrm>
            <a:off x="247650" y="5943600"/>
            <a:ext cx="8591550" cy="646331"/>
          </a:xfrm>
          <a:prstGeom prst="rect">
            <a:avLst/>
          </a:prstGeom>
          <a:noFill/>
        </p:spPr>
        <p:txBody>
          <a:bodyPr wrap="square" rtlCol="0">
            <a:spAutoFit/>
          </a:bodyPr>
          <a:lstStyle/>
          <a:p>
            <a:r>
              <a:rPr lang="en-US" sz="1200" dirty="0"/>
              <a:t>© Pennsylvania State University.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11" name="TextBox 10">
            <a:extLst>
              <a:ext uri="{FF2B5EF4-FFF2-40B4-BE49-F238E27FC236}">
                <a16:creationId xmlns:a16="http://schemas.microsoft.com/office/drawing/2014/main" id="{DC78922D-DB75-5AA6-65F2-D6DB1FB0E7B1}"/>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62</a:t>
            </a:fld>
            <a:endParaRPr lang="en-US" sz="1200" dirty="0"/>
          </a:p>
        </p:txBody>
      </p:sp>
    </p:spTree>
    <p:extLst>
      <p:ext uri="{BB962C8B-B14F-4D97-AF65-F5344CB8AC3E}">
        <p14:creationId xmlns:p14="http://schemas.microsoft.com/office/powerpoint/2010/main" val="207471999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Commonly used map type: Choropleth</a:t>
            </a:r>
          </a:p>
        </p:txBody>
      </p:sp>
      <p:sp>
        <p:nvSpPr>
          <p:cNvPr id="5" name="Content Placeholder 4"/>
          <p:cNvSpPr>
            <a:spLocks noGrp="1"/>
          </p:cNvSpPr>
          <p:nvPr>
            <p:ph idx="1"/>
          </p:nvPr>
        </p:nvSpPr>
        <p:spPr>
          <a:xfrm>
            <a:off x="628650" y="1287006"/>
            <a:ext cx="7886700" cy="772156"/>
          </a:xfrm>
        </p:spPr>
        <p:txBody>
          <a:bodyPr>
            <a:normAutofit lnSpcReduction="10000"/>
          </a:bodyPr>
          <a:lstStyle/>
          <a:p>
            <a:pPr marL="0" indent="0" algn="ctr">
              <a:buNone/>
            </a:pPr>
            <a:r>
              <a:rPr lang="en-US" sz="2400" dirty="0"/>
              <a:t>These use different shading and coloring to display                the quantity or value in defined areas. </a:t>
            </a:r>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992" y="2075234"/>
            <a:ext cx="6066016" cy="4331428"/>
          </a:xfrm>
          <a:prstGeom prst="rect">
            <a:avLst/>
          </a:prstGeom>
        </p:spPr>
      </p:pic>
      <p:sp>
        <p:nvSpPr>
          <p:cNvPr id="2" name="TextBox 1">
            <a:extLst>
              <a:ext uri="{FF2B5EF4-FFF2-40B4-BE49-F238E27FC236}">
                <a16:creationId xmlns:a16="http://schemas.microsoft.com/office/drawing/2014/main" id="{56F5AD1F-4460-E6A9-8CF4-06868F787D74}"/>
              </a:ext>
            </a:extLst>
          </p:cNvPr>
          <p:cNvSpPr txBox="1"/>
          <p:nvPr/>
        </p:nvSpPr>
        <p:spPr>
          <a:xfrm>
            <a:off x="6766808" y="4906179"/>
            <a:ext cx="2438400" cy="1569660"/>
          </a:xfrm>
          <a:prstGeom prst="rect">
            <a:avLst/>
          </a:prstGeom>
          <a:noFill/>
        </p:spPr>
        <p:txBody>
          <a:bodyPr wrap="square" rtlCol="0">
            <a:spAutoFit/>
          </a:bodyPr>
          <a:lstStyle/>
          <a:p>
            <a:r>
              <a:rPr lang="en-US" sz="1200" dirty="0"/>
              <a:t>© </a:t>
            </a:r>
            <a:r>
              <a:rPr lang="en-US" sz="1200" dirty="0">
                <a:hlinkClick r:id="rId4"/>
              </a:rPr>
              <a:t>Alyson Hurt and Katie Park/NPR</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6" name="TextBox 5">
            <a:extLst>
              <a:ext uri="{FF2B5EF4-FFF2-40B4-BE49-F238E27FC236}">
                <a16:creationId xmlns:a16="http://schemas.microsoft.com/office/drawing/2014/main" id="{5056CCD7-F32C-5D52-0B72-824338116A5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63</a:t>
            </a:fld>
            <a:endParaRPr lang="en-US" sz="1200" dirty="0"/>
          </a:p>
        </p:txBody>
      </p:sp>
    </p:spTree>
    <p:extLst>
      <p:ext uri="{BB962C8B-B14F-4D97-AF65-F5344CB8AC3E}">
        <p14:creationId xmlns:p14="http://schemas.microsoft.com/office/powerpoint/2010/main" val="3440502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Choropleth map choices</a:t>
            </a:r>
          </a:p>
        </p:txBody>
      </p:sp>
      <p:sp>
        <p:nvSpPr>
          <p:cNvPr id="3" name="Text Placeholder 2"/>
          <p:cNvSpPr>
            <a:spLocks noGrp="1"/>
          </p:cNvSpPr>
          <p:nvPr>
            <p:ph type="body" idx="1"/>
          </p:nvPr>
        </p:nvSpPr>
        <p:spPr/>
        <p:txBody>
          <a:bodyPr anchor="ctr">
            <a:normAutofit/>
          </a:bodyPr>
          <a:lstStyle/>
          <a:p>
            <a:r>
              <a:rPr lang="en-US" dirty="0"/>
              <a:t>1. Number of Classes</a:t>
            </a:r>
          </a:p>
        </p:txBody>
      </p:sp>
      <p:sp>
        <p:nvSpPr>
          <p:cNvPr id="4" name="Content Placeholder 3"/>
          <p:cNvSpPr>
            <a:spLocks noGrp="1"/>
          </p:cNvSpPr>
          <p:nvPr>
            <p:ph sz="half" idx="2"/>
          </p:nvPr>
        </p:nvSpPr>
        <p:spPr>
          <a:xfrm>
            <a:off x="457200" y="2174875"/>
            <a:ext cx="4343400" cy="3951288"/>
          </a:xfrm>
        </p:spPr>
        <p:txBody>
          <a:bodyPr>
            <a:normAutofit/>
          </a:bodyPr>
          <a:lstStyle/>
          <a:p>
            <a:r>
              <a:rPr lang="en-US" dirty="0"/>
              <a:t>Aggregates data for display </a:t>
            </a:r>
          </a:p>
          <a:p>
            <a:r>
              <a:rPr lang="en-US" dirty="0"/>
              <a:t>More classes = more variation (best to have no more than 7)</a:t>
            </a:r>
          </a:p>
        </p:txBody>
      </p:sp>
      <p:sp>
        <p:nvSpPr>
          <p:cNvPr id="5" name="Text Placeholder 4"/>
          <p:cNvSpPr>
            <a:spLocks noGrp="1"/>
          </p:cNvSpPr>
          <p:nvPr>
            <p:ph type="body" sz="quarter" idx="3"/>
          </p:nvPr>
        </p:nvSpPr>
        <p:spPr>
          <a:xfrm>
            <a:off x="4800600" y="1532828"/>
            <a:ext cx="4041775" cy="639762"/>
          </a:xfrm>
        </p:spPr>
        <p:txBody>
          <a:bodyPr anchor="ctr">
            <a:normAutofit/>
          </a:bodyPr>
          <a:lstStyle/>
          <a:p>
            <a:r>
              <a:rPr lang="en-US" dirty="0"/>
              <a:t>2. Classification Method</a:t>
            </a:r>
          </a:p>
        </p:txBody>
      </p:sp>
      <p:sp>
        <p:nvSpPr>
          <p:cNvPr id="6" name="Content Placeholder 5"/>
          <p:cNvSpPr>
            <a:spLocks noGrp="1"/>
          </p:cNvSpPr>
          <p:nvPr>
            <p:ph sz="quarter" idx="4"/>
          </p:nvPr>
        </p:nvSpPr>
        <p:spPr>
          <a:xfrm>
            <a:off x="4696771" y="2174875"/>
            <a:ext cx="3705957" cy="3324622"/>
          </a:xfrm>
        </p:spPr>
        <p:txBody>
          <a:bodyPr>
            <a:normAutofit/>
          </a:bodyPr>
          <a:lstStyle/>
          <a:p>
            <a:r>
              <a:rPr lang="en-US" dirty="0"/>
              <a:t>Data classification is how data is arranged into separate classes.</a:t>
            </a:r>
          </a:p>
          <a:p>
            <a:r>
              <a:rPr lang="en-US" dirty="0"/>
              <a:t>Major types</a:t>
            </a:r>
          </a:p>
          <a:p>
            <a:pPr lvl="1"/>
            <a:r>
              <a:rPr lang="en-US" dirty="0">
                <a:solidFill>
                  <a:schemeClr val="accent1">
                    <a:lumMod val="75000"/>
                  </a:schemeClr>
                </a:solidFill>
              </a:rPr>
              <a:t>Equal Intervals</a:t>
            </a:r>
          </a:p>
          <a:p>
            <a:pPr lvl="1"/>
            <a:r>
              <a:rPr lang="en-US" dirty="0">
                <a:solidFill>
                  <a:schemeClr val="accent1">
                    <a:lumMod val="75000"/>
                  </a:schemeClr>
                </a:solidFill>
              </a:rPr>
              <a:t>Quantile (Equal Count)</a:t>
            </a:r>
          </a:p>
          <a:p>
            <a:pPr lvl="1"/>
            <a:r>
              <a:rPr lang="en-US" dirty="0">
                <a:solidFill>
                  <a:schemeClr val="accent1">
                    <a:lumMod val="75000"/>
                  </a:schemeClr>
                </a:solidFill>
              </a:rPr>
              <a:t>Natural Breaks</a:t>
            </a:r>
          </a:p>
          <a:p>
            <a:pPr lvl="1"/>
            <a:r>
              <a:rPr lang="en-US" dirty="0">
                <a:solidFill>
                  <a:schemeClr val="accent1">
                    <a:lumMod val="75000"/>
                  </a:schemeClr>
                </a:solidFill>
              </a:rPr>
              <a:t>Defined Intervals</a:t>
            </a:r>
          </a:p>
          <a:p>
            <a:endParaRPr lang="en-US" dirty="0"/>
          </a:p>
        </p:txBody>
      </p:sp>
      <p:grpSp>
        <p:nvGrpSpPr>
          <p:cNvPr id="9" name="Group 8"/>
          <p:cNvGrpSpPr/>
          <p:nvPr/>
        </p:nvGrpSpPr>
        <p:grpSpPr>
          <a:xfrm>
            <a:off x="1094643" y="3581400"/>
            <a:ext cx="2181957" cy="1981200"/>
            <a:chOff x="1466717" y="3978254"/>
            <a:chExt cx="1415192" cy="1328738"/>
          </a:xfrm>
        </p:grpSpPr>
        <p:pic>
          <p:nvPicPr>
            <p:cNvPr id="7" name="Picture 6"/>
            <p:cNvPicPr>
              <a:picLocks noChangeAspect="1"/>
            </p:cNvPicPr>
            <p:nvPr/>
          </p:nvPicPr>
          <p:blipFill>
            <a:blip r:embed="rId3"/>
            <a:stretch>
              <a:fillRect/>
            </a:stretch>
          </p:blipFill>
          <p:spPr>
            <a:xfrm>
              <a:off x="1466717" y="3978254"/>
              <a:ext cx="650081" cy="1328738"/>
            </a:xfrm>
            <a:prstGeom prst="rect">
              <a:avLst/>
            </a:prstGeom>
          </p:spPr>
        </p:pic>
        <p:pic>
          <p:nvPicPr>
            <p:cNvPr id="8" name="Picture 7"/>
            <p:cNvPicPr>
              <a:picLocks noChangeAspect="1"/>
            </p:cNvPicPr>
            <p:nvPr/>
          </p:nvPicPr>
          <p:blipFill>
            <a:blip r:embed="rId4"/>
            <a:stretch>
              <a:fillRect/>
            </a:stretch>
          </p:blipFill>
          <p:spPr>
            <a:xfrm>
              <a:off x="2246115" y="4484709"/>
              <a:ext cx="635794" cy="628650"/>
            </a:xfrm>
            <a:prstGeom prst="rect">
              <a:avLst/>
            </a:prstGeom>
          </p:spPr>
        </p:pic>
      </p:grpSp>
      <p:sp>
        <p:nvSpPr>
          <p:cNvPr id="10" name="TextBox 9">
            <a:extLst>
              <a:ext uri="{FF2B5EF4-FFF2-40B4-BE49-F238E27FC236}">
                <a16:creationId xmlns:a16="http://schemas.microsoft.com/office/drawing/2014/main" id="{45A74097-D7FF-8E5D-4980-016C36E7D67E}"/>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64</a:t>
            </a:fld>
            <a:endParaRPr lang="en-US" sz="1200" dirty="0"/>
          </a:p>
        </p:txBody>
      </p:sp>
    </p:spTree>
    <p:extLst>
      <p:ext uri="{BB962C8B-B14F-4D97-AF65-F5344CB8AC3E}">
        <p14:creationId xmlns:p14="http://schemas.microsoft.com/office/powerpoint/2010/main" val="2489025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Classification Methods</a:t>
            </a:r>
          </a:p>
        </p:txBody>
      </p:sp>
      <p:sp>
        <p:nvSpPr>
          <p:cNvPr id="8" name="Content Placeholder 7"/>
          <p:cNvSpPr>
            <a:spLocks noGrp="1"/>
          </p:cNvSpPr>
          <p:nvPr>
            <p:ph idx="1"/>
          </p:nvPr>
        </p:nvSpPr>
        <p:spPr/>
        <p:txBody>
          <a:bodyPr>
            <a:normAutofit fontScale="92500" lnSpcReduction="10000"/>
          </a:bodyPr>
          <a:lstStyle/>
          <a:p>
            <a:r>
              <a:rPr lang="en-US" b="1" dirty="0"/>
              <a:t>Equal Interval </a:t>
            </a:r>
            <a:r>
              <a:rPr lang="en-US" dirty="0"/>
              <a:t>= classes have equal ranges</a:t>
            </a:r>
          </a:p>
          <a:p>
            <a:r>
              <a:rPr lang="en-US" b="1" dirty="0"/>
              <a:t>Quantile</a:t>
            </a:r>
            <a:r>
              <a:rPr lang="en-US" dirty="0"/>
              <a:t> = classes have equal counts</a:t>
            </a:r>
          </a:p>
          <a:p>
            <a:r>
              <a:rPr lang="en-US" b="1" dirty="0"/>
              <a:t>Natural Breaks </a:t>
            </a:r>
            <a:r>
              <a:rPr lang="en-US" dirty="0"/>
              <a:t>= optimizes class variation</a:t>
            </a:r>
          </a:p>
          <a:p>
            <a:r>
              <a:rPr lang="en-US" b="1" dirty="0"/>
              <a:t>Manual </a:t>
            </a:r>
            <a:r>
              <a:rPr lang="en-US" dirty="0"/>
              <a:t>= you define classes</a:t>
            </a:r>
          </a:p>
          <a:p>
            <a:endParaRPr lang="en-US" dirty="0">
              <a:solidFill>
                <a:schemeClr val="accent1">
                  <a:lumMod val="75000"/>
                </a:schemeClr>
              </a:solidFill>
            </a:endParaRPr>
          </a:p>
          <a:p>
            <a:pPr marL="0" indent="0" algn="ctr">
              <a:buNone/>
            </a:pPr>
            <a:r>
              <a:rPr lang="en-US" sz="3000" dirty="0"/>
              <a:t>Note: each has pros/cons to their usage,                       for “Choropleth Classification Methods” use this link: </a:t>
            </a:r>
            <a:r>
              <a:rPr lang="en-US" sz="3000" dirty="0">
                <a:solidFill>
                  <a:schemeClr val="accent1">
                    <a:lumMod val="75000"/>
                  </a:schemeClr>
                </a:solidFill>
                <a:hlinkClick r:id="rId3"/>
              </a:rPr>
              <a:t>https://libguides.mit.edu/gis/tutorials#s-lg-box-wrapper-4119325</a:t>
            </a:r>
            <a:endParaRPr lang="en-US" sz="3000" dirty="0">
              <a:solidFill>
                <a:schemeClr val="accent1">
                  <a:lumMod val="75000"/>
                </a:schemeClr>
              </a:solidFill>
            </a:endParaRPr>
          </a:p>
        </p:txBody>
      </p:sp>
      <p:sp>
        <p:nvSpPr>
          <p:cNvPr id="4" name="TextBox 3">
            <a:extLst>
              <a:ext uri="{FF2B5EF4-FFF2-40B4-BE49-F238E27FC236}">
                <a16:creationId xmlns:a16="http://schemas.microsoft.com/office/drawing/2014/main" id="{6DD87089-9119-C3CC-2526-4617E3FBB4E3}"/>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65</a:t>
            </a:fld>
            <a:endParaRPr lang="en-US" sz="1200" dirty="0"/>
          </a:p>
        </p:txBody>
      </p:sp>
    </p:spTree>
    <p:extLst>
      <p:ext uri="{BB962C8B-B14F-4D97-AF65-F5344CB8AC3E}">
        <p14:creationId xmlns:p14="http://schemas.microsoft.com/office/powerpoint/2010/main" val="2757797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557" y="963437"/>
            <a:ext cx="875707" cy="646331"/>
          </a:xfrm>
          <a:prstGeom prst="rect">
            <a:avLst/>
          </a:prstGeom>
          <a:noFill/>
        </p:spPr>
        <p:txBody>
          <a:bodyPr wrap="square" rtlCol="0">
            <a:spAutoFit/>
          </a:bodyPr>
          <a:lstStyle/>
          <a:p>
            <a:r>
              <a:rPr lang="en-US" dirty="0"/>
              <a:t>Natural breaks</a:t>
            </a:r>
          </a:p>
        </p:txBody>
      </p:sp>
      <p:sp>
        <p:nvSpPr>
          <p:cNvPr id="3" name="TextBox 2"/>
          <p:cNvSpPr txBox="1"/>
          <p:nvPr/>
        </p:nvSpPr>
        <p:spPr>
          <a:xfrm>
            <a:off x="155294" y="3015568"/>
            <a:ext cx="1041794" cy="369332"/>
          </a:xfrm>
          <a:prstGeom prst="rect">
            <a:avLst/>
          </a:prstGeom>
          <a:noFill/>
        </p:spPr>
        <p:txBody>
          <a:bodyPr wrap="square" rtlCol="0">
            <a:spAutoFit/>
          </a:bodyPr>
          <a:lstStyle/>
          <a:p>
            <a:r>
              <a:rPr lang="en-US" dirty="0"/>
              <a:t>Quantile</a:t>
            </a:r>
          </a:p>
        </p:txBody>
      </p:sp>
      <p:sp>
        <p:nvSpPr>
          <p:cNvPr id="4" name="TextBox 3"/>
          <p:cNvSpPr txBox="1"/>
          <p:nvPr/>
        </p:nvSpPr>
        <p:spPr>
          <a:xfrm>
            <a:off x="223142" y="4953000"/>
            <a:ext cx="942664" cy="646331"/>
          </a:xfrm>
          <a:prstGeom prst="rect">
            <a:avLst/>
          </a:prstGeom>
          <a:noFill/>
        </p:spPr>
        <p:txBody>
          <a:bodyPr wrap="square" rtlCol="0">
            <a:spAutoFit/>
          </a:bodyPr>
          <a:lstStyle/>
          <a:p>
            <a:r>
              <a:rPr lang="en-US" dirty="0"/>
              <a:t>Equal interval</a:t>
            </a:r>
          </a:p>
        </p:txBody>
      </p:sp>
      <p:sp>
        <p:nvSpPr>
          <p:cNvPr id="13" name="TextBox 12"/>
          <p:cNvSpPr txBox="1"/>
          <p:nvPr/>
        </p:nvSpPr>
        <p:spPr>
          <a:xfrm>
            <a:off x="228600" y="228600"/>
            <a:ext cx="3810000" cy="400110"/>
          </a:xfrm>
          <a:prstGeom prst="rect">
            <a:avLst/>
          </a:prstGeom>
          <a:noFill/>
        </p:spPr>
        <p:txBody>
          <a:bodyPr wrap="square" rtlCol="0">
            <a:spAutoFit/>
          </a:bodyPr>
          <a:lstStyle/>
          <a:p>
            <a:r>
              <a:rPr lang="en-US" sz="2000" dirty="0"/>
              <a:t>2020 % population over 65</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080" t="20000" r="11435" b="25555"/>
          <a:stretch/>
        </p:blipFill>
        <p:spPr>
          <a:xfrm>
            <a:off x="4444088" y="533602"/>
            <a:ext cx="3657601" cy="203853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939" t="20000" r="11364" b="25555"/>
          <a:stretch/>
        </p:blipFill>
        <p:spPr>
          <a:xfrm>
            <a:off x="4541040" y="2491753"/>
            <a:ext cx="3642722" cy="205164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3939" t="20000" r="11364" b="26667"/>
          <a:stretch/>
        </p:blipFill>
        <p:spPr>
          <a:xfrm>
            <a:off x="4546483" y="4495800"/>
            <a:ext cx="3452813" cy="19050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115775" y="-161890"/>
            <a:ext cx="1407314" cy="321823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118814" y="1672660"/>
            <a:ext cx="1401237" cy="3244689"/>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110397" y="3634148"/>
            <a:ext cx="1385281" cy="3301677"/>
          </a:xfrm>
          <a:prstGeom prst="rect">
            <a:avLst/>
          </a:prstGeom>
        </p:spPr>
      </p:pic>
      <p:sp>
        <p:nvSpPr>
          <p:cNvPr id="12" name="TextBox 11">
            <a:extLst>
              <a:ext uri="{FF2B5EF4-FFF2-40B4-BE49-F238E27FC236}">
                <a16:creationId xmlns:a16="http://schemas.microsoft.com/office/drawing/2014/main" id="{8E93C48A-D80E-75CB-6EDB-BE91505F4D8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66</a:t>
            </a:fld>
            <a:endParaRPr lang="en-US" sz="1200" dirty="0"/>
          </a:p>
        </p:txBody>
      </p:sp>
    </p:spTree>
    <p:extLst>
      <p:ext uri="{BB962C8B-B14F-4D97-AF65-F5344CB8AC3E}">
        <p14:creationId xmlns:p14="http://schemas.microsoft.com/office/powerpoint/2010/main" val="2689112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a:t>
            </a:r>
          </a:p>
        </p:txBody>
      </p:sp>
      <p:sp>
        <p:nvSpPr>
          <p:cNvPr id="3" name="Content Placeholder 2"/>
          <p:cNvSpPr>
            <a:spLocks noGrp="1"/>
          </p:cNvSpPr>
          <p:nvPr>
            <p:ph idx="1"/>
          </p:nvPr>
        </p:nvSpPr>
        <p:spPr/>
        <p:txBody>
          <a:bodyPr>
            <a:normAutofit/>
          </a:bodyPr>
          <a:lstStyle/>
          <a:p>
            <a:r>
              <a:rPr lang="en-US" dirty="0"/>
              <a:t>Goal: </a:t>
            </a:r>
          </a:p>
          <a:p>
            <a:pPr lvl="1"/>
            <a:r>
              <a:rPr lang="en-US" dirty="0"/>
              <a:t>Learn how to symbolize different types of data</a:t>
            </a:r>
          </a:p>
          <a:p>
            <a:r>
              <a:rPr lang="en-US" dirty="0"/>
              <a:t>Complete Exercise 2 for either QGIS or ArcGIS Pro.</a:t>
            </a:r>
          </a:p>
        </p:txBody>
      </p:sp>
      <p:sp>
        <p:nvSpPr>
          <p:cNvPr id="4" name="TextBox 3">
            <a:extLst>
              <a:ext uri="{FF2B5EF4-FFF2-40B4-BE49-F238E27FC236}">
                <a16:creationId xmlns:a16="http://schemas.microsoft.com/office/drawing/2014/main" id="{02912042-40FB-DC60-1A74-4C3BA6C92E80}"/>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67</a:t>
            </a:fld>
            <a:endParaRPr lang="en-US" sz="1200" dirty="0"/>
          </a:p>
        </p:txBody>
      </p:sp>
    </p:spTree>
    <p:extLst>
      <p:ext uri="{BB962C8B-B14F-4D97-AF65-F5344CB8AC3E}">
        <p14:creationId xmlns:p14="http://schemas.microsoft.com/office/powerpoint/2010/main" val="2370806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p:cNvSpPr/>
          <p:nvPr/>
        </p:nvSpPr>
        <p:spPr>
          <a:xfrm>
            <a:off x="5867401" y="1866901"/>
            <a:ext cx="2666999" cy="4000499"/>
          </a:xfrm>
          <a:prstGeom prst="rect">
            <a:avLst/>
          </a:prstGeom>
          <a:blipFill>
            <a:blip r:embed="rId3" cstate="print"/>
            <a:stretch>
              <a:fillRect/>
            </a:stretch>
          </a:blipFill>
          <a:ln>
            <a:solidFill>
              <a:schemeClr val="bg1">
                <a:lumMod val="85000"/>
              </a:schemeClr>
            </a:solidFill>
          </a:ln>
        </p:spPr>
        <p:txBody>
          <a:bodyPr wrap="square" lIns="0" tIns="0" rIns="0" bIns="0" rtlCol="0"/>
          <a:lstStyle/>
          <a:p>
            <a:endParaRPr sz="1350" dirty="0"/>
          </a:p>
        </p:txBody>
      </p:sp>
      <p:sp>
        <p:nvSpPr>
          <p:cNvPr id="11" name="object 2"/>
          <p:cNvSpPr txBox="1">
            <a:spLocks noGrp="1"/>
          </p:cNvSpPr>
          <p:nvPr>
            <p:ph type="title"/>
          </p:nvPr>
        </p:nvSpPr>
        <p:spPr>
          <a:xfrm>
            <a:off x="660027" y="496223"/>
            <a:ext cx="7886700" cy="677108"/>
          </a:xfrm>
          <a:prstGeom prst="rect">
            <a:avLst/>
          </a:prstGeom>
        </p:spPr>
        <p:txBody>
          <a:bodyPr vert="horz" wrap="square" lIns="0" tIns="0" rIns="0" bIns="0" rtlCol="0" anchor="ctr">
            <a:spAutoFit/>
          </a:bodyPr>
          <a:lstStyle/>
          <a:p>
            <a:pPr marL="9525"/>
            <a:r>
              <a:rPr lang="en-US" spc="-8" dirty="0"/>
              <a:t>Map </a:t>
            </a:r>
            <a:r>
              <a:rPr spc="-8" dirty="0"/>
              <a:t>Layout</a:t>
            </a:r>
            <a:r>
              <a:rPr spc="-53" dirty="0"/>
              <a:t> </a:t>
            </a:r>
            <a:r>
              <a:rPr dirty="0"/>
              <a:t>Design</a:t>
            </a:r>
            <a:r>
              <a:rPr lang="en-US" dirty="0"/>
              <a:t> Example</a:t>
            </a:r>
            <a:endParaRPr dirty="0"/>
          </a:p>
        </p:txBody>
      </p:sp>
      <p:sp>
        <p:nvSpPr>
          <p:cNvPr id="7" name="object 4"/>
          <p:cNvSpPr txBox="1"/>
          <p:nvPr/>
        </p:nvSpPr>
        <p:spPr>
          <a:xfrm>
            <a:off x="5372100" y="5726340"/>
            <a:ext cx="3657600" cy="141060"/>
          </a:xfrm>
          <a:prstGeom prst="rect">
            <a:avLst/>
          </a:prstGeom>
        </p:spPr>
        <p:txBody>
          <a:bodyPr vert="horz" wrap="square" lIns="0" tIns="0" rIns="0" bIns="0" rtlCol="0">
            <a:spAutoFit/>
          </a:bodyPr>
          <a:lstStyle/>
          <a:p>
            <a:pPr marL="9525"/>
            <a:r>
              <a:rPr sz="900" b="1" spc="-4" dirty="0">
                <a:solidFill>
                  <a:srgbClr val="595958"/>
                </a:solidFill>
                <a:latin typeface="Calibri"/>
                <a:cs typeface="Calibri"/>
              </a:rPr>
              <a:t>From: </a:t>
            </a:r>
            <a:r>
              <a:rPr sz="900" b="1" i="1" spc="-4" dirty="0">
                <a:solidFill>
                  <a:srgbClr val="953735"/>
                </a:solidFill>
                <a:latin typeface="Calibri"/>
                <a:cs typeface="Calibri"/>
              </a:rPr>
              <a:t>Designing </a:t>
            </a:r>
            <a:r>
              <a:rPr sz="900" b="1" i="1" spc="-8" dirty="0">
                <a:solidFill>
                  <a:srgbClr val="953735"/>
                </a:solidFill>
                <a:latin typeface="Calibri"/>
                <a:cs typeface="Calibri"/>
              </a:rPr>
              <a:t>Better </a:t>
            </a:r>
            <a:r>
              <a:rPr sz="900" b="1" i="1" spc="-4" dirty="0">
                <a:solidFill>
                  <a:srgbClr val="953735"/>
                </a:solidFill>
                <a:latin typeface="Calibri"/>
                <a:cs typeface="Calibri"/>
              </a:rPr>
              <a:t>Maps: </a:t>
            </a:r>
            <a:r>
              <a:rPr sz="900" b="1" i="1" dirty="0">
                <a:solidFill>
                  <a:srgbClr val="953735"/>
                </a:solidFill>
                <a:latin typeface="Calibri"/>
                <a:cs typeface="Calibri"/>
              </a:rPr>
              <a:t>A Guide </a:t>
            </a:r>
            <a:r>
              <a:rPr sz="900" b="1" i="1" spc="-4" dirty="0">
                <a:solidFill>
                  <a:srgbClr val="953735"/>
                </a:solidFill>
                <a:latin typeface="Calibri"/>
                <a:cs typeface="Calibri"/>
              </a:rPr>
              <a:t>for </a:t>
            </a:r>
            <a:r>
              <a:rPr sz="900" b="1" i="1" dirty="0">
                <a:solidFill>
                  <a:srgbClr val="953735"/>
                </a:solidFill>
                <a:latin typeface="Calibri"/>
                <a:cs typeface="Calibri"/>
              </a:rPr>
              <a:t>GIS </a:t>
            </a:r>
            <a:r>
              <a:rPr sz="900" b="1" i="1" spc="-4" dirty="0">
                <a:solidFill>
                  <a:srgbClr val="953735"/>
                </a:solidFill>
                <a:latin typeface="Calibri"/>
                <a:cs typeface="Calibri"/>
              </a:rPr>
              <a:t>Users </a:t>
            </a:r>
            <a:r>
              <a:rPr sz="900" b="1" i="1" spc="-4" dirty="0">
                <a:solidFill>
                  <a:srgbClr val="595958"/>
                </a:solidFill>
                <a:latin typeface="Calibri"/>
                <a:cs typeface="Calibri"/>
              </a:rPr>
              <a:t>by Cynthia </a:t>
            </a:r>
            <a:r>
              <a:rPr sz="900" b="1" i="1" spc="4" dirty="0">
                <a:solidFill>
                  <a:srgbClr val="595958"/>
                </a:solidFill>
                <a:latin typeface="Calibri"/>
                <a:cs typeface="Calibri"/>
              </a:rPr>
              <a:t>A. </a:t>
            </a:r>
            <a:r>
              <a:rPr sz="900" b="1" i="1" spc="-4" dirty="0">
                <a:solidFill>
                  <a:srgbClr val="595958"/>
                </a:solidFill>
                <a:latin typeface="Calibri"/>
                <a:cs typeface="Calibri"/>
              </a:rPr>
              <a:t>Brewer</a:t>
            </a:r>
            <a:endParaRPr sz="900" dirty="0">
              <a:latin typeface="Calibri"/>
              <a:cs typeface="Calibri"/>
            </a:endParaRPr>
          </a:p>
        </p:txBody>
      </p:sp>
      <p:sp>
        <p:nvSpPr>
          <p:cNvPr id="13" name="Content Placeholder 3"/>
          <p:cNvSpPr txBox="1">
            <a:spLocks/>
          </p:cNvSpPr>
          <p:nvPr/>
        </p:nvSpPr>
        <p:spPr>
          <a:xfrm>
            <a:off x="381000" y="1489472"/>
            <a:ext cx="5638800" cy="43779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marR="541496" indent="0">
              <a:lnSpc>
                <a:spcPts val="2430"/>
              </a:lnSpc>
              <a:spcAft>
                <a:spcPts val="600"/>
              </a:spcAft>
              <a:buNone/>
              <a:tabLst>
                <a:tab pos="266224" algn="l"/>
                <a:tab pos="266700" algn="l"/>
              </a:tabLst>
            </a:pPr>
            <a:r>
              <a:rPr lang="en-US" sz="2400" b="1" dirty="0">
                <a:cs typeface="Corbel"/>
              </a:rPr>
              <a:t>Overview:</a:t>
            </a:r>
            <a:endParaRPr lang="en-US" sz="2400" dirty="0">
              <a:cs typeface="Times New Roman"/>
            </a:endParaRPr>
          </a:p>
          <a:p>
            <a:pPr marL="266700" marR="187166" indent="-257175">
              <a:lnSpc>
                <a:spcPts val="2430"/>
              </a:lnSpc>
              <a:spcAft>
                <a:spcPts val="600"/>
              </a:spcAft>
              <a:buFont typeface="Arial"/>
              <a:buChar char="•"/>
              <a:tabLst>
                <a:tab pos="266224" algn="l"/>
                <a:tab pos="266700" algn="l"/>
              </a:tabLst>
            </a:pPr>
            <a:r>
              <a:rPr lang="en-US" sz="2400" spc="-4" dirty="0">
                <a:cs typeface="Corbel"/>
              </a:rPr>
              <a:t>Map layout design is about     developing </a:t>
            </a:r>
            <a:r>
              <a:rPr lang="en-US" sz="2400" dirty="0">
                <a:cs typeface="Corbel"/>
              </a:rPr>
              <a:t>a </a:t>
            </a:r>
            <a:r>
              <a:rPr lang="en-US" sz="2400" spc="-4" dirty="0">
                <a:cs typeface="Corbel"/>
              </a:rPr>
              <a:t>balanced</a:t>
            </a:r>
            <a:r>
              <a:rPr lang="en-US" sz="2400" spc="-34" dirty="0">
                <a:cs typeface="Corbel"/>
              </a:rPr>
              <a:t> </a:t>
            </a:r>
            <a:r>
              <a:rPr lang="en-US" sz="2400" spc="-4" dirty="0">
                <a:cs typeface="Corbel"/>
              </a:rPr>
              <a:t>arrangement</a:t>
            </a:r>
            <a:endParaRPr lang="en-US" sz="2400" dirty="0">
              <a:cs typeface="Times New Roman"/>
            </a:endParaRPr>
          </a:p>
          <a:p>
            <a:pPr marL="266700" marR="187166" indent="-257175">
              <a:lnSpc>
                <a:spcPts val="2430"/>
              </a:lnSpc>
              <a:spcAft>
                <a:spcPts val="600"/>
              </a:spcAft>
              <a:buFont typeface="Arial"/>
              <a:buChar char="•"/>
              <a:tabLst>
                <a:tab pos="266224" algn="l"/>
                <a:tab pos="266700" algn="l"/>
              </a:tabLst>
            </a:pPr>
            <a:r>
              <a:rPr lang="en-US" sz="2400" spc="-4" dirty="0">
                <a:cs typeface="Corbel"/>
              </a:rPr>
              <a:t>Maps, title, legend, scale </a:t>
            </a:r>
            <a:r>
              <a:rPr lang="en-US" sz="2400" spc="-30" dirty="0">
                <a:cs typeface="Corbel"/>
              </a:rPr>
              <a:t>bar, </a:t>
            </a:r>
            <a:r>
              <a:rPr lang="en-US" sz="2400" spc="-4" dirty="0">
                <a:cs typeface="Corbel"/>
              </a:rPr>
              <a:t>labels,  etc. all need relative positioning &amp; sizing</a:t>
            </a:r>
            <a:endParaRPr lang="en-US" sz="2400" spc="-4" dirty="0">
              <a:cs typeface="Times New Roman"/>
            </a:endParaRPr>
          </a:p>
          <a:p>
            <a:pPr marL="266700" marR="3810" indent="-257175">
              <a:lnSpc>
                <a:spcPts val="2430"/>
              </a:lnSpc>
              <a:spcAft>
                <a:spcPts val="600"/>
              </a:spcAft>
              <a:buFont typeface="Arial"/>
              <a:buChar char="•"/>
              <a:tabLst>
                <a:tab pos="266224" algn="l"/>
                <a:tab pos="266700" algn="l"/>
              </a:tabLst>
            </a:pPr>
            <a:r>
              <a:rPr lang="en-US" sz="2400" spc="-4" dirty="0">
                <a:cs typeface="Corbel"/>
              </a:rPr>
              <a:t>Goal is </a:t>
            </a:r>
            <a:r>
              <a:rPr lang="en-US" sz="2400" dirty="0">
                <a:cs typeface="Corbel"/>
              </a:rPr>
              <a:t>to </a:t>
            </a:r>
            <a:r>
              <a:rPr lang="en-US" sz="2400" spc="-4" dirty="0">
                <a:cs typeface="Corbel"/>
              </a:rPr>
              <a:t>design the map layout </a:t>
            </a:r>
            <a:r>
              <a:rPr lang="en-US" sz="2400" dirty="0">
                <a:cs typeface="Corbel"/>
              </a:rPr>
              <a:t>to </a:t>
            </a:r>
            <a:r>
              <a:rPr lang="en-US" sz="2400" spc="-4" dirty="0">
                <a:cs typeface="Corbel"/>
              </a:rPr>
              <a:t>support </a:t>
            </a:r>
            <a:r>
              <a:rPr lang="en-US" sz="2400" dirty="0">
                <a:cs typeface="Corbel"/>
              </a:rPr>
              <a:t>your </a:t>
            </a:r>
            <a:r>
              <a:rPr lang="en-US" sz="2400" spc="-4" dirty="0">
                <a:cs typeface="Corbel"/>
              </a:rPr>
              <a:t>design</a:t>
            </a:r>
            <a:r>
              <a:rPr lang="en-US" sz="2400" spc="-26" dirty="0">
                <a:cs typeface="Corbel"/>
              </a:rPr>
              <a:t> </a:t>
            </a:r>
            <a:r>
              <a:rPr lang="en-US" sz="2400" spc="-4" dirty="0">
                <a:cs typeface="Corbel"/>
              </a:rPr>
              <a:t>questions</a:t>
            </a:r>
          </a:p>
          <a:p>
            <a:pPr marL="666750" marR="3810" lvl="1" indent="-257175">
              <a:lnSpc>
                <a:spcPts val="2430"/>
              </a:lnSpc>
              <a:spcAft>
                <a:spcPts val="600"/>
              </a:spcAft>
              <a:buFont typeface="Arial"/>
              <a:buChar char="•"/>
              <a:tabLst>
                <a:tab pos="266224" algn="l"/>
                <a:tab pos="266700" algn="l"/>
              </a:tabLst>
            </a:pPr>
            <a:r>
              <a:rPr lang="en-US" sz="2000" spc="-4" dirty="0">
                <a:cs typeface="Corbel"/>
              </a:rPr>
              <a:t>Who wants the map</a:t>
            </a:r>
          </a:p>
          <a:p>
            <a:pPr marL="666750" marR="3810" lvl="1" indent="-257175">
              <a:lnSpc>
                <a:spcPts val="2430"/>
              </a:lnSpc>
              <a:spcAft>
                <a:spcPts val="600"/>
              </a:spcAft>
              <a:buFont typeface="Arial"/>
              <a:buChar char="•"/>
              <a:tabLst>
                <a:tab pos="266224" algn="l"/>
                <a:tab pos="266700" algn="l"/>
              </a:tabLst>
            </a:pPr>
            <a:r>
              <a:rPr lang="en-US" sz="2000" spc="-4" dirty="0">
                <a:cs typeface="Corbel"/>
              </a:rPr>
              <a:t>Where will it be seen</a:t>
            </a:r>
          </a:p>
          <a:p>
            <a:pPr marL="666750" marR="3810" lvl="1" indent="-257175">
              <a:lnSpc>
                <a:spcPts val="2430"/>
              </a:lnSpc>
              <a:spcAft>
                <a:spcPts val="600"/>
              </a:spcAft>
              <a:buFont typeface="Arial"/>
              <a:buChar char="•"/>
              <a:tabLst>
                <a:tab pos="266224" algn="l"/>
                <a:tab pos="266700" algn="l"/>
              </a:tabLst>
            </a:pPr>
            <a:r>
              <a:rPr lang="en-US" sz="2000" spc="-4" dirty="0">
                <a:cs typeface="Corbel"/>
              </a:rPr>
              <a:t>What is its purpose</a:t>
            </a:r>
            <a:endParaRPr lang="en-US" sz="2000" dirty="0">
              <a:cs typeface="Corbel"/>
            </a:endParaRPr>
          </a:p>
          <a:p>
            <a:pPr marL="666750" marR="541496" lvl="1" indent="-257175">
              <a:lnSpc>
                <a:spcPts val="2430"/>
              </a:lnSpc>
              <a:spcAft>
                <a:spcPts val="600"/>
              </a:spcAft>
              <a:buFont typeface="Arial"/>
              <a:buChar char="•"/>
              <a:tabLst>
                <a:tab pos="266224" algn="l"/>
                <a:tab pos="266700" algn="l"/>
              </a:tabLst>
            </a:pPr>
            <a:endParaRPr lang="en-US" sz="2000" dirty="0">
              <a:solidFill>
                <a:srgbClr val="0070C0"/>
              </a:solidFill>
              <a:cs typeface="Corbel"/>
            </a:endParaRPr>
          </a:p>
        </p:txBody>
      </p:sp>
      <p:sp>
        <p:nvSpPr>
          <p:cNvPr id="2" name="TextBox 1">
            <a:extLst>
              <a:ext uri="{FF2B5EF4-FFF2-40B4-BE49-F238E27FC236}">
                <a16:creationId xmlns:a16="http://schemas.microsoft.com/office/drawing/2014/main" id="{CE7DBF56-1468-7FDD-54EC-11BBF4E178B2}"/>
              </a:ext>
            </a:extLst>
          </p:cNvPr>
          <p:cNvSpPr txBox="1"/>
          <p:nvPr/>
        </p:nvSpPr>
        <p:spPr>
          <a:xfrm>
            <a:off x="628649" y="5915992"/>
            <a:ext cx="8496301" cy="657671"/>
          </a:xfrm>
          <a:prstGeom prst="rect">
            <a:avLst/>
          </a:prstGeom>
          <a:noFill/>
        </p:spPr>
        <p:txBody>
          <a:bodyPr wrap="square" rtlCol="0">
            <a:spAutoFit/>
          </a:bodyPr>
          <a:lstStyle/>
          <a:p>
            <a:r>
              <a:rPr lang="en-US" sz="1200" dirty="0"/>
              <a:t>Image © Cynthia A. Brewer.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8" name="TextBox 7">
            <a:extLst>
              <a:ext uri="{FF2B5EF4-FFF2-40B4-BE49-F238E27FC236}">
                <a16:creationId xmlns:a16="http://schemas.microsoft.com/office/drawing/2014/main" id="{6CAEC9FE-1AF9-C8C4-EEE4-BBC1188116B6}"/>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68</a:t>
            </a:fld>
            <a:endParaRPr lang="en-US" sz="1200" dirty="0"/>
          </a:p>
        </p:txBody>
      </p:sp>
    </p:spTree>
    <p:extLst>
      <p:ext uri="{BB962C8B-B14F-4D97-AF65-F5344CB8AC3E}">
        <p14:creationId xmlns:p14="http://schemas.microsoft.com/office/powerpoint/2010/main" val="1578263845"/>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p:cNvSpPr txBox="1"/>
          <p:nvPr/>
        </p:nvSpPr>
        <p:spPr>
          <a:xfrm>
            <a:off x="5257800" y="5576501"/>
            <a:ext cx="3581400" cy="138499"/>
          </a:xfrm>
          <a:prstGeom prst="rect">
            <a:avLst/>
          </a:prstGeom>
        </p:spPr>
        <p:txBody>
          <a:bodyPr vert="horz" wrap="square" lIns="0" tIns="0" rIns="0" bIns="0" rtlCol="0">
            <a:spAutoFit/>
          </a:bodyPr>
          <a:lstStyle/>
          <a:p>
            <a:pPr marL="9525"/>
            <a:r>
              <a:rPr sz="900" b="1" spc="-4" dirty="0">
                <a:solidFill>
                  <a:srgbClr val="595958"/>
                </a:solidFill>
                <a:latin typeface="Calibri"/>
                <a:cs typeface="Calibri"/>
              </a:rPr>
              <a:t>From: </a:t>
            </a:r>
            <a:r>
              <a:rPr sz="900" b="1" i="1" spc="-4" dirty="0">
                <a:solidFill>
                  <a:srgbClr val="953735"/>
                </a:solidFill>
                <a:latin typeface="Calibri"/>
                <a:cs typeface="Calibri"/>
              </a:rPr>
              <a:t>Designing </a:t>
            </a:r>
            <a:r>
              <a:rPr sz="900" b="1" i="1" spc="-8" dirty="0">
                <a:solidFill>
                  <a:srgbClr val="953735"/>
                </a:solidFill>
                <a:latin typeface="Calibri"/>
                <a:cs typeface="Calibri"/>
              </a:rPr>
              <a:t>Better </a:t>
            </a:r>
            <a:r>
              <a:rPr sz="900" b="1" i="1" spc="-4" dirty="0">
                <a:solidFill>
                  <a:srgbClr val="953735"/>
                </a:solidFill>
                <a:latin typeface="Calibri"/>
                <a:cs typeface="Calibri"/>
              </a:rPr>
              <a:t>Maps: </a:t>
            </a:r>
            <a:r>
              <a:rPr sz="900" b="1" i="1" dirty="0">
                <a:solidFill>
                  <a:srgbClr val="953735"/>
                </a:solidFill>
                <a:latin typeface="Calibri"/>
                <a:cs typeface="Calibri"/>
              </a:rPr>
              <a:t>A Guide </a:t>
            </a:r>
            <a:r>
              <a:rPr sz="900" b="1" i="1" spc="-4" dirty="0">
                <a:solidFill>
                  <a:srgbClr val="953735"/>
                </a:solidFill>
                <a:latin typeface="Calibri"/>
                <a:cs typeface="Calibri"/>
              </a:rPr>
              <a:t>for </a:t>
            </a:r>
            <a:r>
              <a:rPr sz="900" b="1" i="1" dirty="0">
                <a:solidFill>
                  <a:srgbClr val="953735"/>
                </a:solidFill>
                <a:latin typeface="Calibri"/>
                <a:cs typeface="Calibri"/>
              </a:rPr>
              <a:t>GIS </a:t>
            </a:r>
            <a:r>
              <a:rPr sz="900" b="1" i="1" spc="-4" dirty="0">
                <a:solidFill>
                  <a:srgbClr val="953735"/>
                </a:solidFill>
                <a:latin typeface="Calibri"/>
                <a:cs typeface="Calibri"/>
              </a:rPr>
              <a:t>Users </a:t>
            </a:r>
            <a:r>
              <a:rPr sz="900" b="1" i="1" spc="-4" dirty="0">
                <a:solidFill>
                  <a:srgbClr val="595958"/>
                </a:solidFill>
                <a:latin typeface="Calibri"/>
                <a:cs typeface="Calibri"/>
              </a:rPr>
              <a:t>by Cynthia </a:t>
            </a:r>
            <a:r>
              <a:rPr sz="900" b="1" i="1" spc="4" dirty="0">
                <a:solidFill>
                  <a:srgbClr val="595958"/>
                </a:solidFill>
                <a:latin typeface="Calibri"/>
                <a:cs typeface="Calibri"/>
              </a:rPr>
              <a:t>A. </a:t>
            </a:r>
            <a:r>
              <a:rPr sz="900" b="1" i="1" spc="-4" dirty="0">
                <a:solidFill>
                  <a:srgbClr val="595958"/>
                </a:solidFill>
                <a:latin typeface="Calibri"/>
                <a:cs typeface="Calibri"/>
              </a:rPr>
              <a:t>Brewer</a:t>
            </a:r>
            <a:endParaRPr sz="900" dirty="0">
              <a:latin typeface="Calibri"/>
              <a:cs typeface="Calibri"/>
            </a:endParaRPr>
          </a:p>
        </p:txBody>
      </p:sp>
      <p:sp>
        <p:nvSpPr>
          <p:cNvPr id="2" name="object 2"/>
          <p:cNvSpPr txBox="1">
            <a:spLocks noGrp="1"/>
          </p:cNvSpPr>
          <p:nvPr>
            <p:ph type="title"/>
          </p:nvPr>
        </p:nvSpPr>
        <p:spPr>
          <a:xfrm>
            <a:off x="660027" y="496223"/>
            <a:ext cx="7886700" cy="677108"/>
          </a:xfrm>
          <a:prstGeom prst="rect">
            <a:avLst/>
          </a:prstGeom>
        </p:spPr>
        <p:txBody>
          <a:bodyPr vert="horz" wrap="square" lIns="0" tIns="0" rIns="0" bIns="0" rtlCol="0" anchor="ctr">
            <a:spAutoFit/>
          </a:bodyPr>
          <a:lstStyle/>
          <a:p>
            <a:pPr marL="9525"/>
            <a:r>
              <a:rPr lang="en-US" spc="-8" dirty="0"/>
              <a:t>Map </a:t>
            </a:r>
            <a:r>
              <a:rPr spc="-8" dirty="0"/>
              <a:t>Layout</a:t>
            </a:r>
            <a:r>
              <a:rPr spc="-53" dirty="0"/>
              <a:t> </a:t>
            </a:r>
            <a:r>
              <a:rPr dirty="0"/>
              <a:t>Design</a:t>
            </a:r>
            <a:r>
              <a:rPr lang="en-US" dirty="0"/>
              <a:t> </a:t>
            </a:r>
            <a:r>
              <a:rPr lang="en-US" spc="-4" dirty="0"/>
              <a:t>Example</a:t>
            </a:r>
            <a:endParaRPr dirty="0"/>
          </a:p>
        </p:txBody>
      </p:sp>
      <p:sp>
        <p:nvSpPr>
          <p:cNvPr id="10" name="Content Placeholder 3"/>
          <p:cNvSpPr>
            <a:spLocks noGrp="1"/>
          </p:cNvSpPr>
          <p:nvPr>
            <p:ph idx="1"/>
          </p:nvPr>
        </p:nvSpPr>
        <p:spPr>
          <a:xfrm>
            <a:off x="381000" y="1447800"/>
            <a:ext cx="5359669" cy="4106585"/>
          </a:xfrm>
        </p:spPr>
        <p:txBody>
          <a:bodyPr>
            <a:noAutofit/>
          </a:bodyPr>
          <a:lstStyle/>
          <a:p>
            <a:pPr marL="9525" marR="541496" indent="0">
              <a:lnSpc>
                <a:spcPts val="2430"/>
              </a:lnSpc>
              <a:spcAft>
                <a:spcPts val="600"/>
              </a:spcAft>
              <a:buNone/>
              <a:tabLst>
                <a:tab pos="266224" algn="l"/>
                <a:tab pos="266700" algn="l"/>
              </a:tabLst>
            </a:pPr>
            <a:r>
              <a:rPr lang="en-US" sz="2400" b="1" dirty="0">
                <a:cs typeface="Corbel"/>
              </a:rPr>
              <a:t>Tips:</a:t>
            </a:r>
          </a:p>
          <a:p>
            <a:pPr marL="266700" marR="541496" indent="-257175">
              <a:lnSpc>
                <a:spcPts val="2430"/>
              </a:lnSpc>
              <a:buFont typeface="Arial"/>
              <a:buChar char="•"/>
              <a:tabLst>
                <a:tab pos="266224" algn="l"/>
                <a:tab pos="266700" algn="l"/>
              </a:tabLst>
            </a:pPr>
            <a:r>
              <a:rPr lang="en-US" sz="2000" dirty="0">
                <a:cs typeface="Corbel"/>
              </a:rPr>
              <a:t>Inset/locator maps are often placed in the top/bottom corners (e.g. continent view top left and zoomed view in bottom right). </a:t>
            </a:r>
            <a:endParaRPr lang="en-US" sz="2000" dirty="0">
              <a:cs typeface="Times New Roman"/>
            </a:endParaRPr>
          </a:p>
          <a:p>
            <a:pPr marL="266700" marR="187166" indent="-257175">
              <a:lnSpc>
                <a:spcPts val="2430"/>
              </a:lnSpc>
              <a:buFont typeface="Arial"/>
              <a:buChar char="•"/>
              <a:tabLst>
                <a:tab pos="266224" algn="l"/>
                <a:tab pos="266700" algn="l"/>
              </a:tabLst>
            </a:pPr>
            <a:r>
              <a:rPr lang="en-US" sz="2000" spc="-4" dirty="0">
                <a:cs typeface="Corbel"/>
              </a:rPr>
              <a:t>Main map often placed in center (usually largest &amp; most detailed).</a:t>
            </a:r>
          </a:p>
          <a:p>
            <a:pPr marL="266700" marR="187166" indent="-257175">
              <a:lnSpc>
                <a:spcPts val="2430"/>
              </a:lnSpc>
              <a:buFont typeface="Arial"/>
              <a:buChar char="•"/>
              <a:tabLst>
                <a:tab pos="266224" algn="l"/>
                <a:tab pos="266700" algn="l"/>
              </a:tabLst>
            </a:pPr>
            <a:r>
              <a:rPr lang="en-US" sz="2000" spc="-4" dirty="0">
                <a:cs typeface="Corbel"/>
              </a:rPr>
              <a:t>Legend is tucked into the main map for easy comparison with the data.</a:t>
            </a:r>
          </a:p>
          <a:p>
            <a:pPr marL="266700" marR="187166" indent="-257175">
              <a:lnSpc>
                <a:spcPts val="2430"/>
              </a:lnSpc>
              <a:buFont typeface="Arial"/>
              <a:buChar char="•"/>
              <a:tabLst>
                <a:tab pos="266224" algn="l"/>
                <a:tab pos="266700" algn="l"/>
              </a:tabLst>
            </a:pPr>
            <a:r>
              <a:rPr lang="en-US" sz="2000" spc="-4" dirty="0">
                <a:cs typeface="Corbel"/>
              </a:rPr>
              <a:t>Scale bars and north arrows shouldn’t be a distraction from the main map. </a:t>
            </a:r>
          </a:p>
          <a:p>
            <a:pPr marL="266700" marR="187166" indent="-257175">
              <a:lnSpc>
                <a:spcPts val="2430"/>
              </a:lnSpc>
              <a:buFont typeface="Arial"/>
              <a:buChar char="•"/>
              <a:tabLst>
                <a:tab pos="266224" algn="l"/>
                <a:tab pos="266700" algn="l"/>
              </a:tabLst>
            </a:pPr>
            <a:r>
              <a:rPr lang="en-US" sz="2000" spc="-4" dirty="0">
                <a:cs typeface="Corbel"/>
              </a:rPr>
              <a:t>Sources should run along the bottom. </a:t>
            </a:r>
            <a:endParaRPr lang="en-US" sz="2000" spc="-4" dirty="0">
              <a:cs typeface="Times New Roman"/>
            </a:endParaRPr>
          </a:p>
        </p:txBody>
      </p:sp>
      <p:sp>
        <p:nvSpPr>
          <p:cNvPr id="6" name="object 3"/>
          <p:cNvSpPr/>
          <p:nvPr/>
        </p:nvSpPr>
        <p:spPr>
          <a:xfrm>
            <a:off x="5853041" y="1524000"/>
            <a:ext cx="2666999" cy="4000499"/>
          </a:xfrm>
          <a:prstGeom prst="rect">
            <a:avLst/>
          </a:prstGeom>
          <a:blipFill>
            <a:blip r:embed="rId3" cstate="print"/>
            <a:stretch>
              <a:fillRect/>
            </a:stretch>
          </a:blipFill>
        </p:spPr>
        <p:txBody>
          <a:bodyPr wrap="square" lIns="0" tIns="0" rIns="0" bIns="0" rtlCol="0"/>
          <a:lstStyle/>
          <a:p>
            <a:endParaRPr sz="1350"/>
          </a:p>
        </p:txBody>
      </p:sp>
      <p:sp>
        <p:nvSpPr>
          <p:cNvPr id="7" name="TextBox 6"/>
          <p:cNvSpPr txBox="1"/>
          <p:nvPr/>
        </p:nvSpPr>
        <p:spPr>
          <a:xfrm>
            <a:off x="838200" y="5609511"/>
            <a:ext cx="3160374" cy="715089"/>
          </a:xfrm>
          <a:prstGeom prst="roundRect">
            <a:avLst/>
          </a:prstGeom>
          <a:solidFill>
            <a:schemeClr val="bg1"/>
          </a:solidFill>
          <a:ln>
            <a:solidFill>
              <a:srgbClr val="FFC000"/>
            </a:solidFill>
          </a:ln>
        </p:spPr>
        <p:txBody>
          <a:bodyPr wrap="square" rtlCol="0">
            <a:spAutoFit/>
          </a:bodyPr>
          <a:lstStyle/>
          <a:p>
            <a:pPr algn="ctr"/>
            <a:r>
              <a:rPr lang="en-US" dirty="0"/>
              <a:t>Complete the take-home exercise to learn more.</a:t>
            </a:r>
          </a:p>
        </p:txBody>
      </p:sp>
      <p:sp>
        <p:nvSpPr>
          <p:cNvPr id="9" name="TextBox 8">
            <a:extLst>
              <a:ext uri="{FF2B5EF4-FFF2-40B4-BE49-F238E27FC236}">
                <a16:creationId xmlns:a16="http://schemas.microsoft.com/office/drawing/2014/main" id="{E1628ECC-982F-68D2-8037-3D709F58F8DA}"/>
              </a:ext>
            </a:extLst>
          </p:cNvPr>
          <p:cNvSpPr txBox="1"/>
          <p:nvPr/>
        </p:nvSpPr>
        <p:spPr>
          <a:xfrm>
            <a:off x="4286250" y="5791200"/>
            <a:ext cx="4857750" cy="830997"/>
          </a:xfrm>
          <a:prstGeom prst="rect">
            <a:avLst/>
          </a:prstGeom>
          <a:noFill/>
        </p:spPr>
        <p:txBody>
          <a:bodyPr wrap="square" rtlCol="0">
            <a:spAutoFit/>
          </a:bodyPr>
          <a:lstStyle/>
          <a:p>
            <a:r>
              <a:rPr lang="en-US" sz="1200" dirty="0"/>
              <a:t>Image © Cynthia A. Brewer.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11" name="TextBox 10">
            <a:extLst>
              <a:ext uri="{FF2B5EF4-FFF2-40B4-BE49-F238E27FC236}">
                <a16:creationId xmlns:a16="http://schemas.microsoft.com/office/drawing/2014/main" id="{DC6FE264-9D12-B026-989E-73F191D858FD}"/>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69</a:t>
            </a:fld>
            <a:endParaRPr lang="en-US" sz="1200" dirty="0"/>
          </a:p>
        </p:txBody>
      </p:sp>
    </p:spTree>
    <p:extLst>
      <p:ext uri="{BB962C8B-B14F-4D97-AF65-F5344CB8AC3E}">
        <p14:creationId xmlns:p14="http://schemas.microsoft.com/office/powerpoint/2010/main" val="186257738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sz="4400" dirty="0">
                <a:latin typeface="+mn-lt"/>
              </a:rPr>
              <a:t>Theoretical Overview</a:t>
            </a:r>
          </a:p>
        </p:txBody>
      </p:sp>
      <p:sp>
        <p:nvSpPr>
          <p:cNvPr id="9" name="Content Placeholder 1"/>
          <p:cNvSpPr>
            <a:spLocks noGrp="1"/>
          </p:cNvSpPr>
          <p:nvPr>
            <p:ph sz="half" idx="1"/>
          </p:nvPr>
        </p:nvSpPr>
        <p:spPr>
          <a:xfrm>
            <a:off x="457200" y="1600200"/>
            <a:ext cx="5029200" cy="4525963"/>
          </a:xfrm>
        </p:spPr>
        <p:txBody>
          <a:bodyPr>
            <a:normAutofit/>
          </a:bodyPr>
          <a:lstStyle/>
          <a:p>
            <a:pPr marL="0" indent="0">
              <a:buNone/>
            </a:pPr>
            <a:r>
              <a:rPr lang="en-US" sz="2600" dirty="0"/>
              <a:t>GIS recreates real world spatial data</a:t>
            </a:r>
          </a:p>
          <a:p>
            <a:pPr marL="0" indent="0">
              <a:buNone/>
            </a:pPr>
            <a:endParaRPr lang="en-US" sz="2600" dirty="0"/>
          </a:p>
          <a:p>
            <a:pPr marL="0" indent="0">
              <a:buNone/>
            </a:pPr>
            <a:r>
              <a:rPr lang="en-US" sz="2600" dirty="0">
                <a:solidFill>
                  <a:schemeClr val="bg1"/>
                </a:solidFill>
              </a:rPr>
              <a:t>as digitized themed data “layers” </a:t>
            </a:r>
            <a:r>
              <a:rPr lang="en-US" sz="2000" dirty="0">
                <a:solidFill>
                  <a:schemeClr val="bg1"/>
                </a:solidFill>
              </a:rPr>
              <a:t>(e.g. boundaries, socioeconomic, hydrology, infrastructure, transportation, land use/cover)</a:t>
            </a:r>
          </a:p>
          <a:p>
            <a:pPr marL="0" indent="0">
              <a:buNone/>
            </a:pPr>
            <a:endParaRPr lang="en-US" sz="2600" dirty="0">
              <a:solidFill>
                <a:schemeClr val="bg1"/>
              </a:solidFill>
            </a:endParaRPr>
          </a:p>
          <a:p>
            <a:pPr marL="0" indent="0">
              <a:buNone/>
            </a:pPr>
            <a:r>
              <a:rPr lang="en-US" sz="2600" dirty="0">
                <a:solidFill>
                  <a:schemeClr val="bg1"/>
                </a:solidFill>
              </a:rPr>
              <a:t>assembled in any combination</a:t>
            </a:r>
          </a:p>
          <a:p>
            <a:pPr marL="0" indent="0">
              <a:buNone/>
            </a:pPr>
            <a:endParaRPr lang="en-US" sz="2600" dirty="0">
              <a:solidFill>
                <a:schemeClr val="bg1"/>
              </a:solidFill>
            </a:endParaRPr>
          </a:p>
          <a:p>
            <a:pPr marL="0" indent="0">
              <a:buNone/>
            </a:pPr>
            <a:r>
              <a:rPr lang="en-US" sz="2600" dirty="0">
                <a:solidFill>
                  <a:schemeClr val="bg1"/>
                </a:solidFill>
              </a:rPr>
              <a:t>and overlaid for analysis</a:t>
            </a:r>
          </a:p>
          <a:p>
            <a:pPr marL="342900" lvl="1" indent="0">
              <a:buNone/>
            </a:pPr>
            <a:endParaRPr lang="en-US" dirty="0"/>
          </a:p>
        </p:txBody>
      </p:sp>
      <p:pic>
        <p:nvPicPr>
          <p:cNvPr id="12" name="Picture 11"/>
          <p:cNvPicPr>
            <a:picLocks noChangeAspect="1"/>
          </p:cNvPicPr>
          <p:nvPr/>
        </p:nvPicPr>
        <p:blipFill rotWithShape="1">
          <a:blip r:embed="rId3"/>
          <a:srcRect l="14558" t="16586" r="17401" b="8304"/>
          <a:stretch/>
        </p:blipFill>
        <p:spPr>
          <a:xfrm>
            <a:off x="5466347" y="1295400"/>
            <a:ext cx="1752600" cy="1219200"/>
          </a:xfrm>
          <a:prstGeom prst="rect">
            <a:avLst/>
          </a:prstGeom>
        </p:spPr>
      </p:pic>
      <p:sp>
        <p:nvSpPr>
          <p:cNvPr id="2" name="TextBox 1">
            <a:extLst>
              <a:ext uri="{FF2B5EF4-FFF2-40B4-BE49-F238E27FC236}">
                <a16:creationId xmlns:a16="http://schemas.microsoft.com/office/drawing/2014/main" id="{D1863244-7D09-2353-05FF-2FC6C84DCADD}"/>
              </a:ext>
            </a:extLst>
          </p:cNvPr>
          <p:cNvSpPr txBox="1"/>
          <p:nvPr/>
        </p:nvSpPr>
        <p:spPr>
          <a:xfrm>
            <a:off x="4876800" y="5710664"/>
            <a:ext cx="4267200" cy="830997"/>
          </a:xfrm>
          <a:prstGeom prst="rect">
            <a:avLst/>
          </a:prstGeom>
          <a:noFill/>
        </p:spPr>
        <p:txBody>
          <a:bodyPr wrap="square" rtlCol="0">
            <a:spAutoFit/>
          </a:bodyPr>
          <a:lstStyle/>
          <a:p>
            <a:r>
              <a:rPr lang="en-US" sz="1200" dirty="0"/>
              <a:t>Image © source unknown.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6" name="TextBox 5">
            <a:extLst>
              <a:ext uri="{FF2B5EF4-FFF2-40B4-BE49-F238E27FC236}">
                <a16:creationId xmlns:a16="http://schemas.microsoft.com/office/drawing/2014/main" id="{930C46A3-4114-6693-117F-62F5BD351333}"/>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7</a:t>
            </a:fld>
            <a:endParaRPr lang="en-US" sz="1200" dirty="0"/>
          </a:p>
        </p:txBody>
      </p:sp>
    </p:spTree>
    <p:extLst>
      <p:ext uri="{BB962C8B-B14F-4D97-AF65-F5344CB8AC3E}">
        <p14:creationId xmlns:p14="http://schemas.microsoft.com/office/powerpoint/2010/main" val="2312699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TAke-Home</a:t>
            </a:r>
            <a:r>
              <a:rPr lang="en-US" b="0" dirty="0"/>
              <a:t> Exercise</a:t>
            </a:r>
          </a:p>
        </p:txBody>
      </p:sp>
      <p:sp>
        <p:nvSpPr>
          <p:cNvPr id="3" name="TextBox 2">
            <a:extLst>
              <a:ext uri="{FF2B5EF4-FFF2-40B4-BE49-F238E27FC236}">
                <a16:creationId xmlns:a16="http://schemas.microsoft.com/office/drawing/2014/main" id="{30B5D527-EB51-AD6D-02D4-B0513B9EAC4A}"/>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70</a:t>
            </a:fld>
            <a:endParaRPr lang="en-US" sz="1200" dirty="0"/>
          </a:p>
        </p:txBody>
      </p:sp>
    </p:spTree>
    <p:extLst>
      <p:ext uri="{BB962C8B-B14F-4D97-AF65-F5344CB8AC3E}">
        <p14:creationId xmlns:p14="http://schemas.microsoft.com/office/powerpoint/2010/main" val="22967032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Exercise Overview</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Query and use unemployment and transportation data to create a map that helps you decide where to build a mixed use facility.</a:t>
            </a:r>
          </a:p>
          <a:p>
            <a:pPr marL="514350" indent="-514350">
              <a:buFont typeface="+mj-lt"/>
              <a:buAutoNum type="arabicPeriod"/>
            </a:pPr>
            <a:r>
              <a:rPr lang="en-US" dirty="0"/>
              <a:t>Navigate the software interface</a:t>
            </a:r>
          </a:p>
          <a:p>
            <a:pPr marL="514350" indent="-514350">
              <a:buFont typeface="+mj-lt"/>
              <a:buAutoNum type="arabicPeriod"/>
            </a:pPr>
            <a:r>
              <a:rPr lang="en-US" dirty="0"/>
              <a:t>Find and add data, including </a:t>
            </a:r>
            <a:r>
              <a:rPr lang="en-US" dirty="0" err="1"/>
              <a:t>basemaps</a:t>
            </a:r>
            <a:endParaRPr lang="en-US" dirty="0"/>
          </a:p>
          <a:p>
            <a:pPr marL="514350" indent="-514350">
              <a:buFont typeface="+mj-lt"/>
              <a:buAutoNum type="arabicPeriod"/>
            </a:pPr>
            <a:r>
              <a:rPr lang="en-US" dirty="0"/>
              <a:t>Access and explore attribute information</a:t>
            </a:r>
          </a:p>
          <a:p>
            <a:pPr marL="514350" indent="-514350">
              <a:buFont typeface="+mj-lt"/>
              <a:buAutoNum type="arabicPeriod"/>
            </a:pPr>
            <a:r>
              <a:rPr lang="en-US" dirty="0"/>
              <a:t>Symbolize data layers, for vector and raster</a:t>
            </a:r>
          </a:p>
          <a:p>
            <a:pPr marL="514350" indent="-514350">
              <a:buFont typeface="+mj-lt"/>
              <a:buAutoNum type="arabicPeriod"/>
            </a:pPr>
            <a:r>
              <a:rPr lang="en-US" dirty="0"/>
              <a:t>Select data by attributes and spatial location</a:t>
            </a:r>
          </a:p>
          <a:p>
            <a:pPr marL="514350" indent="-514350">
              <a:buFont typeface="+mj-lt"/>
              <a:buAutoNum type="arabicPeriod"/>
            </a:pPr>
            <a:r>
              <a:rPr lang="en-US" dirty="0"/>
              <a:t>Design a simple map for export</a:t>
            </a:r>
          </a:p>
          <a:p>
            <a:endParaRPr lang="en-US" dirty="0"/>
          </a:p>
        </p:txBody>
      </p:sp>
      <p:sp>
        <p:nvSpPr>
          <p:cNvPr id="4" name="TextBox 3">
            <a:extLst>
              <a:ext uri="{FF2B5EF4-FFF2-40B4-BE49-F238E27FC236}">
                <a16:creationId xmlns:a16="http://schemas.microsoft.com/office/drawing/2014/main" id="{8F9FC364-706C-B470-8EF2-FCC16BC8E64C}"/>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71</a:t>
            </a:fld>
            <a:endParaRPr lang="en-US" sz="1200" dirty="0"/>
          </a:p>
        </p:txBody>
      </p:sp>
    </p:spTree>
    <p:extLst>
      <p:ext uri="{BB962C8B-B14F-4D97-AF65-F5344CB8AC3E}">
        <p14:creationId xmlns:p14="http://schemas.microsoft.com/office/powerpoint/2010/main" val="20460634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5999" y="381000"/>
            <a:ext cx="5034295" cy="5029200"/>
          </a:xfrm>
        </p:spPr>
      </p:pic>
      <p:sp>
        <p:nvSpPr>
          <p:cNvPr id="5" name="TextBox 4"/>
          <p:cNvSpPr txBox="1"/>
          <p:nvPr/>
        </p:nvSpPr>
        <p:spPr>
          <a:xfrm>
            <a:off x="304800" y="5410200"/>
            <a:ext cx="8534400" cy="215444"/>
          </a:xfrm>
          <a:prstGeom prst="rect">
            <a:avLst/>
          </a:prstGeom>
          <a:noFill/>
        </p:spPr>
        <p:txBody>
          <a:bodyPr wrap="square" rtlCol="0">
            <a:spAutoFit/>
          </a:bodyPr>
          <a:lstStyle/>
          <a:p>
            <a:r>
              <a:rPr lang="en-US" sz="800" dirty="0" err="1"/>
              <a:t>Boburg</a:t>
            </a:r>
            <a:r>
              <a:rPr lang="en-US" sz="800" dirty="0"/>
              <a:t>, S. (2017, May 31). How Jared Kushner built a luxury skyscraper using loans meant for job-starved areas. </a:t>
            </a:r>
            <a:r>
              <a:rPr lang="en-US" sz="800" i="1" dirty="0"/>
              <a:t>Washington Post</a:t>
            </a:r>
            <a:r>
              <a:rPr lang="en-US" sz="800" dirty="0"/>
              <a:t>. Retrieved from</a:t>
            </a:r>
          </a:p>
        </p:txBody>
      </p:sp>
      <p:sp>
        <p:nvSpPr>
          <p:cNvPr id="2" name="TextBox 1">
            <a:extLst>
              <a:ext uri="{FF2B5EF4-FFF2-40B4-BE49-F238E27FC236}">
                <a16:creationId xmlns:a16="http://schemas.microsoft.com/office/drawing/2014/main" id="{DAFF7272-E05B-96C9-0056-911AB493C3E3}"/>
              </a:ext>
            </a:extLst>
          </p:cNvPr>
          <p:cNvSpPr txBox="1"/>
          <p:nvPr/>
        </p:nvSpPr>
        <p:spPr>
          <a:xfrm>
            <a:off x="304800" y="5865911"/>
            <a:ext cx="8534400" cy="461665"/>
          </a:xfrm>
          <a:prstGeom prst="rect">
            <a:avLst/>
          </a:prstGeom>
          <a:noFill/>
        </p:spPr>
        <p:txBody>
          <a:bodyPr wrap="square" rtlCol="0">
            <a:spAutoFit/>
          </a:bodyPr>
          <a:lstStyle/>
          <a:p>
            <a:r>
              <a:rPr lang="en-US" sz="1200" dirty="0"/>
              <a:t>© </a:t>
            </a:r>
            <a:r>
              <a:rPr lang="en-US" sz="1200" dirty="0">
                <a:hlinkClick r:id="rId4"/>
              </a:rPr>
              <a:t>The Washington Post</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p:txBody>
      </p:sp>
      <p:sp>
        <p:nvSpPr>
          <p:cNvPr id="6" name="TextBox 5">
            <a:extLst>
              <a:ext uri="{FF2B5EF4-FFF2-40B4-BE49-F238E27FC236}">
                <a16:creationId xmlns:a16="http://schemas.microsoft.com/office/drawing/2014/main" id="{F3574E88-FAB4-6093-A5F8-F72019F95FB8}"/>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72</a:t>
            </a:fld>
            <a:endParaRPr lang="en-US" sz="1200" dirty="0"/>
          </a:p>
        </p:txBody>
      </p:sp>
    </p:spTree>
    <p:extLst>
      <p:ext uri="{BB962C8B-B14F-4D97-AF65-F5344CB8AC3E}">
        <p14:creationId xmlns:p14="http://schemas.microsoft.com/office/powerpoint/2010/main" val="107648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14ED3E-4BD8-87E7-426D-7C2568850FE9}"/>
              </a:ext>
            </a:extLst>
          </p:cNvPr>
          <p:cNvSpPr txBox="1"/>
          <p:nvPr/>
        </p:nvSpPr>
        <p:spPr>
          <a:xfrm>
            <a:off x="457200" y="1955263"/>
            <a:ext cx="8534400" cy="2274982"/>
          </a:xfrm>
          <a:prstGeom prst="rect">
            <a:avLst/>
          </a:prstGeom>
          <a:noFill/>
        </p:spPr>
        <p:txBody>
          <a:bodyPr wrap="square">
            <a:spAutoFit/>
          </a:bodyPr>
          <a:lstStyle/>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MIT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OpenCourseWare</a:t>
            </a:r>
            <a:br>
              <a:rPr lang="en-US" sz="1800" dirty="0">
                <a:effectLst/>
                <a:latin typeface="Arial" panose="020B0604020202020204" pitchFamily="34" charset="0"/>
                <a:ea typeface="Calibri" panose="020F0502020204030204" pitchFamily="34" charset="0"/>
                <a:cs typeface="Times New Roman" panose="02020603050405020304" pitchFamily="18" charset="0"/>
              </a:rPr>
            </a:br>
            <a:r>
              <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https://ocw.mit.edu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RES.STR-001 Geographic Information System (GIS) Tutorial</a:t>
            </a:r>
            <a:br>
              <a:rPr lang="en-US" sz="2000" dirty="0">
                <a:effectLst/>
                <a:latin typeface="Arial" panose="020B060402020202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IAP 2022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information about citing these materials or our Terms of Use, visit: </a:t>
            </a:r>
            <a:r>
              <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https://ocw.mit.edu/terms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4B8089E-3E0F-F75F-C4CA-86AAEC5DF755}"/>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73</a:t>
            </a:fld>
            <a:endParaRPr lang="en-US" sz="1200" dirty="0"/>
          </a:p>
        </p:txBody>
      </p:sp>
    </p:spTree>
    <p:extLst>
      <p:ext uri="{BB962C8B-B14F-4D97-AF65-F5344CB8AC3E}">
        <p14:creationId xmlns:p14="http://schemas.microsoft.com/office/powerpoint/2010/main" val="341522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sz="4400" dirty="0">
                <a:latin typeface="+mn-lt"/>
              </a:rPr>
              <a:t>Theoretical Overview</a:t>
            </a:r>
          </a:p>
        </p:txBody>
      </p:sp>
      <p:sp>
        <p:nvSpPr>
          <p:cNvPr id="10" name="Content Placeholder 1"/>
          <p:cNvSpPr>
            <a:spLocks noGrp="1"/>
          </p:cNvSpPr>
          <p:nvPr>
            <p:ph sz="half" idx="1"/>
          </p:nvPr>
        </p:nvSpPr>
        <p:spPr>
          <a:xfrm>
            <a:off x="457200" y="1600200"/>
            <a:ext cx="5029200" cy="4525963"/>
          </a:xfrm>
        </p:spPr>
        <p:txBody>
          <a:bodyPr>
            <a:normAutofit/>
          </a:bodyPr>
          <a:lstStyle/>
          <a:p>
            <a:pPr marL="0" indent="0">
              <a:buNone/>
            </a:pPr>
            <a:r>
              <a:rPr lang="en-US" sz="2600" dirty="0"/>
              <a:t>GIS recreates real world spatial data</a:t>
            </a:r>
          </a:p>
          <a:p>
            <a:pPr marL="0" indent="0">
              <a:buNone/>
            </a:pPr>
            <a:endParaRPr lang="en-US" sz="2600" dirty="0"/>
          </a:p>
          <a:p>
            <a:pPr marL="0" indent="0">
              <a:buNone/>
            </a:pPr>
            <a:r>
              <a:rPr lang="en-US" sz="2600" dirty="0"/>
              <a:t>as digitized themed data “layers” </a:t>
            </a:r>
            <a:r>
              <a:rPr lang="en-US" sz="2000" dirty="0"/>
              <a:t>(e.g. locations, boundaries, infrastructure, socioeconomic hydrology, land use/cover)</a:t>
            </a:r>
          </a:p>
          <a:p>
            <a:pPr marL="0" indent="0">
              <a:buNone/>
            </a:pPr>
            <a:endParaRPr lang="en-US" sz="2600" dirty="0"/>
          </a:p>
          <a:p>
            <a:pPr marL="0" indent="0">
              <a:buNone/>
            </a:pPr>
            <a:r>
              <a:rPr lang="en-US" sz="2600" dirty="0">
                <a:solidFill>
                  <a:schemeClr val="bg1"/>
                </a:solidFill>
              </a:rPr>
              <a:t>assembled in any combination</a:t>
            </a:r>
          </a:p>
          <a:p>
            <a:pPr marL="0" indent="0">
              <a:buNone/>
            </a:pPr>
            <a:endParaRPr lang="en-US" sz="2600" dirty="0">
              <a:solidFill>
                <a:schemeClr val="bg1"/>
              </a:solidFill>
            </a:endParaRPr>
          </a:p>
          <a:p>
            <a:pPr marL="0" indent="0">
              <a:buNone/>
            </a:pPr>
            <a:r>
              <a:rPr lang="en-US" sz="2600" dirty="0">
                <a:solidFill>
                  <a:schemeClr val="bg1"/>
                </a:solidFill>
              </a:rPr>
              <a:t>and overlaid for analysis</a:t>
            </a:r>
          </a:p>
          <a:p>
            <a:pPr marL="342900" lvl="1" indent="0">
              <a:buNone/>
            </a:pPr>
            <a:endParaRPr lang="en-US" dirty="0"/>
          </a:p>
        </p:txBody>
      </p:sp>
      <p:pic>
        <p:nvPicPr>
          <p:cNvPr id="18" name="Picture 17"/>
          <p:cNvPicPr>
            <a:picLocks noChangeAspect="1"/>
          </p:cNvPicPr>
          <p:nvPr/>
        </p:nvPicPr>
        <p:blipFill rotWithShape="1">
          <a:blip r:embed="rId3"/>
          <a:srcRect t="70375" b="4538"/>
          <a:stretch/>
        </p:blipFill>
        <p:spPr>
          <a:xfrm>
            <a:off x="5463360" y="4038599"/>
            <a:ext cx="2080440" cy="533401"/>
          </a:xfrm>
          <a:prstGeom prst="rect">
            <a:avLst/>
          </a:prstGeom>
        </p:spPr>
      </p:pic>
      <p:pic>
        <p:nvPicPr>
          <p:cNvPr id="19" name="Picture 18"/>
          <p:cNvPicPr>
            <a:picLocks noChangeAspect="1"/>
          </p:cNvPicPr>
          <p:nvPr/>
        </p:nvPicPr>
        <p:blipFill rotWithShape="1">
          <a:blip r:embed="rId3"/>
          <a:srcRect t="52457" b="22456"/>
          <a:stretch/>
        </p:blipFill>
        <p:spPr>
          <a:xfrm>
            <a:off x="5461051" y="3657599"/>
            <a:ext cx="2080440" cy="533401"/>
          </a:xfrm>
          <a:prstGeom prst="rect">
            <a:avLst/>
          </a:prstGeom>
        </p:spPr>
      </p:pic>
      <p:pic>
        <p:nvPicPr>
          <p:cNvPr id="20" name="Picture 19"/>
          <p:cNvPicPr>
            <a:picLocks noChangeAspect="1"/>
          </p:cNvPicPr>
          <p:nvPr/>
        </p:nvPicPr>
        <p:blipFill rotWithShape="1">
          <a:blip r:embed="rId3"/>
          <a:srcRect t="34536" b="43960"/>
          <a:stretch/>
        </p:blipFill>
        <p:spPr>
          <a:xfrm>
            <a:off x="5461051" y="3276599"/>
            <a:ext cx="2080440" cy="457201"/>
          </a:xfrm>
          <a:prstGeom prst="rect">
            <a:avLst/>
          </a:prstGeom>
        </p:spPr>
      </p:pic>
      <p:pic>
        <p:nvPicPr>
          <p:cNvPr id="21" name="Picture 20"/>
          <p:cNvPicPr>
            <a:picLocks noChangeAspect="1"/>
          </p:cNvPicPr>
          <p:nvPr/>
        </p:nvPicPr>
        <p:blipFill rotWithShape="1">
          <a:blip r:embed="rId3"/>
          <a:srcRect t="20201" b="58295"/>
          <a:stretch/>
        </p:blipFill>
        <p:spPr>
          <a:xfrm>
            <a:off x="5461051" y="2971799"/>
            <a:ext cx="2080440" cy="457201"/>
          </a:xfrm>
          <a:prstGeom prst="rect">
            <a:avLst/>
          </a:prstGeom>
        </p:spPr>
      </p:pic>
      <p:pic>
        <p:nvPicPr>
          <p:cNvPr id="22" name="Picture 21"/>
          <p:cNvPicPr>
            <a:picLocks noChangeAspect="1"/>
          </p:cNvPicPr>
          <p:nvPr/>
        </p:nvPicPr>
        <p:blipFill rotWithShape="1">
          <a:blip r:embed="rId3"/>
          <a:srcRect t="5865" b="72632"/>
          <a:stretch/>
        </p:blipFill>
        <p:spPr>
          <a:xfrm>
            <a:off x="5461051" y="2667000"/>
            <a:ext cx="2080440" cy="457200"/>
          </a:xfrm>
          <a:prstGeom prst="rect">
            <a:avLst/>
          </a:prstGeom>
        </p:spPr>
      </p:pic>
      <p:pic>
        <p:nvPicPr>
          <p:cNvPr id="23" name="Picture 22"/>
          <p:cNvPicPr>
            <a:picLocks noChangeAspect="1"/>
          </p:cNvPicPr>
          <p:nvPr/>
        </p:nvPicPr>
        <p:blipFill rotWithShape="1">
          <a:blip r:embed="rId4"/>
          <a:srcRect l="14558" t="16586" r="17401" b="8304"/>
          <a:stretch/>
        </p:blipFill>
        <p:spPr>
          <a:xfrm>
            <a:off x="5466347" y="1295400"/>
            <a:ext cx="1752600" cy="1219200"/>
          </a:xfrm>
          <a:prstGeom prst="rect">
            <a:avLst/>
          </a:prstGeom>
        </p:spPr>
      </p:pic>
      <p:sp>
        <p:nvSpPr>
          <p:cNvPr id="25" name="Right Arrow 24"/>
          <p:cNvSpPr/>
          <p:nvPr/>
        </p:nvSpPr>
        <p:spPr>
          <a:xfrm rot="5400000">
            <a:off x="6075478" y="2230322"/>
            <a:ext cx="498243" cy="609600"/>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48309583-3E79-EEFC-3403-B239FBFD05A2}"/>
              </a:ext>
            </a:extLst>
          </p:cNvPr>
          <p:cNvSpPr txBox="1"/>
          <p:nvPr/>
        </p:nvSpPr>
        <p:spPr>
          <a:xfrm>
            <a:off x="4876800" y="5710664"/>
            <a:ext cx="4267200" cy="830997"/>
          </a:xfrm>
          <a:prstGeom prst="rect">
            <a:avLst/>
          </a:prstGeom>
          <a:noFill/>
        </p:spPr>
        <p:txBody>
          <a:bodyPr wrap="square" rtlCol="0">
            <a:spAutoFit/>
          </a:bodyPr>
          <a:lstStyle/>
          <a:p>
            <a:r>
              <a:rPr lang="en-US" sz="1200" dirty="0"/>
              <a:t>Image © source unknown.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12" name="TextBox 11">
            <a:extLst>
              <a:ext uri="{FF2B5EF4-FFF2-40B4-BE49-F238E27FC236}">
                <a16:creationId xmlns:a16="http://schemas.microsoft.com/office/drawing/2014/main" id="{FC92F0D6-435F-4D9D-F1B2-CE5085E7EE1F}"/>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8</a:t>
            </a:fld>
            <a:endParaRPr lang="en-US" sz="1200" dirty="0"/>
          </a:p>
        </p:txBody>
      </p:sp>
    </p:spTree>
    <p:extLst>
      <p:ext uri="{BB962C8B-B14F-4D97-AF65-F5344CB8AC3E}">
        <p14:creationId xmlns:p14="http://schemas.microsoft.com/office/powerpoint/2010/main" val="319963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sz="4400" dirty="0">
                <a:latin typeface="+mn-lt"/>
              </a:rPr>
              <a:t>Theoretical Overview</a:t>
            </a:r>
          </a:p>
        </p:txBody>
      </p:sp>
      <p:sp>
        <p:nvSpPr>
          <p:cNvPr id="19" name="Content Placeholder 1"/>
          <p:cNvSpPr>
            <a:spLocks noGrp="1"/>
          </p:cNvSpPr>
          <p:nvPr>
            <p:ph sz="half" idx="1"/>
          </p:nvPr>
        </p:nvSpPr>
        <p:spPr>
          <a:xfrm>
            <a:off x="457200" y="1600200"/>
            <a:ext cx="5029200" cy="4525963"/>
          </a:xfrm>
        </p:spPr>
        <p:txBody>
          <a:bodyPr>
            <a:normAutofit/>
          </a:bodyPr>
          <a:lstStyle/>
          <a:p>
            <a:pPr marL="0" indent="0">
              <a:buNone/>
            </a:pPr>
            <a:r>
              <a:rPr lang="en-US" sz="2600" dirty="0"/>
              <a:t>GIS recreates real world spatial data</a:t>
            </a:r>
          </a:p>
          <a:p>
            <a:pPr marL="0" indent="0">
              <a:buNone/>
            </a:pPr>
            <a:endParaRPr lang="en-US" sz="2600" dirty="0"/>
          </a:p>
          <a:p>
            <a:pPr marL="0" indent="0">
              <a:buNone/>
            </a:pPr>
            <a:r>
              <a:rPr lang="en-US" sz="2600" dirty="0"/>
              <a:t>as digitized themed data “layers” </a:t>
            </a:r>
            <a:r>
              <a:rPr lang="en-US" sz="2000" dirty="0"/>
              <a:t>(e.g. locations, boundaries, infrastructure, socioeconomic hydrology, land use/cover)</a:t>
            </a:r>
          </a:p>
          <a:p>
            <a:pPr marL="0" indent="0">
              <a:buNone/>
            </a:pPr>
            <a:endParaRPr lang="en-US" sz="2600" dirty="0"/>
          </a:p>
          <a:p>
            <a:pPr marL="0" indent="0">
              <a:buNone/>
            </a:pPr>
            <a:r>
              <a:rPr lang="en-US" sz="2600" dirty="0"/>
              <a:t>assembled in any combination</a:t>
            </a:r>
          </a:p>
          <a:p>
            <a:pPr marL="0" indent="0">
              <a:buNone/>
            </a:pPr>
            <a:endParaRPr lang="en-US" sz="2600" dirty="0"/>
          </a:p>
          <a:p>
            <a:pPr marL="0" indent="0">
              <a:buNone/>
            </a:pPr>
            <a:r>
              <a:rPr lang="en-US" sz="2600" dirty="0">
                <a:solidFill>
                  <a:schemeClr val="bg1"/>
                </a:solidFill>
              </a:rPr>
              <a:t>and overlaid for analysis</a:t>
            </a:r>
          </a:p>
          <a:p>
            <a:pPr marL="342900" lvl="1" indent="0">
              <a:buNone/>
            </a:pPr>
            <a:endParaRPr lang="en-US" dirty="0"/>
          </a:p>
        </p:txBody>
      </p:sp>
      <p:pic>
        <p:nvPicPr>
          <p:cNvPr id="31" name="Picture 30"/>
          <p:cNvPicPr>
            <a:picLocks noChangeAspect="1"/>
          </p:cNvPicPr>
          <p:nvPr/>
        </p:nvPicPr>
        <p:blipFill rotWithShape="1">
          <a:blip r:embed="rId3"/>
          <a:srcRect t="70375" b="4538"/>
          <a:stretch/>
        </p:blipFill>
        <p:spPr>
          <a:xfrm>
            <a:off x="5463360" y="4038599"/>
            <a:ext cx="2080440" cy="533401"/>
          </a:xfrm>
          <a:prstGeom prst="rect">
            <a:avLst/>
          </a:prstGeom>
        </p:spPr>
      </p:pic>
      <p:pic>
        <p:nvPicPr>
          <p:cNvPr id="32" name="Picture 31"/>
          <p:cNvPicPr>
            <a:picLocks noChangeAspect="1"/>
          </p:cNvPicPr>
          <p:nvPr/>
        </p:nvPicPr>
        <p:blipFill rotWithShape="1">
          <a:blip r:embed="rId3"/>
          <a:srcRect t="52457" b="22456"/>
          <a:stretch/>
        </p:blipFill>
        <p:spPr>
          <a:xfrm>
            <a:off x="5461051" y="3657599"/>
            <a:ext cx="2080440" cy="533401"/>
          </a:xfrm>
          <a:prstGeom prst="rect">
            <a:avLst/>
          </a:prstGeom>
        </p:spPr>
      </p:pic>
      <p:pic>
        <p:nvPicPr>
          <p:cNvPr id="33" name="Picture 32"/>
          <p:cNvPicPr>
            <a:picLocks noChangeAspect="1"/>
          </p:cNvPicPr>
          <p:nvPr/>
        </p:nvPicPr>
        <p:blipFill rotWithShape="1">
          <a:blip r:embed="rId3"/>
          <a:srcRect t="34536" b="43960"/>
          <a:stretch/>
        </p:blipFill>
        <p:spPr>
          <a:xfrm>
            <a:off x="5461051" y="3276599"/>
            <a:ext cx="2080440" cy="457201"/>
          </a:xfrm>
          <a:prstGeom prst="rect">
            <a:avLst/>
          </a:prstGeom>
        </p:spPr>
      </p:pic>
      <p:pic>
        <p:nvPicPr>
          <p:cNvPr id="34" name="Picture 33"/>
          <p:cNvPicPr>
            <a:picLocks noChangeAspect="1"/>
          </p:cNvPicPr>
          <p:nvPr/>
        </p:nvPicPr>
        <p:blipFill rotWithShape="1">
          <a:blip r:embed="rId3"/>
          <a:srcRect t="20201" b="58295"/>
          <a:stretch/>
        </p:blipFill>
        <p:spPr>
          <a:xfrm>
            <a:off x="5461051" y="2971799"/>
            <a:ext cx="2080440" cy="457201"/>
          </a:xfrm>
          <a:prstGeom prst="rect">
            <a:avLst/>
          </a:prstGeom>
        </p:spPr>
      </p:pic>
      <p:pic>
        <p:nvPicPr>
          <p:cNvPr id="35" name="Picture 34"/>
          <p:cNvPicPr>
            <a:picLocks noChangeAspect="1"/>
          </p:cNvPicPr>
          <p:nvPr/>
        </p:nvPicPr>
        <p:blipFill rotWithShape="1">
          <a:blip r:embed="rId3"/>
          <a:srcRect t="5865" b="72632"/>
          <a:stretch/>
        </p:blipFill>
        <p:spPr>
          <a:xfrm>
            <a:off x="5461051" y="2667000"/>
            <a:ext cx="2080440" cy="457200"/>
          </a:xfrm>
          <a:prstGeom prst="rect">
            <a:avLst/>
          </a:prstGeom>
        </p:spPr>
      </p:pic>
      <p:pic>
        <p:nvPicPr>
          <p:cNvPr id="36" name="Picture 35"/>
          <p:cNvPicPr>
            <a:picLocks noChangeAspect="1"/>
          </p:cNvPicPr>
          <p:nvPr/>
        </p:nvPicPr>
        <p:blipFill rotWithShape="1">
          <a:blip r:embed="rId4"/>
          <a:srcRect l="14558" t="16586" r="17401" b="8304"/>
          <a:stretch/>
        </p:blipFill>
        <p:spPr>
          <a:xfrm>
            <a:off x="5466347" y="1295400"/>
            <a:ext cx="1752600" cy="1219200"/>
          </a:xfrm>
          <a:prstGeom prst="rect">
            <a:avLst/>
          </a:prstGeom>
        </p:spPr>
      </p:pic>
      <p:sp>
        <p:nvSpPr>
          <p:cNvPr id="38" name="Right Arrow 37"/>
          <p:cNvSpPr/>
          <p:nvPr/>
        </p:nvSpPr>
        <p:spPr>
          <a:xfrm rot="5400000">
            <a:off x="6075478" y="2230322"/>
            <a:ext cx="498243" cy="609600"/>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A1F2E7B0-4AEA-4716-ABEF-8AFE520DD904}"/>
              </a:ext>
            </a:extLst>
          </p:cNvPr>
          <p:cNvSpPr txBox="1"/>
          <p:nvPr/>
        </p:nvSpPr>
        <p:spPr>
          <a:xfrm>
            <a:off x="4876800" y="5710664"/>
            <a:ext cx="4267200" cy="830997"/>
          </a:xfrm>
          <a:prstGeom prst="rect">
            <a:avLst/>
          </a:prstGeom>
          <a:noFill/>
        </p:spPr>
        <p:txBody>
          <a:bodyPr wrap="square" rtlCol="0">
            <a:spAutoFit/>
          </a:bodyPr>
          <a:lstStyle/>
          <a:p>
            <a:r>
              <a:rPr lang="en-US" sz="1200" dirty="0"/>
              <a:t>Image © source unknown.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12" name="TextBox 11">
            <a:extLst>
              <a:ext uri="{FF2B5EF4-FFF2-40B4-BE49-F238E27FC236}">
                <a16:creationId xmlns:a16="http://schemas.microsoft.com/office/drawing/2014/main" id="{25F370C4-2536-5A2E-6612-5E16B768154B}"/>
              </a:ext>
            </a:extLst>
          </p:cNvPr>
          <p:cNvSpPr txBox="1"/>
          <p:nvPr/>
        </p:nvSpPr>
        <p:spPr>
          <a:xfrm>
            <a:off x="8686800" y="6019800"/>
            <a:ext cx="263214" cy="276999"/>
          </a:xfrm>
          <a:prstGeom prst="rect">
            <a:avLst/>
          </a:prstGeom>
          <a:noFill/>
        </p:spPr>
        <p:txBody>
          <a:bodyPr wrap="none" rtlCol="0">
            <a:spAutoFit/>
          </a:bodyPr>
          <a:lstStyle/>
          <a:p>
            <a:fld id="{2F8B7DED-8995-7941-9745-9234FFE365FF}" type="slidenum">
              <a:rPr lang="en-US" sz="1200" smtClean="0"/>
              <a:t>9</a:t>
            </a:fld>
            <a:endParaRPr lang="en-US" sz="1200" dirty="0"/>
          </a:p>
        </p:txBody>
      </p:sp>
    </p:spTree>
    <p:extLst>
      <p:ext uri="{BB962C8B-B14F-4D97-AF65-F5344CB8AC3E}">
        <p14:creationId xmlns:p14="http://schemas.microsoft.com/office/powerpoint/2010/main" val="3978668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emplate">
  <a:themeElements>
    <a:clrScheme name="Custom 3">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A7425AE0EEF4C8CB63210978E71A1" ma:contentTypeVersion="10" ma:contentTypeDescription="Create a new document." ma:contentTypeScope="" ma:versionID="f9ec25bb3050f3ed0de119c19e71f297">
  <xsd:schema xmlns:xsd="http://www.w3.org/2001/XMLSchema" xmlns:xs="http://www.w3.org/2001/XMLSchema" xmlns:p="http://schemas.microsoft.com/office/2006/metadata/properties" xmlns:ns3="f0e8b960-763a-4aca-bf45-850f4f98fccd" targetNamespace="http://schemas.microsoft.com/office/2006/metadata/properties" ma:root="true" ma:fieldsID="a4044c01edff354908e1e55ce58e497a" ns3:_="">
    <xsd:import namespace="f0e8b960-763a-4aca-bf45-850f4f98fcc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e8b960-763a-4aca-bf45-850f4f98f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4AAA8C-4FF6-47DA-9C47-B7013F7B59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e8b960-763a-4aca-bf45-850f4f98f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994389-4A62-4FC1-9A77-E70356029699}">
  <ds:schemaRefs>
    <ds:schemaRef ds:uri="http://schemas.microsoft.com/sharepoint/v3/contenttype/forms"/>
  </ds:schemaRefs>
</ds:datastoreItem>
</file>

<file path=customXml/itemProps3.xml><?xml version="1.0" encoding="utf-8"?>
<ds:datastoreItem xmlns:ds="http://schemas.openxmlformats.org/officeDocument/2006/customXml" ds:itemID="{024EF006-1886-4560-AA86-655CF7EEFF39}">
  <ds:schemaRefs>
    <ds:schemaRef ds:uri="http://purl.org/dc/terms/"/>
    <ds:schemaRef ds:uri="http://www.w3.org/XML/1998/namespace"/>
    <ds:schemaRef ds:uri="http://schemas.microsoft.com/office/infopath/2007/PartnerControls"/>
    <ds:schemaRef ds:uri="http://purl.org/dc/dcmitype/"/>
    <ds:schemaRef ds:uri="f0e8b960-763a-4aca-bf45-850f4f98fccd"/>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template</Template>
  <TotalTime>79058</TotalTime>
  <Words>8121</Words>
  <Application>Microsoft Macintosh PowerPoint</Application>
  <PresentationFormat>On-screen Show (4:3)</PresentationFormat>
  <Paragraphs>778</Paragraphs>
  <Slides>73</Slides>
  <Notes>71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73</vt:i4>
      </vt:variant>
    </vt:vector>
  </HeadingPairs>
  <TitlesOfParts>
    <vt:vector size="79" baseType="lpstr">
      <vt:lpstr>Arial</vt:lpstr>
      <vt:lpstr>Calibri</vt:lpstr>
      <vt:lpstr>Calibri Light</vt:lpstr>
      <vt:lpstr>Century Gothic</vt:lpstr>
      <vt:lpstr>template</vt:lpstr>
      <vt:lpstr>Office Theme</vt:lpstr>
      <vt:lpstr>GIS Level 1: Introduction  to GIS &amp; Mapping</vt:lpstr>
      <vt:lpstr>Outline</vt:lpstr>
      <vt:lpstr>Introduction</vt:lpstr>
      <vt:lpstr>Geographic Information System</vt:lpstr>
      <vt:lpstr>Geographic Information System</vt:lpstr>
      <vt:lpstr>PowerPoint Presentation</vt:lpstr>
      <vt:lpstr>Theoretical Overview</vt:lpstr>
      <vt:lpstr>Theoretical Overview</vt:lpstr>
      <vt:lpstr>Theoretical Overview</vt:lpstr>
      <vt:lpstr>Theoretical Overview</vt:lpstr>
      <vt:lpstr>SOFTWARE</vt:lpstr>
      <vt:lpstr>Types of GIS &amp; Mapping Software</vt:lpstr>
      <vt:lpstr>Which desktop software should you use today?</vt:lpstr>
      <vt:lpstr>GIS Applications</vt:lpstr>
      <vt:lpstr>View Imagery</vt:lpstr>
      <vt:lpstr>Create 3D models</vt:lpstr>
      <vt:lpstr>Create Maps</vt:lpstr>
      <vt:lpstr>Conduct Analyses</vt:lpstr>
      <vt:lpstr>Understanding maps &amp; data</vt:lpstr>
      <vt:lpstr>Understanding data ‘layers’</vt:lpstr>
      <vt:lpstr>Understanding data ‘layers’</vt:lpstr>
      <vt:lpstr>Maps &amp; Data: Spatial data types</vt:lpstr>
      <vt:lpstr>Geospatial Data Types</vt:lpstr>
      <vt:lpstr>Data Types: Vector versus Raster</vt:lpstr>
      <vt:lpstr>Data Types: Vector examples</vt:lpstr>
      <vt:lpstr>Data Types: Vector mapping</vt:lpstr>
      <vt:lpstr>Data Types: Vector mapping</vt:lpstr>
      <vt:lpstr>Data Types: Vector mapping</vt:lpstr>
      <vt:lpstr>Data Types: Vector mapping</vt:lpstr>
      <vt:lpstr>Data Types: Vector file formats</vt:lpstr>
      <vt:lpstr>Data Types: Raster</vt:lpstr>
      <vt:lpstr>Data Types: Raster mapping</vt:lpstr>
      <vt:lpstr>Data Types: Raster mapping</vt:lpstr>
      <vt:lpstr>Data Types: Raster mapping</vt:lpstr>
      <vt:lpstr>Data Types: Raster file formats</vt:lpstr>
      <vt:lpstr>Data Types: Tabular</vt:lpstr>
      <vt:lpstr>Data Types: Tabular file formats</vt:lpstr>
      <vt:lpstr>Geodatabases</vt:lpstr>
      <vt:lpstr>Other data formats</vt:lpstr>
      <vt:lpstr>Common Associated Workflows</vt:lpstr>
      <vt:lpstr>Exercise 1</vt:lpstr>
      <vt:lpstr>Maps &amp; Data:  Characteristics of spatial data</vt:lpstr>
      <vt:lpstr>Generalization</vt:lpstr>
      <vt:lpstr>Abstraction</vt:lpstr>
      <vt:lpstr>Spatial Resolution/Scale</vt:lpstr>
      <vt:lpstr>Temporal Resolution</vt:lpstr>
      <vt:lpstr>Searching for Spatial Data</vt:lpstr>
      <vt:lpstr>Repositories and Websites</vt:lpstr>
      <vt:lpstr>Maps &amp; Data: Metadata</vt:lpstr>
      <vt:lpstr>What is Metadata?</vt:lpstr>
      <vt:lpstr>Metadata Examples</vt:lpstr>
      <vt:lpstr>Making Great Maps:           Data Visualization Principles</vt:lpstr>
      <vt:lpstr>Making Great Maps</vt:lpstr>
      <vt:lpstr>Making Great Maps</vt:lpstr>
      <vt:lpstr>Three Key Questions</vt:lpstr>
      <vt:lpstr>Map Design Process</vt:lpstr>
      <vt:lpstr>Vector Symbolization</vt:lpstr>
      <vt:lpstr>Raster Symbolization</vt:lpstr>
      <vt:lpstr>Choosing Color Tips </vt:lpstr>
      <vt:lpstr>Qualitative Color Example</vt:lpstr>
      <vt:lpstr>Sequential Color Example</vt:lpstr>
      <vt:lpstr>Diverging Color Example</vt:lpstr>
      <vt:lpstr>Commonly used map type: Choropleth</vt:lpstr>
      <vt:lpstr>Choropleth map choices</vt:lpstr>
      <vt:lpstr>Classification Methods</vt:lpstr>
      <vt:lpstr>PowerPoint Presentation</vt:lpstr>
      <vt:lpstr>Exercise 2</vt:lpstr>
      <vt:lpstr>Map Layout Design Example</vt:lpstr>
      <vt:lpstr>Map Layout Design Example</vt:lpstr>
      <vt:lpstr>TAke-Home Exercise</vt:lpstr>
      <vt:lpstr>Exercise Overview</vt:lpstr>
      <vt:lpstr>PowerPoint Presentation</vt:lpstr>
      <vt:lpstr>PowerPoint Presentation</vt:lpstr>
    </vt:vector>
  </TitlesOfParts>
  <Manager/>
  <Company>MIT Libraries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RES.STR-001 Geographic Information System (GIS) Tutorial, GIS Level 1: Introduction to GIS &amp; Mapping</dc:title>
  <dc:subject/>
  <dc:creator>MIT Libraries</dc:creator>
  <cp:keywords/>
  <dc:description/>
  <cp:lastModifiedBy>Microsoft Office User</cp:lastModifiedBy>
  <cp:revision>587</cp:revision>
  <cp:lastPrinted>2017-07-18T14:47:41Z</cp:lastPrinted>
  <dcterms:created xsi:type="dcterms:W3CDTF">2011-11-21T20:16:52Z</dcterms:created>
  <dcterms:modified xsi:type="dcterms:W3CDTF">2022-09-20T16:58:45Z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0x010100C6BA7425AE0EEF4C8CB63210978E71A1</vt:lpwstr>
  </property>
</Properties>
</file>