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3.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76"/>
  </p:notesMasterIdLst>
  <p:sldIdLst>
    <p:sldId id="371" r:id="rId6"/>
    <p:sldId id="287" r:id="rId7"/>
    <p:sldId id="375" r:id="rId8"/>
    <p:sldId id="377" r:id="rId9"/>
    <p:sldId id="433" r:id="rId10"/>
    <p:sldId id="434" r:id="rId11"/>
    <p:sldId id="348" r:id="rId12"/>
    <p:sldId id="349" r:id="rId13"/>
    <p:sldId id="351" r:id="rId14"/>
    <p:sldId id="350" r:id="rId15"/>
    <p:sldId id="382" r:id="rId16"/>
    <p:sldId id="289" r:id="rId17"/>
    <p:sldId id="381" r:id="rId18"/>
    <p:sldId id="443" r:id="rId19"/>
    <p:sldId id="643" r:id="rId20"/>
    <p:sldId id="383" r:id="rId21"/>
    <p:sldId id="642" r:id="rId22"/>
    <p:sldId id="385" r:id="rId23"/>
    <p:sldId id="386" r:id="rId24"/>
    <p:sldId id="418" r:id="rId25"/>
    <p:sldId id="387" r:id="rId26"/>
    <p:sldId id="388" r:id="rId27"/>
    <p:sldId id="384" r:id="rId28"/>
    <p:sldId id="352" r:id="rId29"/>
    <p:sldId id="353" r:id="rId30"/>
    <p:sldId id="354" r:id="rId31"/>
    <p:sldId id="422" r:id="rId32"/>
    <p:sldId id="409" r:id="rId33"/>
    <p:sldId id="431" r:id="rId34"/>
    <p:sldId id="331" r:id="rId35"/>
    <p:sldId id="432" r:id="rId36"/>
    <p:sldId id="297" r:id="rId37"/>
    <p:sldId id="420" r:id="rId38"/>
    <p:sldId id="429" r:id="rId39"/>
    <p:sldId id="444" r:id="rId40"/>
    <p:sldId id="406" r:id="rId41"/>
    <p:sldId id="430" r:id="rId42"/>
    <p:sldId id="389" r:id="rId43"/>
    <p:sldId id="395" r:id="rId44"/>
    <p:sldId id="396" r:id="rId45"/>
    <p:sldId id="390" r:id="rId46"/>
    <p:sldId id="421" r:id="rId47"/>
    <p:sldId id="304" r:id="rId48"/>
    <p:sldId id="264" r:id="rId49"/>
    <p:sldId id="441" r:id="rId50"/>
    <p:sldId id="263" r:id="rId51"/>
    <p:sldId id="367" r:id="rId52"/>
    <p:sldId id="316" r:id="rId53"/>
    <p:sldId id="438" r:id="rId54"/>
    <p:sldId id="340" r:id="rId55"/>
    <p:sldId id="341" r:id="rId56"/>
    <p:sldId id="342" r:id="rId57"/>
    <p:sldId id="343" r:id="rId58"/>
    <p:sldId id="344" r:id="rId59"/>
    <p:sldId id="369" r:id="rId60"/>
    <p:sldId id="436" r:id="rId61"/>
    <p:sldId id="317" r:id="rId62"/>
    <p:sldId id="319" r:id="rId63"/>
    <p:sldId id="320" r:id="rId64"/>
    <p:sldId id="321" r:id="rId65"/>
    <p:sldId id="324" r:id="rId66"/>
    <p:sldId id="326" r:id="rId67"/>
    <p:sldId id="368" r:id="rId68"/>
    <p:sldId id="308" r:id="rId69"/>
    <p:sldId id="332" r:id="rId70"/>
    <p:sldId id="333" r:id="rId71"/>
    <p:sldId id="315" r:id="rId72"/>
    <p:sldId id="298" r:id="rId73"/>
    <p:sldId id="276" r:id="rId74"/>
    <p:sldId id="644" r:id="rId7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urack" initials="m"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EC4A4"/>
    <a:srgbClr val="F0EBE3"/>
    <a:srgbClr val="F2EBE3"/>
    <a:srgbClr val="2AB2BC"/>
    <a:srgbClr val="FF6600"/>
    <a:srgbClr val="FCFCF0"/>
    <a:srgbClr val="570CBF"/>
    <a:srgbClr val="E0E0E0"/>
    <a:srgbClr val="B979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56" autoAdjust="0"/>
    <p:restoredTop sz="79222" autoAdjust="0"/>
  </p:normalViewPr>
  <p:slideViewPr>
    <p:cSldViewPr>
      <p:cViewPr varScale="1">
        <p:scale>
          <a:sx n="58" d="100"/>
          <a:sy n="58" d="100"/>
        </p:scale>
        <p:origin x="1544" y="192"/>
      </p:cViewPr>
      <p:guideLst>
        <p:guide orient="horz" pos="2160"/>
        <p:guide pos="2880"/>
      </p:guideLst>
    </p:cSldViewPr>
  </p:slideViewPr>
  <p:outlineViewPr>
    <p:cViewPr>
      <p:scale>
        <a:sx n="33" d="100"/>
        <a:sy n="33" d="100"/>
      </p:scale>
      <p:origin x="48"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72" tIns="46586" rIns="93172" bIns="46586" rtlCol="0"/>
          <a:lstStyle>
            <a:lvl1pPr algn="l">
              <a:defRPr sz="1200"/>
            </a:lvl1pPr>
          </a:lstStyle>
          <a:p>
            <a:endParaRPr lang="en-US"/>
          </a:p>
        </p:txBody>
      </p:sp>
      <p:sp>
        <p:nvSpPr>
          <p:cNvPr id="3" name="Date Placeholder 2"/>
          <p:cNvSpPr>
            <a:spLocks noGrp="1"/>
          </p:cNvSpPr>
          <p:nvPr>
            <p:ph type="dt" idx="1"/>
          </p:nvPr>
        </p:nvSpPr>
        <p:spPr>
          <a:xfrm>
            <a:off x="3970938" y="1"/>
            <a:ext cx="3037840" cy="464820"/>
          </a:xfrm>
          <a:prstGeom prst="rect">
            <a:avLst/>
          </a:prstGeom>
        </p:spPr>
        <p:txBody>
          <a:bodyPr vert="horz" lIns="93172" tIns="46586" rIns="93172" bIns="46586" rtlCol="0"/>
          <a:lstStyle>
            <a:lvl1pPr algn="r">
              <a:defRPr sz="1200"/>
            </a:lvl1pPr>
          </a:lstStyle>
          <a:p>
            <a:fld id="{BDDF9500-F90E-4F6F-9527-DDE0F4DC2A01}" type="datetimeFigureOut">
              <a:rPr lang="en-US" smtClean="0"/>
              <a:pPr/>
              <a:t>9/20/22</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2" tIns="46586" rIns="93172" bIns="4658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200"/>
            </a:lvl1pPr>
          </a:lstStyle>
          <a:p>
            <a:fld id="{93D048B2-2780-4861-95BA-ABA8EA015FFA}" type="slidenum">
              <a:rPr lang="en-US" smtClean="0"/>
              <a:pPr/>
              <a:t>‹#›</a:t>
            </a:fld>
            <a:endParaRPr lang="en-US"/>
          </a:p>
        </p:txBody>
      </p:sp>
    </p:spTree>
    <p:extLst>
      <p:ext uri="{BB962C8B-B14F-4D97-AF65-F5344CB8AC3E}">
        <p14:creationId xmlns:p14="http://schemas.microsoft.com/office/powerpoint/2010/main" val="606912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15A1276-FD2E-4BAC-97EF-49DDABDAF1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5449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503">
              <a:defRPr/>
            </a:pPr>
            <a:r>
              <a:rPr lang="en-US" dirty="0"/>
              <a:t>Some analysis tools requires that your data be in a projection that uses linear units (meters, feet, etc.) in order to run the tool.</a:t>
            </a:r>
            <a:endParaRPr lang="en-US" baseline="0" dirty="0"/>
          </a:p>
          <a:p>
            <a:pPr defTabSz="916503">
              <a:defRPr/>
            </a:pPr>
            <a:endParaRPr lang="en-US" dirty="0"/>
          </a:p>
        </p:txBody>
      </p:sp>
      <p:sp>
        <p:nvSpPr>
          <p:cNvPr id="4" name="Slide Number Placeholder 3"/>
          <p:cNvSpPr>
            <a:spLocks noGrp="1"/>
          </p:cNvSpPr>
          <p:nvPr>
            <p:ph type="sldNum" sz="quarter" idx="10"/>
          </p:nvPr>
        </p:nvSpPr>
        <p:spPr/>
        <p:txBody>
          <a:bodyPr/>
          <a:lstStyle/>
          <a:p>
            <a:fld id="{93D048B2-2780-4861-95BA-ABA8EA015FFA}" type="slidenum">
              <a:rPr lang="en-US" smtClean="0"/>
              <a:pPr/>
              <a:t>10</a:t>
            </a:fld>
            <a:endParaRPr lang="en-US"/>
          </a:p>
        </p:txBody>
      </p:sp>
    </p:spTree>
    <p:extLst>
      <p:ext uri="{BB962C8B-B14F-4D97-AF65-F5344CB8AC3E}">
        <p14:creationId xmlns:p14="http://schemas.microsoft.com/office/powerpoint/2010/main" val="1892850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503">
              <a:defRPr/>
            </a:pPr>
            <a:endParaRPr lang="en-US" dirty="0"/>
          </a:p>
        </p:txBody>
      </p:sp>
      <p:sp>
        <p:nvSpPr>
          <p:cNvPr id="4" name="Slide Number Placeholder 3"/>
          <p:cNvSpPr>
            <a:spLocks noGrp="1"/>
          </p:cNvSpPr>
          <p:nvPr>
            <p:ph type="sldNum" sz="quarter" idx="10"/>
          </p:nvPr>
        </p:nvSpPr>
        <p:spPr/>
        <p:txBody>
          <a:bodyPr/>
          <a:lstStyle/>
          <a:p>
            <a:fld id="{93D048B2-2780-4861-95BA-ABA8EA015FFA}" type="slidenum">
              <a:rPr lang="en-US" smtClean="0"/>
              <a:pPr/>
              <a:t>11</a:t>
            </a:fld>
            <a:endParaRPr lang="en-US"/>
          </a:p>
        </p:txBody>
      </p:sp>
    </p:spTree>
    <p:extLst>
      <p:ext uri="{BB962C8B-B14F-4D97-AF65-F5344CB8AC3E}">
        <p14:creationId xmlns:p14="http://schemas.microsoft.com/office/powerpoint/2010/main" val="725022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As you know, geographic data for any particular area are stored in separate layers. For example, roads are stored in one layer, parks in another, and buildings in a third. To enable the data in each layer to integrate when displayed and queried, each layer must reference locations on the earth's surface in a common way. Coordinate systems provide a</a:t>
            </a:r>
            <a:r>
              <a:rPr lang="en-US" sz="1400" baseline="0" dirty="0"/>
              <a:t> framework for this to happen.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t>One type of coordinate system is the geographic coordinate systems. It consists of several parts: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aseline="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t>A datum is part of the coordinate system. The earth is not a perfect sphere, although the analysis tools often assume it is, so datums are used to “smooth out” the earth’s surface so it can be more easily analyzed. There are different datums that are designed to be more accurate for different parts of the world. The pictures above show how the imperfect shape of the earth is transformed into a perfect ellipse and then a perfect sphere.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aseline="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t>A coordinate system also includes a prime meridian (which specifies the location of 0° longitude) and an angular unit (often degrees).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aseline="0" dirty="0"/>
          </a:p>
          <a:p>
            <a:r>
              <a:rPr lang="en-US" sz="1400" dirty="0"/>
              <a:t>To use the analysis tools,  you often have</a:t>
            </a:r>
            <a:r>
              <a:rPr lang="en-US" sz="1400" baseline="0" dirty="0"/>
              <a:t> to make sure the coordinate system is appropriate for your data and the tool you are using.</a:t>
            </a:r>
          </a:p>
          <a:p>
            <a:endParaRPr lang="en-US" sz="1400" baseline="0" dirty="0"/>
          </a:p>
          <a:p>
            <a:r>
              <a:rPr lang="en-US" sz="1400" baseline="0" dirty="0"/>
              <a:t>Sources:</a:t>
            </a:r>
          </a:p>
          <a:p>
            <a:r>
              <a:rPr lang="en-US" sz="1400" baseline="0" dirty="0"/>
              <a:t>http://www.geo.hunter.cuny.edu/~jochen/gtech201/lectures/lec6concepts/Datums/Basics%20of%20datums.htm</a:t>
            </a:r>
          </a:p>
          <a:p>
            <a:r>
              <a:rPr lang="en-US" sz="1400" baseline="0" dirty="0"/>
              <a:t>https://www.esri.com/arcgis-blog/products/arcgis-pro/mapping/coordinate-systems-difference/</a:t>
            </a:r>
          </a:p>
        </p:txBody>
      </p:sp>
      <p:sp>
        <p:nvSpPr>
          <p:cNvPr id="4" name="Slide Number Placeholder 3"/>
          <p:cNvSpPr>
            <a:spLocks noGrp="1"/>
          </p:cNvSpPr>
          <p:nvPr>
            <p:ph type="sldNum" sz="quarter" idx="10"/>
          </p:nvPr>
        </p:nvSpPr>
        <p:spPr/>
        <p:txBody>
          <a:bodyPr/>
          <a:lstStyle/>
          <a:p>
            <a:fld id="{93D048B2-2780-4861-95BA-ABA8EA015FFA}" type="slidenum">
              <a:rPr lang="en-US" smtClean="0"/>
              <a:pPr/>
              <a:t>12</a:t>
            </a:fld>
            <a:endParaRPr lang="en-US"/>
          </a:p>
        </p:txBody>
      </p:sp>
    </p:spTree>
    <p:extLst>
      <p:ext uri="{BB962C8B-B14F-4D97-AF65-F5344CB8AC3E}">
        <p14:creationId xmlns:p14="http://schemas.microsoft.com/office/powerpoint/2010/main" val="1265371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projection is the mathematical algorithm that defines how to present the round earth on a flat map. For example, if we were all to peel an orange and flatten out the peel, we would all do it in different ways. The peel would be different shapes and sizes in different areas and these pieces would be spaced in different ways.</a:t>
            </a:r>
          </a:p>
          <a:p>
            <a:endParaRPr lang="en-US" dirty="0"/>
          </a:p>
          <a:p>
            <a:r>
              <a:rPr lang="en-US" dirty="0"/>
              <a:t>This algorithm is applied to the geographic coordinate system, which includes the datum, and is part of a Projected Coordinate System, which we will discuss next. </a:t>
            </a:r>
          </a:p>
          <a:p>
            <a:endParaRPr lang="en-US" dirty="0"/>
          </a:p>
          <a:p>
            <a:r>
              <a:rPr lang="en-US" dirty="0"/>
              <a:t>Source: https://gisgeography.com/map-projections/</a:t>
            </a:r>
          </a:p>
        </p:txBody>
      </p:sp>
      <p:sp>
        <p:nvSpPr>
          <p:cNvPr id="4" name="Slide Number Placeholder 3"/>
          <p:cNvSpPr>
            <a:spLocks noGrp="1"/>
          </p:cNvSpPr>
          <p:nvPr>
            <p:ph type="sldNum" sz="quarter" idx="10"/>
          </p:nvPr>
        </p:nvSpPr>
        <p:spPr/>
        <p:txBody>
          <a:bodyPr/>
          <a:lstStyle/>
          <a:p>
            <a:fld id="{93D048B2-2780-4861-95BA-ABA8EA015FFA}" type="slidenum">
              <a:rPr lang="en-US" smtClean="0"/>
              <a:pPr/>
              <a:t>13</a:t>
            </a:fld>
            <a:endParaRPr lang="en-US"/>
          </a:p>
        </p:txBody>
      </p:sp>
    </p:spTree>
    <p:extLst>
      <p:ext uri="{BB962C8B-B14F-4D97-AF65-F5344CB8AC3E}">
        <p14:creationId xmlns:p14="http://schemas.microsoft.com/office/powerpoint/2010/main" val="1500525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aseline="0" dirty="0"/>
              <a:t>A projection is part of a Projected Coordinate System. A projected coordinate system also includes a geographic coordinate system, a linear unit, and parameters that can be used to center the coordinate system on different parts of the world. A projected coordinate system is more accurate when it is centered over a location and thousands of systems have been developed for different parts of the world. For example, each state has several projected coordinate systems that are idealized for that state.</a:t>
            </a:r>
            <a:endParaRPr lang="en-US" sz="1400" dirty="0"/>
          </a:p>
          <a:p>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dirty="0"/>
              <a:t>Image from: http://</a:t>
            </a:r>
            <a:r>
              <a:rPr lang="en-US" sz="1400" i="1" dirty="0" err="1"/>
              <a:t>www.geography.hunter.cuny.edu</a:t>
            </a:r>
            <a:r>
              <a:rPr lang="en-US" sz="1400" i="1" dirty="0"/>
              <a:t>/~</a:t>
            </a:r>
            <a:r>
              <a:rPr lang="en-US" sz="1400" i="1" dirty="0" err="1"/>
              <a:t>jochen</a:t>
            </a:r>
            <a:r>
              <a:rPr lang="en-US" sz="1400" i="1" dirty="0"/>
              <a:t>/gtech361/lectures/lecture04/concepts/Map%20coordinate%20systems/Projection%20parameters.htm</a:t>
            </a:r>
          </a:p>
          <a:p>
            <a:endParaRPr lang="en-US" sz="1400" dirty="0"/>
          </a:p>
        </p:txBody>
      </p:sp>
      <p:sp>
        <p:nvSpPr>
          <p:cNvPr id="4" name="Slide Number Placeholder 3"/>
          <p:cNvSpPr>
            <a:spLocks noGrp="1"/>
          </p:cNvSpPr>
          <p:nvPr>
            <p:ph type="sldNum" sz="quarter" idx="10"/>
          </p:nvPr>
        </p:nvSpPr>
        <p:spPr/>
        <p:txBody>
          <a:bodyPr/>
          <a:lstStyle/>
          <a:p>
            <a:fld id="{93D048B2-2780-4861-95BA-ABA8EA015FFA}" type="slidenum">
              <a:rPr lang="en-US" smtClean="0"/>
              <a:pPr/>
              <a:t>14</a:t>
            </a:fld>
            <a:endParaRPr lang="en-US" dirty="0"/>
          </a:p>
        </p:txBody>
      </p:sp>
    </p:spTree>
    <p:extLst>
      <p:ext uri="{BB962C8B-B14F-4D97-AF65-F5344CB8AC3E}">
        <p14:creationId xmlns:p14="http://schemas.microsoft.com/office/powerpoint/2010/main" val="1034496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Representing the earth's surface in two dimensions causes distortion in the shape, area, distance, or direction of the data. (as shown in the previous</a:t>
            </a:r>
            <a:r>
              <a:rPr lang="en-US" sz="1400" baseline="0" dirty="0"/>
              <a:t> orange example)</a:t>
            </a:r>
          </a:p>
          <a:p>
            <a:r>
              <a:rPr lang="en-US" sz="1400" baseline="0" dirty="0"/>
              <a:t>When creating a map, you will want to think about which of the distortions you want to minimize and choose an appropriate projection.</a:t>
            </a:r>
          </a:p>
        </p:txBody>
      </p:sp>
      <p:sp>
        <p:nvSpPr>
          <p:cNvPr id="4" name="Slide Number Placeholder 3"/>
          <p:cNvSpPr>
            <a:spLocks noGrp="1"/>
          </p:cNvSpPr>
          <p:nvPr>
            <p:ph type="sldNum" sz="quarter" idx="10"/>
          </p:nvPr>
        </p:nvSpPr>
        <p:spPr/>
        <p:txBody>
          <a:bodyPr/>
          <a:lstStyle/>
          <a:p>
            <a:fld id="{93D048B2-2780-4861-95BA-ABA8EA015FFA}" type="slidenum">
              <a:rPr lang="en-US" smtClean="0"/>
              <a:pPr/>
              <a:t>15</a:t>
            </a:fld>
            <a:endParaRPr lang="en-US" dirty="0"/>
          </a:p>
        </p:txBody>
      </p:sp>
    </p:spTree>
    <p:extLst>
      <p:ext uri="{BB962C8B-B14F-4D97-AF65-F5344CB8AC3E}">
        <p14:creationId xmlns:p14="http://schemas.microsoft.com/office/powerpoint/2010/main" val="639640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D048B2-2780-4861-95BA-ABA8EA015FFA}" type="slidenum">
              <a:rPr lang="en-US" smtClean="0"/>
              <a:pPr/>
              <a:t>16</a:t>
            </a:fld>
            <a:endParaRPr lang="en-US"/>
          </a:p>
        </p:txBody>
      </p:sp>
    </p:spTree>
    <p:extLst>
      <p:ext uri="{BB962C8B-B14F-4D97-AF65-F5344CB8AC3E}">
        <p14:creationId xmlns:p14="http://schemas.microsoft.com/office/powerpoint/2010/main" val="785940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 a datum is a representation of the earth’s surface and is part of a geographic coordinate system. A projection algorithm can be applied to that system to create a projected coordinate system for a specific location. </a:t>
            </a:r>
          </a:p>
        </p:txBody>
      </p:sp>
      <p:sp>
        <p:nvSpPr>
          <p:cNvPr id="4" name="Slide Number Placeholder 3"/>
          <p:cNvSpPr>
            <a:spLocks noGrp="1"/>
          </p:cNvSpPr>
          <p:nvPr>
            <p:ph type="sldNum" sz="quarter" idx="5"/>
          </p:nvPr>
        </p:nvSpPr>
        <p:spPr/>
        <p:txBody>
          <a:bodyPr/>
          <a:lstStyle/>
          <a:p>
            <a:fld id="{93D048B2-2780-4861-95BA-ABA8EA015FFA}" type="slidenum">
              <a:rPr lang="en-US" smtClean="0"/>
              <a:pPr/>
              <a:t>17</a:t>
            </a:fld>
            <a:endParaRPr lang="en-US"/>
          </a:p>
        </p:txBody>
      </p:sp>
    </p:spTree>
    <p:extLst>
      <p:ext uri="{BB962C8B-B14F-4D97-AF65-F5344CB8AC3E}">
        <p14:creationId xmlns:p14="http://schemas.microsoft.com/office/powerpoint/2010/main" val="1454195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picture above the larger turquoise ellipse fits well for the entire earth/geoid, but not for a smaller region. The red ellipse is a better fit in this case.</a:t>
            </a:r>
          </a:p>
          <a:p>
            <a:endParaRPr lang="en-US" dirty="0"/>
          </a:p>
          <a:p>
            <a:r>
              <a:rPr lang="en-US" dirty="0"/>
              <a:t>Two commonly used geographic coordinate systems are NAD83, which is the best fit (has the least distortion) for North American, and WGS84, which is the best fit for the entire world. </a:t>
            </a:r>
          </a:p>
          <a:p>
            <a:endParaRPr lang="en-US" dirty="0"/>
          </a:p>
          <a:p>
            <a:endParaRPr lang="en-US" dirty="0"/>
          </a:p>
          <a:p>
            <a:r>
              <a:rPr lang="en-US" dirty="0"/>
              <a:t>Source: https://slideplayer.com/slide/220638/</a:t>
            </a:r>
          </a:p>
          <a:p>
            <a:r>
              <a:rPr lang="en-US" dirty="0"/>
              <a:t>Alternative</a:t>
            </a:r>
            <a:r>
              <a:rPr lang="en-US" baseline="0" dirty="0"/>
              <a:t> (very informative source): https://www.ngs.noaa.gov/web/science_edu/presentations_library/files/spcs2022_njspls_2019.pdf</a:t>
            </a:r>
            <a:endParaRPr lang="en-US" dirty="0"/>
          </a:p>
          <a:p>
            <a:endParaRPr lang="en-US" dirty="0"/>
          </a:p>
        </p:txBody>
      </p:sp>
      <p:sp>
        <p:nvSpPr>
          <p:cNvPr id="4" name="Slide Number Placeholder 3"/>
          <p:cNvSpPr>
            <a:spLocks noGrp="1"/>
          </p:cNvSpPr>
          <p:nvPr>
            <p:ph type="sldNum" sz="quarter" idx="10"/>
          </p:nvPr>
        </p:nvSpPr>
        <p:spPr/>
        <p:txBody>
          <a:bodyPr/>
          <a:lstStyle/>
          <a:p>
            <a:fld id="{93D048B2-2780-4861-95BA-ABA8EA015FFA}" type="slidenum">
              <a:rPr lang="en-US" smtClean="0"/>
              <a:pPr/>
              <a:t>18</a:t>
            </a:fld>
            <a:endParaRPr lang="en-US"/>
          </a:p>
        </p:txBody>
      </p:sp>
    </p:spTree>
    <p:extLst>
      <p:ext uri="{BB962C8B-B14F-4D97-AF65-F5344CB8AC3E}">
        <p14:creationId xmlns:p14="http://schemas.microsoft.com/office/powerpoint/2010/main" val="801516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mentioned previously,</a:t>
            </a:r>
            <a:r>
              <a:rPr lang="en-US" baseline="0" dirty="0"/>
              <a:t> geographic coordinate systems can be “projected” (aka “flattened”) so that they appear less distorted on the screen and use a linear unit of measurement (meters, feet vs. decimal degrees). UTM is a common projected coordinate system for the world. It divides the earth into vertical zones. You would choose the zone that is appropriate for the location of your data in order to minimize distortions.</a:t>
            </a:r>
            <a:endParaRPr lang="en-US" dirty="0"/>
          </a:p>
          <a:p>
            <a:endParaRPr lang="en-US" dirty="0"/>
          </a:p>
          <a:p>
            <a:r>
              <a:rPr lang="en-US" dirty="0"/>
              <a:t>Sources: https://earth-info.nga.mil/GandG/coordsys/grids/utm.html &amp; http://www.geo.hunter.cuny.edu/~jochen/GTECH201/Lectures/Lec6concepts/Map%20coordinate%20systems/UTM%20and%20UPS.htm </a:t>
            </a:r>
          </a:p>
        </p:txBody>
      </p:sp>
      <p:sp>
        <p:nvSpPr>
          <p:cNvPr id="4" name="Slide Number Placeholder 3"/>
          <p:cNvSpPr>
            <a:spLocks noGrp="1"/>
          </p:cNvSpPr>
          <p:nvPr>
            <p:ph type="sldNum" sz="quarter" idx="10"/>
          </p:nvPr>
        </p:nvSpPr>
        <p:spPr/>
        <p:txBody>
          <a:bodyPr/>
          <a:lstStyle/>
          <a:p>
            <a:fld id="{93D048B2-2780-4861-95BA-ABA8EA015FFA}" type="slidenum">
              <a:rPr lang="en-US" smtClean="0"/>
              <a:pPr/>
              <a:t>19</a:t>
            </a:fld>
            <a:endParaRPr lang="en-US"/>
          </a:p>
        </p:txBody>
      </p:sp>
    </p:spTree>
    <p:extLst>
      <p:ext uri="{BB962C8B-B14F-4D97-AF65-F5344CB8AC3E}">
        <p14:creationId xmlns:p14="http://schemas.microsoft.com/office/powerpoint/2010/main" val="2902675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This workshop</a:t>
            </a:r>
            <a:r>
              <a:rPr lang="en-US" sz="1400" baseline="0" dirty="0"/>
              <a:t> is a sampler of the some tools available in ArcGIS Pro or QGIS.</a:t>
            </a:r>
            <a:endParaRPr lang="en-US" sz="1400" dirty="0"/>
          </a:p>
        </p:txBody>
      </p:sp>
      <p:sp>
        <p:nvSpPr>
          <p:cNvPr id="4" name="Slide Number Placeholder 3"/>
          <p:cNvSpPr>
            <a:spLocks noGrp="1"/>
          </p:cNvSpPr>
          <p:nvPr>
            <p:ph type="sldNum" sz="quarter" idx="10"/>
          </p:nvPr>
        </p:nvSpPr>
        <p:spPr/>
        <p:txBody>
          <a:bodyPr/>
          <a:lstStyle/>
          <a:p>
            <a:fld id="{93D048B2-2780-4861-95BA-ABA8EA015FFA}" type="slidenum">
              <a:rPr lang="en-US" smtClean="0"/>
              <a:pPr/>
              <a:t>2</a:t>
            </a:fld>
            <a:endParaRPr lang="en-US" dirty="0"/>
          </a:p>
        </p:txBody>
      </p:sp>
    </p:spTree>
    <p:extLst>
      <p:ext uri="{BB962C8B-B14F-4D97-AF65-F5344CB8AC3E}">
        <p14:creationId xmlns:p14="http://schemas.microsoft.com/office/powerpoint/2010/main" val="1111975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specific</a:t>
            </a:r>
            <a:r>
              <a:rPr lang="en-US" baseline="0" dirty="0"/>
              <a:t> projected coordinate systems for each state (and sometimes parts of a state) that minimize distortion in that area. The state plane system is used in the United States.</a:t>
            </a:r>
            <a:endParaRPr lang="en-US" dirty="0"/>
          </a:p>
          <a:p>
            <a:endParaRPr lang="en-US" dirty="0"/>
          </a:p>
          <a:p>
            <a:r>
              <a:rPr lang="en-US" dirty="0"/>
              <a:t>Sources: https://earth-info.nga.mil/GandG/coordsys/grids/utm.html &amp; http://www.geo.hunter.cuny.edu/~jochen/GTECH201/Lectures/Lec6concepts/Map%20coordinate%20systems/UTM%20and%20UPS.htm </a:t>
            </a:r>
          </a:p>
        </p:txBody>
      </p:sp>
      <p:sp>
        <p:nvSpPr>
          <p:cNvPr id="4" name="Slide Number Placeholder 3"/>
          <p:cNvSpPr>
            <a:spLocks noGrp="1"/>
          </p:cNvSpPr>
          <p:nvPr>
            <p:ph type="sldNum" sz="quarter" idx="10"/>
          </p:nvPr>
        </p:nvSpPr>
        <p:spPr/>
        <p:txBody>
          <a:bodyPr/>
          <a:lstStyle/>
          <a:p>
            <a:fld id="{93D048B2-2780-4861-95BA-ABA8EA015FFA}" type="slidenum">
              <a:rPr lang="en-US" smtClean="0"/>
              <a:pPr/>
              <a:t>20</a:t>
            </a:fld>
            <a:endParaRPr lang="en-US"/>
          </a:p>
        </p:txBody>
      </p:sp>
    </p:spTree>
    <p:extLst>
      <p:ext uri="{BB962C8B-B14F-4D97-AF65-F5344CB8AC3E}">
        <p14:creationId xmlns:p14="http://schemas.microsoft.com/office/powerpoint/2010/main" val="1269124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If you are transforming data from a geographic coordinate system into a projected one, you will need to choose the appropriate projected coordinate system. First, think about the analyses you will be doing. Which types of distortion would you want to minimize? For example, if you will be calculating the area of building you would want to choose a projected coordinate system that preserves area.</a:t>
            </a:r>
          </a:p>
          <a:p>
            <a:endParaRPr lang="en-US" baseline="0" dirty="0"/>
          </a:p>
          <a:p>
            <a:r>
              <a:rPr lang="en-US" dirty="0"/>
              <a:t>Source:</a:t>
            </a:r>
            <a:r>
              <a:rPr lang="en-US" baseline="0" dirty="0"/>
              <a:t> http://www.geo.hunter.cuny.edu/~jochen/gtech201/lectures/lec6concepts/map%20coordinate%20systems/how%20to%20choose%20a%20projection.htm</a:t>
            </a:r>
          </a:p>
          <a:p>
            <a:r>
              <a:rPr lang="en-US" baseline="0" dirty="0"/>
              <a:t>Additional Sources:</a:t>
            </a:r>
          </a:p>
          <a:p>
            <a:r>
              <a:rPr lang="en-US" b="0" dirty="0"/>
              <a:t>https://eipd.dcs.wisc.edu/for-credit/GIS-cert/summer2017/geog370_m1/lesson_4.html</a:t>
            </a:r>
          </a:p>
          <a:p>
            <a:r>
              <a:rPr lang="en-US" b="0" dirty="0"/>
              <a:t>https://ihatecoordinatesystems.com/</a:t>
            </a:r>
          </a:p>
        </p:txBody>
      </p:sp>
      <p:sp>
        <p:nvSpPr>
          <p:cNvPr id="4" name="Slide Number Placeholder 3"/>
          <p:cNvSpPr>
            <a:spLocks noGrp="1"/>
          </p:cNvSpPr>
          <p:nvPr>
            <p:ph type="sldNum" sz="quarter" idx="10"/>
          </p:nvPr>
        </p:nvSpPr>
        <p:spPr/>
        <p:txBody>
          <a:bodyPr/>
          <a:lstStyle/>
          <a:p>
            <a:fld id="{93D048B2-2780-4861-95BA-ABA8EA015FFA}" type="slidenum">
              <a:rPr lang="en-US" smtClean="0"/>
              <a:pPr/>
              <a:t>21</a:t>
            </a:fld>
            <a:endParaRPr lang="en-US"/>
          </a:p>
        </p:txBody>
      </p:sp>
    </p:spTree>
    <p:extLst>
      <p:ext uri="{BB962C8B-B14F-4D97-AF65-F5344CB8AC3E}">
        <p14:creationId xmlns:p14="http://schemas.microsoft.com/office/powerpoint/2010/main" val="14173371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Next consider the region in which you are working and the size of your area of analysis. Some projected coordinate systems are designed for very small areas and some for large ones. There are systems for every part of the world.</a:t>
            </a:r>
          </a:p>
          <a:p>
            <a:endParaRPr lang="en-US" b="1" baseline="0" dirty="0"/>
          </a:p>
          <a:p>
            <a:r>
              <a:rPr lang="en-US" dirty="0"/>
              <a:t>Source:</a:t>
            </a:r>
            <a:r>
              <a:rPr lang="en-US" baseline="0" dirty="0"/>
              <a:t> http://www.geo.hunter.cuny.edu/~jochen/gtech201/lectures/lec6concepts/map%20coordinate%20systems/how%20to%20choose%20a%20projection.htm</a:t>
            </a:r>
          </a:p>
          <a:p>
            <a:endParaRPr lang="en-US" b="1" baseline="0" dirty="0"/>
          </a:p>
        </p:txBody>
      </p:sp>
      <p:sp>
        <p:nvSpPr>
          <p:cNvPr id="4" name="Slide Number Placeholder 3"/>
          <p:cNvSpPr>
            <a:spLocks noGrp="1"/>
          </p:cNvSpPr>
          <p:nvPr>
            <p:ph type="sldNum" sz="quarter" idx="10"/>
          </p:nvPr>
        </p:nvSpPr>
        <p:spPr/>
        <p:txBody>
          <a:bodyPr/>
          <a:lstStyle/>
          <a:p>
            <a:fld id="{93D048B2-2780-4861-95BA-ABA8EA015FFA}" type="slidenum">
              <a:rPr lang="en-US" smtClean="0"/>
              <a:pPr/>
              <a:t>22</a:t>
            </a:fld>
            <a:endParaRPr lang="en-US"/>
          </a:p>
        </p:txBody>
      </p:sp>
    </p:spTree>
    <p:extLst>
      <p:ext uri="{BB962C8B-B14F-4D97-AF65-F5344CB8AC3E}">
        <p14:creationId xmlns:p14="http://schemas.microsoft.com/office/powerpoint/2010/main" val="21547554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503">
              <a:defRPr/>
            </a:pPr>
            <a:endParaRPr lang="en-US" dirty="0"/>
          </a:p>
        </p:txBody>
      </p:sp>
      <p:sp>
        <p:nvSpPr>
          <p:cNvPr id="4" name="Slide Number Placeholder 3"/>
          <p:cNvSpPr>
            <a:spLocks noGrp="1"/>
          </p:cNvSpPr>
          <p:nvPr>
            <p:ph type="sldNum" sz="quarter" idx="10"/>
          </p:nvPr>
        </p:nvSpPr>
        <p:spPr/>
        <p:txBody>
          <a:bodyPr/>
          <a:lstStyle/>
          <a:p>
            <a:fld id="{93D048B2-2780-4861-95BA-ABA8EA015FFA}" type="slidenum">
              <a:rPr lang="en-US" smtClean="0"/>
              <a:pPr/>
              <a:t>23</a:t>
            </a:fld>
            <a:endParaRPr lang="en-US"/>
          </a:p>
        </p:txBody>
      </p:sp>
    </p:spTree>
    <p:extLst>
      <p:ext uri="{BB962C8B-B14F-4D97-AF65-F5344CB8AC3E}">
        <p14:creationId xmlns:p14="http://schemas.microsoft.com/office/powerpoint/2010/main" val="34345253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download data from the web or are given it from a colleague, how do you know if it has a coordinate system? For shapefiles, look for a .</a:t>
            </a:r>
            <a:r>
              <a:rPr lang="en-US" dirty="0" err="1"/>
              <a:t>prj</a:t>
            </a:r>
            <a:r>
              <a:rPr lang="en-US" dirty="0"/>
              <a:t> file.</a:t>
            </a:r>
          </a:p>
        </p:txBody>
      </p:sp>
      <p:sp>
        <p:nvSpPr>
          <p:cNvPr id="4" name="Slide Number Placeholder 3"/>
          <p:cNvSpPr>
            <a:spLocks noGrp="1"/>
          </p:cNvSpPr>
          <p:nvPr>
            <p:ph type="sldNum" sz="quarter" idx="10"/>
          </p:nvPr>
        </p:nvSpPr>
        <p:spPr/>
        <p:txBody>
          <a:bodyPr/>
          <a:lstStyle/>
          <a:p>
            <a:fld id="{93D048B2-2780-4861-95BA-ABA8EA015FFA}" type="slidenum">
              <a:rPr lang="en-US" smtClean="0"/>
              <a:pPr/>
              <a:t>24</a:t>
            </a:fld>
            <a:endParaRPr lang="en-US"/>
          </a:p>
        </p:txBody>
      </p:sp>
    </p:spTree>
    <p:extLst>
      <p:ext uri="{BB962C8B-B14F-4D97-AF65-F5344CB8AC3E}">
        <p14:creationId xmlns:p14="http://schemas.microsoft.com/office/powerpoint/2010/main" val="31773004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confirmed there is a .</a:t>
            </a:r>
            <a:r>
              <a:rPr lang="en-US" dirty="0" err="1"/>
              <a:t>prj</a:t>
            </a:r>
            <a:r>
              <a:rPr lang="en-US" dirty="0"/>
              <a:t> file, how do you know what the projection is? You can view coordinate system information for each data layer in GIS software.</a:t>
            </a:r>
          </a:p>
          <a:p>
            <a:endParaRPr lang="en-US" dirty="0"/>
          </a:p>
          <a:p>
            <a:r>
              <a:rPr lang="en-US" dirty="0"/>
              <a:t>When using QGIS, you will always see an EPSG code for each coordinate reference system. This is a unique number that is assigned to each system.</a:t>
            </a:r>
          </a:p>
          <a:p>
            <a:endParaRPr lang="en-US" dirty="0"/>
          </a:p>
          <a:p>
            <a:r>
              <a:rPr lang="en-US" dirty="0"/>
              <a:t>It’s useful to use the EPSG code when searching</a:t>
            </a:r>
            <a:r>
              <a:rPr lang="en-US" baseline="0" dirty="0"/>
              <a:t> for a projection to make sure you are selecting the one you want. Often projections have similar names and it’s easy to select one the incorrect one if you are just looking by name.</a:t>
            </a:r>
            <a:endParaRPr lang="en-US" dirty="0"/>
          </a:p>
        </p:txBody>
      </p:sp>
      <p:sp>
        <p:nvSpPr>
          <p:cNvPr id="4" name="Slide Number Placeholder 3"/>
          <p:cNvSpPr>
            <a:spLocks noGrp="1"/>
          </p:cNvSpPr>
          <p:nvPr>
            <p:ph type="sldNum" sz="quarter" idx="10"/>
          </p:nvPr>
        </p:nvSpPr>
        <p:spPr/>
        <p:txBody>
          <a:bodyPr/>
          <a:lstStyle/>
          <a:p>
            <a:fld id="{93D048B2-2780-4861-95BA-ABA8EA015FFA}" type="slidenum">
              <a:rPr lang="en-US" smtClean="0"/>
              <a:pPr/>
              <a:t>25</a:t>
            </a:fld>
            <a:endParaRPr lang="en-US"/>
          </a:p>
        </p:txBody>
      </p:sp>
    </p:spTree>
    <p:extLst>
      <p:ext uri="{BB962C8B-B14F-4D97-AF65-F5344CB8AC3E}">
        <p14:creationId xmlns:p14="http://schemas.microsoft.com/office/powerpoint/2010/main" val="25917712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downloaded data from a website, you can often find metadata that lists the map projection.</a:t>
            </a:r>
          </a:p>
          <a:p>
            <a:endParaRPr lang="en-US" dirty="0"/>
          </a:p>
          <a:p>
            <a:r>
              <a:rPr lang="en-US" dirty="0"/>
              <a:t>You can find metadata:</a:t>
            </a:r>
          </a:p>
          <a:p>
            <a:r>
              <a:rPr lang="en-US" dirty="0"/>
              <a:t>-Downloaded with your data layers</a:t>
            </a:r>
          </a:p>
          <a:p>
            <a:r>
              <a:rPr lang="en-US" dirty="0"/>
              <a:t>-On the website where you got your data</a:t>
            </a:r>
          </a:p>
          <a:p>
            <a:r>
              <a:rPr lang="en-US" dirty="0"/>
              <a:t>-Sometimes you may need to contact the data provider to get metadata</a:t>
            </a:r>
          </a:p>
          <a:p>
            <a:endParaRPr lang="en-US" dirty="0"/>
          </a:p>
          <a:p>
            <a:r>
              <a:rPr lang="en-US" dirty="0"/>
              <a:t>Most commonly used metadata formats are html/xml,  text files, or in a table format, such as excel or csv.</a:t>
            </a:r>
          </a:p>
          <a:p>
            <a:endParaRPr lang="en-US" dirty="0"/>
          </a:p>
          <a:p>
            <a:endParaRPr lang="en-US" dirty="0"/>
          </a:p>
        </p:txBody>
      </p:sp>
      <p:sp>
        <p:nvSpPr>
          <p:cNvPr id="4" name="Slide Number Placeholder 3"/>
          <p:cNvSpPr>
            <a:spLocks noGrp="1"/>
          </p:cNvSpPr>
          <p:nvPr>
            <p:ph type="sldNum" sz="quarter" idx="10"/>
          </p:nvPr>
        </p:nvSpPr>
        <p:spPr/>
        <p:txBody>
          <a:bodyPr/>
          <a:lstStyle/>
          <a:p>
            <a:fld id="{93D048B2-2780-4861-95BA-ABA8EA015FFA}" type="slidenum">
              <a:rPr lang="en-US" smtClean="0"/>
              <a:pPr/>
              <a:t>26</a:t>
            </a:fld>
            <a:endParaRPr lang="en-US"/>
          </a:p>
        </p:txBody>
      </p:sp>
    </p:spTree>
    <p:extLst>
      <p:ext uri="{BB962C8B-B14F-4D97-AF65-F5344CB8AC3E}">
        <p14:creationId xmlns:p14="http://schemas.microsoft.com/office/powerpoint/2010/main" val="27600898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048B2-2780-4861-95BA-ABA8EA015FFA}" type="slidenum">
              <a:rPr lang="en-US" smtClean="0"/>
              <a:pPr/>
              <a:t>27</a:t>
            </a:fld>
            <a:endParaRPr lang="en-US"/>
          </a:p>
        </p:txBody>
      </p:sp>
    </p:spTree>
    <p:extLst>
      <p:ext uri="{BB962C8B-B14F-4D97-AF65-F5344CB8AC3E}">
        <p14:creationId xmlns:p14="http://schemas.microsoft.com/office/powerpoint/2010/main" val="2815772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048B2-2780-4861-95BA-ABA8EA015FFA}" type="slidenum">
              <a:rPr lang="en-US" smtClean="0"/>
              <a:pPr/>
              <a:t>28</a:t>
            </a:fld>
            <a:endParaRPr lang="en-US"/>
          </a:p>
        </p:txBody>
      </p:sp>
    </p:spTree>
    <p:extLst>
      <p:ext uri="{BB962C8B-B14F-4D97-AF65-F5344CB8AC3E}">
        <p14:creationId xmlns:p14="http://schemas.microsoft.com/office/powerpoint/2010/main" val="25882765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GIS software includes hundreds of tools you can use to perform different processes on your data.</a:t>
            </a:r>
          </a:p>
        </p:txBody>
      </p:sp>
      <p:sp>
        <p:nvSpPr>
          <p:cNvPr id="4" name="Slide Number Placeholder 3"/>
          <p:cNvSpPr>
            <a:spLocks noGrp="1"/>
          </p:cNvSpPr>
          <p:nvPr>
            <p:ph type="sldNum" sz="quarter" idx="10"/>
          </p:nvPr>
        </p:nvSpPr>
        <p:spPr/>
        <p:txBody>
          <a:bodyPr/>
          <a:lstStyle/>
          <a:p>
            <a:fld id="{FD60277A-B44E-4FB7-BA3D-FA9F0C674FF0}" type="slidenum">
              <a:rPr lang="en-US" smtClean="0"/>
              <a:t>29</a:t>
            </a:fld>
            <a:endParaRPr lang="en-US" dirty="0"/>
          </a:p>
        </p:txBody>
      </p:sp>
    </p:spTree>
    <p:extLst>
      <p:ext uri="{BB962C8B-B14F-4D97-AF65-F5344CB8AC3E}">
        <p14:creationId xmlns:p14="http://schemas.microsoft.com/office/powerpoint/2010/main" val="941769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5A1276-FD2E-4BAC-97EF-49DDABDAF134}" type="slidenum">
              <a:rPr lang="en-US" smtClean="0"/>
              <a:pPr/>
              <a:t>3</a:t>
            </a:fld>
            <a:endParaRPr lang="en-US"/>
          </a:p>
        </p:txBody>
      </p:sp>
    </p:spTree>
    <p:extLst>
      <p:ext uri="{BB962C8B-B14F-4D97-AF65-F5344CB8AC3E}">
        <p14:creationId xmlns:p14="http://schemas.microsoft.com/office/powerpoint/2010/main" val="4240172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QGIS and ArcGIS Pro tools include links to help documentation. Read this to determine how the tool works, the required input fields, and any other considerations.</a:t>
            </a:r>
          </a:p>
          <a:p>
            <a:endParaRPr lang="en-US" dirty="0"/>
          </a:p>
          <a:p>
            <a:r>
              <a:rPr lang="en-US" dirty="0"/>
              <a:t>Certain tools</a:t>
            </a:r>
            <a:r>
              <a:rPr lang="en-US" baseline="0" dirty="0"/>
              <a:t> may required data in certain formats or projections. There may also be other assumptions about the input data.</a:t>
            </a:r>
          </a:p>
        </p:txBody>
      </p:sp>
      <p:sp>
        <p:nvSpPr>
          <p:cNvPr id="4" name="Slide Number Placeholder 3"/>
          <p:cNvSpPr>
            <a:spLocks noGrp="1"/>
          </p:cNvSpPr>
          <p:nvPr>
            <p:ph type="sldNum" sz="quarter" idx="10"/>
          </p:nvPr>
        </p:nvSpPr>
        <p:spPr/>
        <p:txBody>
          <a:bodyPr/>
          <a:lstStyle/>
          <a:p>
            <a:fld id="{93D048B2-2780-4861-95BA-ABA8EA015FFA}" type="slidenum">
              <a:rPr lang="en-US" smtClean="0"/>
              <a:pPr/>
              <a:t>30</a:t>
            </a:fld>
            <a:endParaRPr lang="en-US"/>
          </a:p>
        </p:txBody>
      </p:sp>
    </p:spTree>
    <p:extLst>
      <p:ext uri="{BB962C8B-B14F-4D97-AF65-F5344CB8AC3E}">
        <p14:creationId xmlns:p14="http://schemas.microsoft.com/office/powerpoint/2010/main" val="32756391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You will often use several tools in a row to process your data. Make sure to keep a record of the tools you use, their inputs, parameters, and the names of the output files. </a:t>
            </a:r>
          </a:p>
          <a:p>
            <a:endParaRPr lang="en-US" b="0" baseline="0" dirty="0"/>
          </a:p>
          <a:p>
            <a:r>
              <a:rPr lang="en-US" b="0" baseline="0" dirty="0"/>
              <a:t>You can do this manually or use the Graphical Modeler in QGIS or the Model Builder in ArcGIS Pro. Drag and drop tools and inputs into these programs to visually see your workflow. You can also run all the tools multiple times using these programs and export your process a python code to share with others. If you are familiar with python you can use it to write code for your GIS analysis.  Our GIS Level 3 workshop, which will likely be offered in January, covers using python with ArcGIS Pro.</a:t>
            </a:r>
          </a:p>
        </p:txBody>
      </p:sp>
      <p:sp>
        <p:nvSpPr>
          <p:cNvPr id="4" name="Slide Number Placeholder 3"/>
          <p:cNvSpPr>
            <a:spLocks noGrp="1"/>
          </p:cNvSpPr>
          <p:nvPr>
            <p:ph type="sldNum" sz="quarter" idx="10"/>
          </p:nvPr>
        </p:nvSpPr>
        <p:spPr/>
        <p:txBody>
          <a:bodyPr/>
          <a:lstStyle/>
          <a:p>
            <a:fld id="{93D048B2-2780-4861-95BA-ABA8EA015FFA}" type="slidenum">
              <a:rPr lang="en-US" smtClean="0"/>
              <a:pPr/>
              <a:t>31</a:t>
            </a:fld>
            <a:endParaRPr lang="en-US"/>
          </a:p>
        </p:txBody>
      </p:sp>
    </p:spTree>
    <p:extLst>
      <p:ext uri="{BB962C8B-B14F-4D97-AF65-F5344CB8AC3E}">
        <p14:creationId xmlns:p14="http://schemas.microsoft.com/office/powerpoint/2010/main" val="34781101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will discuss the general way tools are set-up and run in both QGIS and ArcGIS Pro.</a:t>
            </a:r>
          </a:p>
        </p:txBody>
      </p:sp>
      <p:sp>
        <p:nvSpPr>
          <p:cNvPr id="4" name="Slide Number Placeholder 3"/>
          <p:cNvSpPr>
            <a:spLocks noGrp="1"/>
          </p:cNvSpPr>
          <p:nvPr>
            <p:ph type="sldNum" sz="quarter" idx="10"/>
          </p:nvPr>
        </p:nvSpPr>
        <p:spPr/>
        <p:txBody>
          <a:bodyPr/>
          <a:lstStyle/>
          <a:p>
            <a:fld id="{93D048B2-2780-4861-95BA-ABA8EA015FFA}" type="slidenum">
              <a:rPr lang="en-US" smtClean="0"/>
              <a:pPr/>
              <a:t>32</a:t>
            </a:fld>
            <a:endParaRPr lang="en-US"/>
          </a:p>
        </p:txBody>
      </p:sp>
    </p:spTree>
    <p:extLst>
      <p:ext uri="{BB962C8B-B14F-4D97-AF65-F5344CB8AC3E}">
        <p14:creationId xmlns:p14="http://schemas.microsoft.com/office/powerpoint/2010/main" val="34594492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most uses, either software will work well so you may want to base</a:t>
            </a:r>
            <a:r>
              <a:rPr lang="en-US" baseline="0" dirty="0"/>
              <a:t> your decision on your computer’s resources, how frequently you will need to use it, what you want to do, and the industry you plan to work in (or are currently working in). </a:t>
            </a:r>
          </a:p>
          <a:p>
            <a:endParaRPr lang="en-US" baseline="0" dirty="0"/>
          </a:p>
          <a:p>
            <a:r>
              <a:rPr lang="en-US" baseline="0" dirty="0"/>
              <a:t>Both </a:t>
            </a:r>
            <a:r>
              <a:rPr lang="en-US" baseline="0" dirty="0" err="1"/>
              <a:t>softwares</a:t>
            </a:r>
            <a:r>
              <a:rPr lang="en-US" baseline="0" dirty="0"/>
              <a:t> have many of the same tools, but you may find a tool in QGIS that is not in ArcGIS Pro and vice versa. </a:t>
            </a:r>
            <a:endParaRPr lang="en-US" dirty="0"/>
          </a:p>
        </p:txBody>
      </p:sp>
      <p:sp>
        <p:nvSpPr>
          <p:cNvPr id="4" name="Slide Number Placeholder 3"/>
          <p:cNvSpPr>
            <a:spLocks noGrp="1"/>
          </p:cNvSpPr>
          <p:nvPr>
            <p:ph type="sldNum" sz="quarter" idx="10"/>
          </p:nvPr>
        </p:nvSpPr>
        <p:spPr/>
        <p:txBody>
          <a:bodyPr/>
          <a:lstStyle/>
          <a:p>
            <a:fld id="{D15A1276-FD2E-4BAC-97EF-49DDABDAF134}" type="slidenum">
              <a:rPr lang="en-US" smtClean="0"/>
              <a:pPr/>
              <a:t>33</a:t>
            </a:fld>
            <a:endParaRPr lang="en-US"/>
          </a:p>
        </p:txBody>
      </p:sp>
    </p:spTree>
    <p:extLst>
      <p:ext uri="{BB962C8B-B14F-4D97-AF65-F5344CB8AC3E}">
        <p14:creationId xmlns:p14="http://schemas.microsoft.com/office/powerpoint/2010/main" val="1278785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048B2-2780-4861-95BA-ABA8EA015FFA}" type="slidenum">
              <a:rPr lang="en-US" smtClean="0"/>
              <a:pPr/>
              <a:t>34</a:t>
            </a:fld>
            <a:endParaRPr lang="en-US"/>
          </a:p>
        </p:txBody>
      </p:sp>
    </p:spTree>
    <p:extLst>
      <p:ext uri="{BB962C8B-B14F-4D97-AF65-F5344CB8AC3E}">
        <p14:creationId xmlns:p14="http://schemas.microsoft.com/office/powerpoint/2010/main" val="29443767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ArcGIS Pro organizes tools into toolboxes.</a:t>
            </a:r>
          </a:p>
        </p:txBody>
      </p:sp>
      <p:sp>
        <p:nvSpPr>
          <p:cNvPr id="4" name="Slide Number Placeholder 3"/>
          <p:cNvSpPr>
            <a:spLocks noGrp="1"/>
          </p:cNvSpPr>
          <p:nvPr>
            <p:ph type="sldNum" sz="quarter" idx="10"/>
          </p:nvPr>
        </p:nvSpPr>
        <p:spPr/>
        <p:txBody>
          <a:bodyPr/>
          <a:lstStyle/>
          <a:p>
            <a:fld id="{93D048B2-2780-4861-95BA-ABA8EA015FFA}" type="slidenum">
              <a:rPr lang="en-US" smtClean="0"/>
              <a:pPr/>
              <a:t>35</a:t>
            </a:fld>
            <a:endParaRPr lang="en-US"/>
          </a:p>
        </p:txBody>
      </p:sp>
    </p:spTree>
    <p:extLst>
      <p:ext uri="{BB962C8B-B14F-4D97-AF65-F5344CB8AC3E}">
        <p14:creationId xmlns:p14="http://schemas.microsoft.com/office/powerpoint/2010/main" val="17200348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more specialized tools require an extra license or an additional installation. All are available while you are at MIT and the most commonly used one are built into ArcGIS Pro.</a:t>
            </a:r>
          </a:p>
          <a:p>
            <a:endParaRPr lang="en-US" dirty="0"/>
          </a:p>
          <a:p>
            <a:r>
              <a:rPr lang="en-US" dirty="0"/>
              <a:t>If you run into a licensing error when trying to use these tools, email us and we can make sure the license is activated on your account.</a:t>
            </a:r>
          </a:p>
        </p:txBody>
      </p:sp>
      <p:sp>
        <p:nvSpPr>
          <p:cNvPr id="4" name="Slide Number Placeholder 3"/>
          <p:cNvSpPr>
            <a:spLocks noGrp="1"/>
          </p:cNvSpPr>
          <p:nvPr>
            <p:ph type="sldNum" sz="quarter" idx="10"/>
          </p:nvPr>
        </p:nvSpPr>
        <p:spPr/>
        <p:txBody>
          <a:bodyPr/>
          <a:lstStyle/>
          <a:p>
            <a:fld id="{93D048B2-2780-4861-95BA-ABA8EA015FFA}" type="slidenum">
              <a:rPr lang="en-US" smtClean="0"/>
              <a:pPr/>
              <a:t>36</a:t>
            </a:fld>
            <a:endParaRPr lang="en-US"/>
          </a:p>
        </p:txBody>
      </p:sp>
    </p:spTree>
    <p:extLst>
      <p:ext uri="{BB962C8B-B14F-4D97-AF65-F5344CB8AC3E}">
        <p14:creationId xmlns:p14="http://schemas.microsoft.com/office/powerpoint/2010/main" val="357931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048B2-2780-4861-95BA-ABA8EA015FFA}" type="slidenum">
              <a:rPr lang="en-US" smtClean="0"/>
              <a:pPr/>
              <a:t>37</a:t>
            </a:fld>
            <a:endParaRPr lang="en-US"/>
          </a:p>
        </p:txBody>
      </p:sp>
    </p:spTree>
    <p:extLst>
      <p:ext uri="{BB962C8B-B14F-4D97-AF65-F5344CB8AC3E}">
        <p14:creationId xmlns:p14="http://schemas.microsoft.com/office/powerpoint/2010/main" val="36472578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QGIS has a similar set of tools, but they are organized in a different way. Additionally there are tools created by users.</a:t>
            </a:r>
          </a:p>
          <a:p>
            <a:endParaRPr lang="en-US" dirty="0"/>
          </a:p>
          <a:p>
            <a:r>
              <a:rPr lang="en-US" dirty="0"/>
              <a:t>QGIS</a:t>
            </a:r>
            <a:r>
              <a:rPr lang="en-US" baseline="0" dirty="0"/>
              <a:t> tools are often built on other languages, such as GRASS or GDAL. While we aren’t familiar enough with these languages to provide help, it’s possible to run analysis directly through the, outside of QGIS, or use them to build your own QGIS tools.</a:t>
            </a:r>
            <a:endParaRPr lang="en-US" dirty="0"/>
          </a:p>
        </p:txBody>
      </p:sp>
      <p:sp>
        <p:nvSpPr>
          <p:cNvPr id="4" name="Slide Number Placeholder 3"/>
          <p:cNvSpPr>
            <a:spLocks noGrp="1"/>
          </p:cNvSpPr>
          <p:nvPr>
            <p:ph type="sldNum" sz="quarter" idx="10"/>
          </p:nvPr>
        </p:nvSpPr>
        <p:spPr/>
        <p:txBody>
          <a:bodyPr/>
          <a:lstStyle/>
          <a:p>
            <a:fld id="{93D048B2-2780-4861-95BA-ABA8EA015FFA}" type="slidenum">
              <a:rPr lang="en-US" smtClean="0"/>
              <a:pPr/>
              <a:t>38</a:t>
            </a:fld>
            <a:endParaRPr lang="en-US"/>
          </a:p>
        </p:txBody>
      </p:sp>
    </p:spTree>
    <p:extLst>
      <p:ext uri="{BB962C8B-B14F-4D97-AF65-F5344CB8AC3E}">
        <p14:creationId xmlns:p14="http://schemas.microsoft.com/office/powerpoint/2010/main" val="30333437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QGIS comes with a variety of tools that are grouped into those that work on Vector data and those that work on Raster data. Similar to ArcGIS Pro, you can see here that the vector tools are grouped into several categories.</a:t>
            </a:r>
          </a:p>
        </p:txBody>
      </p:sp>
      <p:sp>
        <p:nvSpPr>
          <p:cNvPr id="4" name="Slide Number Placeholder 3"/>
          <p:cNvSpPr>
            <a:spLocks noGrp="1"/>
          </p:cNvSpPr>
          <p:nvPr>
            <p:ph type="sldNum" sz="quarter" idx="10"/>
          </p:nvPr>
        </p:nvSpPr>
        <p:spPr/>
        <p:txBody>
          <a:bodyPr/>
          <a:lstStyle/>
          <a:p>
            <a:fld id="{93D048B2-2780-4861-95BA-ABA8EA015FFA}" type="slidenum">
              <a:rPr lang="en-US" smtClean="0"/>
              <a:pPr/>
              <a:t>39</a:t>
            </a:fld>
            <a:endParaRPr lang="en-US"/>
          </a:p>
        </p:txBody>
      </p:sp>
    </p:spTree>
    <p:extLst>
      <p:ext uri="{BB962C8B-B14F-4D97-AF65-F5344CB8AC3E}">
        <p14:creationId xmlns:p14="http://schemas.microsoft.com/office/powerpoint/2010/main" val="2937043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baseline="0" dirty="0"/>
              <a:t>In this workshop, we will focus on the analysis tools you can use with your data. Analysis tools can be used to edit or subset data (left), analyze data values (top right), and create data (bottom right). A tool may do all of these things at once and you may use several tools in conjunction with one another. Our level 2 workshop goes into these further in this presentation. </a:t>
            </a:r>
          </a:p>
          <a:p>
            <a:endParaRPr lang="en-US" baseline="0" dirty="0"/>
          </a:p>
        </p:txBody>
      </p:sp>
      <p:sp>
        <p:nvSpPr>
          <p:cNvPr id="4" name="Slide Number Placeholder 3"/>
          <p:cNvSpPr>
            <a:spLocks noGrp="1"/>
          </p:cNvSpPr>
          <p:nvPr>
            <p:ph type="sldNum" sz="quarter" idx="10"/>
          </p:nvPr>
        </p:nvSpPr>
        <p:spPr/>
        <p:txBody>
          <a:bodyPr/>
          <a:lstStyle/>
          <a:p>
            <a:fld id="{D15A1276-FD2E-4BAC-97EF-49DDABDAF134}" type="slidenum">
              <a:rPr lang="en-US" smtClean="0"/>
              <a:pPr/>
              <a:t>4</a:t>
            </a:fld>
            <a:endParaRPr lang="en-US"/>
          </a:p>
        </p:txBody>
      </p:sp>
    </p:spTree>
    <p:extLst>
      <p:ext uri="{BB962C8B-B14F-4D97-AF65-F5344CB8AC3E}">
        <p14:creationId xmlns:p14="http://schemas.microsoft.com/office/powerpoint/2010/main" val="27592892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Raster tools are organized in a similar way.</a:t>
            </a:r>
          </a:p>
        </p:txBody>
      </p:sp>
      <p:sp>
        <p:nvSpPr>
          <p:cNvPr id="4" name="Slide Number Placeholder 3"/>
          <p:cNvSpPr>
            <a:spLocks noGrp="1"/>
          </p:cNvSpPr>
          <p:nvPr>
            <p:ph type="sldNum" sz="quarter" idx="10"/>
          </p:nvPr>
        </p:nvSpPr>
        <p:spPr/>
        <p:txBody>
          <a:bodyPr/>
          <a:lstStyle/>
          <a:p>
            <a:fld id="{93D048B2-2780-4861-95BA-ABA8EA015FFA}" type="slidenum">
              <a:rPr lang="en-US" smtClean="0"/>
              <a:pPr/>
              <a:t>40</a:t>
            </a:fld>
            <a:endParaRPr lang="en-US"/>
          </a:p>
        </p:txBody>
      </p:sp>
    </p:spTree>
    <p:extLst>
      <p:ext uri="{BB962C8B-B14F-4D97-AF65-F5344CB8AC3E}">
        <p14:creationId xmlns:p14="http://schemas.microsoft.com/office/powerpoint/2010/main" val="4476688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In addition to what you find at the top menu, QGIS includes additional tools in the Processing Toolbox (again, similar to the toolbox in ArcGIS Pro).</a:t>
            </a:r>
          </a:p>
        </p:txBody>
      </p:sp>
      <p:sp>
        <p:nvSpPr>
          <p:cNvPr id="4" name="Slide Number Placeholder 3"/>
          <p:cNvSpPr>
            <a:spLocks noGrp="1"/>
          </p:cNvSpPr>
          <p:nvPr>
            <p:ph type="sldNum" sz="quarter" idx="10"/>
          </p:nvPr>
        </p:nvSpPr>
        <p:spPr/>
        <p:txBody>
          <a:bodyPr/>
          <a:lstStyle/>
          <a:p>
            <a:fld id="{93D048B2-2780-4861-95BA-ABA8EA015FFA}" type="slidenum">
              <a:rPr lang="en-US" smtClean="0"/>
              <a:pPr/>
              <a:t>41</a:t>
            </a:fld>
            <a:endParaRPr lang="en-US"/>
          </a:p>
        </p:txBody>
      </p:sp>
    </p:spTree>
    <p:extLst>
      <p:ext uri="{BB962C8B-B14F-4D97-AF65-F5344CB8AC3E}">
        <p14:creationId xmlns:p14="http://schemas.microsoft.com/office/powerpoint/2010/main" val="5938631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Additionally there is a QGIS plugin repository where you can find additional tools created by users. Adding these to your QGIS may add additional toolbar menus or additional options under the existing menus.</a:t>
            </a:r>
          </a:p>
          <a:p>
            <a:endParaRPr lang="en-US" b="0" dirty="0"/>
          </a:p>
          <a:p>
            <a:r>
              <a:rPr lang="en-US" b="0" dirty="0"/>
              <a:t>To summarize:</a:t>
            </a:r>
          </a:p>
          <a:p>
            <a:r>
              <a:rPr lang="en-US" b="0" dirty="0"/>
              <a:t>ArcGIS Pro tools can be found in the toolbox, with some requiring an additional license. Some of the more popular tools display at the top menu ribbon. These tools are created by developers at ESRI, which created the software.</a:t>
            </a:r>
          </a:p>
          <a:p>
            <a:r>
              <a:rPr lang="en-US" b="0" dirty="0"/>
              <a:t>QGIS tools can be found in the toolbar menu, the processing toolbox, or as an additional plugin. These tools are created by a variety of QGIS users.</a:t>
            </a:r>
          </a:p>
          <a:p>
            <a:endParaRPr lang="en-US" b="0" dirty="0"/>
          </a:p>
          <a:p>
            <a:r>
              <a:rPr lang="en-US" b="0" dirty="0"/>
              <a:t>Googling is a great way to find out if a tool exists and where it is located in the software.</a:t>
            </a:r>
          </a:p>
        </p:txBody>
      </p:sp>
      <p:sp>
        <p:nvSpPr>
          <p:cNvPr id="4" name="Slide Number Placeholder 3"/>
          <p:cNvSpPr>
            <a:spLocks noGrp="1"/>
          </p:cNvSpPr>
          <p:nvPr>
            <p:ph type="sldNum" sz="quarter" idx="10"/>
          </p:nvPr>
        </p:nvSpPr>
        <p:spPr/>
        <p:txBody>
          <a:bodyPr/>
          <a:lstStyle/>
          <a:p>
            <a:fld id="{93D048B2-2780-4861-95BA-ABA8EA015FFA}" type="slidenum">
              <a:rPr lang="en-US" smtClean="0"/>
              <a:pPr/>
              <a:t>42</a:t>
            </a:fld>
            <a:endParaRPr lang="en-US"/>
          </a:p>
        </p:txBody>
      </p:sp>
    </p:spTree>
    <p:extLst>
      <p:ext uri="{BB962C8B-B14F-4D97-AF65-F5344CB8AC3E}">
        <p14:creationId xmlns:p14="http://schemas.microsoft.com/office/powerpoint/2010/main" val="2102456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93D048B2-2780-4861-95BA-ABA8EA015FFA}" type="slidenum">
              <a:rPr lang="en-US" smtClean="0"/>
              <a:pPr/>
              <a:t>43</a:t>
            </a:fld>
            <a:endParaRPr lang="en-US"/>
          </a:p>
        </p:txBody>
      </p:sp>
    </p:spTree>
    <p:extLst>
      <p:ext uri="{BB962C8B-B14F-4D97-AF65-F5344CB8AC3E}">
        <p14:creationId xmlns:p14="http://schemas.microsoft.com/office/powerpoint/2010/main" val="38414267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The buffer tool</a:t>
            </a:r>
            <a:r>
              <a:rPr lang="en-US" sz="1400" baseline="0" dirty="0"/>
              <a:t> creates a polygon surrounding a feature at a distance you choose.</a:t>
            </a:r>
            <a:endParaRPr lang="en-US" sz="1400" dirty="0"/>
          </a:p>
        </p:txBody>
      </p:sp>
      <p:sp>
        <p:nvSpPr>
          <p:cNvPr id="4" name="Slide Number Placeholder 3"/>
          <p:cNvSpPr>
            <a:spLocks noGrp="1"/>
          </p:cNvSpPr>
          <p:nvPr>
            <p:ph type="sldNum" sz="quarter" idx="10"/>
          </p:nvPr>
        </p:nvSpPr>
        <p:spPr/>
        <p:txBody>
          <a:bodyPr/>
          <a:lstStyle/>
          <a:p>
            <a:fld id="{93D048B2-2780-4861-95BA-ABA8EA015FFA}"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Editing tools are used to create new data, often times from satellite imagery or a scanned map. For example you can extract features or trace data from an image.</a:t>
            </a:r>
          </a:p>
        </p:txBody>
      </p:sp>
      <p:sp>
        <p:nvSpPr>
          <p:cNvPr id="4" name="Slide Number Placeholder 3"/>
          <p:cNvSpPr>
            <a:spLocks noGrp="1"/>
          </p:cNvSpPr>
          <p:nvPr>
            <p:ph type="sldNum" sz="quarter" idx="10"/>
          </p:nvPr>
        </p:nvSpPr>
        <p:spPr/>
        <p:txBody>
          <a:bodyPr/>
          <a:lstStyle/>
          <a:p>
            <a:fld id="{93D048B2-2780-4861-95BA-ABA8EA015FFA}" type="slidenum">
              <a:rPr lang="en-US" smtClean="0"/>
              <a:pPr/>
              <a:t>45</a:t>
            </a:fld>
            <a:endParaRPr lang="en-US"/>
          </a:p>
        </p:txBody>
      </p:sp>
    </p:spTree>
    <p:extLst>
      <p:ext uri="{BB962C8B-B14F-4D97-AF65-F5344CB8AC3E}">
        <p14:creationId xmlns:p14="http://schemas.microsoft.com/office/powerpoint/2010/main" val="32040886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The clip tool is like a cookie cutter and can be used to subset data. You often don’t need all the data in a file you have downloaded and extracting only what you need will speed up processing and loading time.</a:t>
            </a:r>
          </a:p>
        </p:txBody>
      </p:sp>
      <p:sp>
        <p:nvSpPr>
          <p:cNvPr id="4" name="Slide Number Placeholder 3"/>
          <p:cNvSpPr>
            <a:spLocks noGrp="1"/>
          </p:cNvSpPr>
          <p:nvPr>
            <p:ph type="sldNum" sz="quarter" idx="10"/>
          </p:nvPr>
        </p:nvSpPr>
        <p:spPr/>
        <p:txBody>
          <a:bodyPr/>
          <a:lstStyle/>
          <a:p>
            <a:fld id="{93D048B2-2780-4861-95BA-ABA8EA015FFA}"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D048B2-2780-4861-95BA-ABA8EA015FFA}" type="slidenum">
              <a:rPr lang="en-US" smtClean="0"/>
              <a:pPr/>
              <a:t>47</a:t>
            </a:fld>
            <a:endParaRPr lang="en-US"/>
          </a:p>
        </p:txBody>
      </p:sp>
    </p:spTree>
    <p:extLst>
      <p:ext uri="{BB962C8B-B14F-4D97-AF65-F5344CB8AC3E}">
        <p14:creationId xmlns:p14="http://schemas.microsoft.com/office/powerpoint/2010/main" val="2126958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separate tools to be used with vectors vs. </a:t>
            </a:r>
            <a:r>
              <a:rPr lang="en-US" baseline="0" dirty="0" err="1"/>
              <a:t>rasters</a:t>
            </a:r>
            <a:r>
              <a:rPr lang="en-US" baseline="0" dirty="0"/>
              <a:t> because the file formats are different.</a:t>
            </a:r>
            <a:endParaRPr lang="en-US" dirty="0"/>
          </a:p>
        </p:txBody>
      </p:sp>
      <p:sp>
        <p:nvSpPr>
          <p:cNvPr id="4" name="Slide Number Placeholder 3"/>
          <p:cNvSpPr>
            <a:spLocks noGrp="1"/>
          </p:cNvSpPr>
          <p:nvPr>
            <p:ph type="sldNum" sz="quarter" idx="10"/>
          </p:nvPr>
        </p:nvSpPr>
        <p:spPr/>
        <p:txBody>
          <a:bodyPr/>
          <a:lstStyle/>
          <a:p>
            <a:fld id="{93D048B2-2780-4861-95BA-ABA8EA015FFA}" type="slidenum">
              <a:rPr lang="en-US" smtClean="0"/>
              <a:pPr/>
              <a:t>48</a:t>
            </a:fld>
            <a:endParaRPr lang="en-US"/>
          </a:p>
        </p:txBody>
      </p:sp>
    </p:spTree>
    <p:extLst>
      <p:ext uri="{BB962C8B-B14F-4D97-AF65-F5344CB8AC3E}">
        <p14:creationId xmlns:p14="http://schemas.microsoft.com/office/powerpoint/2010/main" val="41396191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Interpolation tools create a continuous raster surface from individual points on a map. In these examples, the elevation surface is interpolated from individual elevation point values and the ozone level for California is interpolated from values at individual monitoring stations.</a:t>
            </a:r>
          </a:p>
          <a:p>
            <a:endParaRPr lang="en-US" dirty="0"/>
          </a:p>
          <a:p>
            <a:r>
              <a:rPr lang="en-US" dirty="0"/>
              <a:t>There are a variety of algorithms to choose from in order to create this surface.</a:t>
            </a:r>
          </a:p>
        </p:txBody>
      </p:sp>
      <p:sp>
        <p:nvSpPr>
          <p:cNvPr id="4" name="Slide Number Placeholder 3"/>
          <p:cNvSpPr>
            <a:spLocks noGrp="1"/>
          </p:cNvSpPr>
          <p:nvPr>
            <p:ph type="sldNum" sz="quarter" idx="5"/>
          </p:nvPr>
        </p:nvSpPr>
        <p:spPr/>
        <p:txBody>
          <a:bodyPr/>
          <a:lstStyle/>
          <a:p>
            <a:fld id="{93D048B2-2780-4861-95BA-ABA8EA015FFA}" type="slidenum">
              <a:rPr lang="en-US" smtClean="0"/>
              <a:pPr/>
              <a:t>49</a:t>
            </a:fld>
            <a:endParaRPr lang="en-US"/>
          </a:p>
        </p:txBody>
      </p:sp>
    </p:spTree>
    <p:extLst>
      <p:ext uri="{BB962C8B-B14F-4D97-AF65-F5344CB8AC3E}">
        <p14:creationId xmlns:p14="http://schemas.microsoft.com/office/powerpoint/2010/main" val="3408606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503">
              <a:defRPr/>
            </a:pPr>
            <a:r>
              <a:rPr lang="en-US" sz="1400" dirty="0"/>
              <a:t>Geographic information systems have spatial </a:t>
            </a:r>
            <a:r>
              <a:rPr lang="en-US" sz="1400" b="1" dirty="0"/>
              <a:t>analysis tools</a:t>
            </a:r>
            <a:r>
              <a:rPr lang="en-US" sz="1400" dirty="0"/>
              <a:t> that allow you to quantify patterns and relationships in the data and display the results as maps, tables, and charts. Using tools within a GIS you can examine the attributes and location of spatial data</a:t>
            </a:r>
            <a:r>
              <a:rPr lang="en-US" sz="1400" baseline="0" dirty="0"/>
              <a:t> and r</a:t>
            </a:r>
            <a:r>
              <a:rPr lang="en-US" sz="1400" dirty="0"/>
              <a:t>eveal relationships that you might not be able to see otherwise.</a:t>
            </a:r>
          </a:p>
          <a:p>
            <a:pPr defTabSz="916503">
              <a:defRPr/>
            </a:pPr>
            <a:endParaRPr lang="en-US" sz="1400" dirty="0"/>
          </a:p>
          <a:p>
            <a:pPr defTabSz="916503">
              <a:defRPr/>
            </a:pPr>
            <a:r>
              <a:rPr lang="en-US" sz="1400" dirty="0"/>
              <a:t>These pictures</a:t>
            </a:r>
            <a:r>
              <a:rPr lang="en-US" sz="1400" baseline="0" dirty="0"/>
              <a:t> are examples of some analysis results:</a:t>
            </a:r>
          </a:p>
          <a:p>
            <a:pPr marL="285750" marR="0" lvl="0" indent="-285750" algn="l" defTabSz="9165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t>Hot spot analysis of diseases by zip code (spatial stats)</a:t>
            </a:r>
          </a:p>
          <a:p>
            <a:pPr marL="285750" indent="-285750" defTabSz="916503">
              <a:buFont typeface="Arial" panose="020B0604020202020204" pitchFamily="34" charset="0"/>
              <a:buChar char="•"/>
              <a:defRPr/>
            </a:pPr>
            <a:r>
              <a:rPr lang="en-US" sz="1400" baseline="0" dirty="0"/>
              <a:t>Creating a continuous surface from points (interpolation)</a:t>
            </a:r>
          </a:p>
          <a:p>
            <a:pPr marL="285750" indent="-285750" defTabSz="916503">
              <a:buFont typeface="Arial" panose="020B0604020202020204" pitchFamily="34" charset="0"/>
              <a:buChar char="•"/>
              <a:defRPr/>
            </a:pPr>
            <a:r>
              <a:rPr lang="en-US" sz="1400" baseline="0" dirty="0"/>
              <a:t>The time it takes to travel from a particular energy source (network analysis)</a:t>
            </a:r>
          </a:p>
          <a:p>
            <a:pPr marL="285750" indent="-285750" defTabSz="916503">
              <a:buFont typeface="Arial" panose="020B0604020202020204" pitchFamily="34" charset="0"/>
              <a:buChar char="•"/>
              <a:defRPr/>
            </a:pPr>
            <a:r>
              <a:rPr lang="en-US" sz="1400" baseline="0" dirty="0"/>
              <a:t>Wildfire hazard potential (suitability analysis)</a:t>
            </a:r>
          </a:p>
          <a:p>
            <a:pPr defTabSz="916503">
              <a:defRPr/>
            </a:pPr>
            <a:endParaRPr lang="en-US" sz="1400" dirty="0"/>
          </a:p>
        </p:txBody>
      </p:sp>
      <p:sp>
        <p:nvSpPr>
          <p:cNvPr id="4" name="Slide Number Placeholder 3"/>
          <p:cNvSpPr>
            <a:spLocks noGrp="1"/>
          </p:cNvSpPr>
          <p:nvPr>
            <p:ph type="sldNum" sz="quarter" idx="10"/>
          </p:nvPr>
        </p:nvSpPr>
        <p:spPr/>
        <p:txBody>
          <a:bodyPr/>
          <a:lstStyle/>
          <a:p>
            <a:fld id="{93D048B2-2780-4861-95BA-ABA8EA015FFA}" type="slidenum">
              <a:rPr lang="en-US" smtClean="0"/>
              <a:pPr/>
              <a:t>5</a:t>
            </a:fld>
            <a:endParaRPr lang="en-US"/>
          </a:p>
        </p:txBody>
      </p:sp>
    </p:spTree>
    <p:extLst>
      <p:ext uri="{BB962C8B-B14F-4D97-AF65-F5344CB8AC3E}">
        <p14:creationId xmlns:p14="http://schemas.microsoft.com/office/powerpoint/2010/main" val="2690227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Extract by Mask is what you would use to clip a raster. Again, extracting only what you need decreases file sizes.</a:t>
            </a:r>
          </a:p>
        </p:txBody>
      </p:sp>
      <p:sp>
        <p:nvSpPr>
          <p:cNvPr id="4" name="Slide Number Placeholder 3"/>
          <p:cNvSpPr>
            <a:spLocks noGrp="1"/>
          </p:cNvSpPr>
          <p:nvPr>
            <p:ph type="sldNum" sz="quarter" idx="10"/>
          </p:nvPr>
        </p:nvSpPr>
        <p:spPr/>
        <p:txBody>
          <a:bodyPr/>
          <a:lstStyle/>
          <a:p>
            <a:fld id="{93D048B2-2780-4861-95BA-ABA8EA015FFA}" type="slidenum">
              <a:rPr lang="en-US" smtClean="0"/>
              <a:pPr/>
              <a:t>50</a:t>
            </a:fld>
            <a:endParaRPr lang="en-US"/>
          </a:p>
        </p:txBody>
      </p:sp>
    </p:spTree>
    <p:extLst>
      <p:ext uri="{BB962C8B-B14F-4D97-AF65-F5344CB8AC3E}">
        <p14:creationId xmlns:p14="http://schemas.microsoft.com/office/powerpoint/2010/main" val="36087097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Contour lines can be produced</a:t>
            </a:r>
            <a:r>
              <a:rPr lang="en-US" baseline="0" dirty="0"/>
              <a:t> from elevation </a:t>
            </a:r>
            <a:r>
              <a:rPr lang="en-US" baseline="0" dirty="0" err="1"/>
              <a:t>rasters</a:t>
            </a:r>
            <a:r>
              <a:rPr lang="en-US" baseline="0" dirty="0"/>
              <a:t> called DEMs (digital elevation model).</a:t>
            </a:r>
            <a:endParaRPr lang="en-US" dirty="0"/>
          </a:p>
        </p:txBody>
      </p:sp>
      <p:sp>
        <p:nvSpPr>
          <p:cNvPr id="4" name="Slide Number Placeholder 3"/>
          <p:cNvSpPr>
            <a:spLocks noGrp="1"/>
          </p:cNvSpPr>
          <p:nvPr>
            <p:ph type="sldNum" sz="quarter" idx="10"/>
          </p:nvPr>
        </p:nvSpPr>
        <p:spPr/>
        <p:txBody>
          <a:bodyPr/>
          <a:lstStyle/>
          <a:p>
            <a:fld id="{93D048B2-2780-4861-95BA-ABA8EA015FFA}" type="slidenum">
              <a:rPr lang="en-US" smtClean="0"/>
              <a:pPr/>
              <a:t>51</a:t>
            </a:fld>
            <a:endParaRPr lang="en-US"/>
          </a:p>
        </p:txBody>
      </p:sp>
    </p:spTree>
    <p:extLst>
      <p:ext uri="{BB962C8B-B14F-4D97-AF65-F5344CB8AC3E}">
        <p14:creationId xmlns:p14="http://schemas.microsoft.com/office/powerpoint/2010/main" val="21299648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Slope</a:t>
            </a:r>
            <a:r>
              <a:rPr lang="en-US" baseline="0" dirty="0"/>
              <a:t> can also be calculated from elevation </a:t>
            </a:r>
            <a:r>
              <a:rPr lang="en-US" baseline="0" dirty="0" err="1"/>
              <a:t>rasters</a:t>
            </a:r>
            <a:r>
              <a:rPr lang="en-US" baseline="0" dirty="0"/>
              <a:t>, and used as inputs in other tools. </a:t>
            </a:r>
            <a:endParaRPr lang="en-US" dirty="0"/>
          </a:p>
        </p:txBody>
      </p:sp>
      <p:sp>
        <p:nvSpPr>
          <p:cNvPr id="4" name="Slide Number Placeholder 3"/>
          <p:cNvSpPr>
            <a:spLocks noGrp="1"/>
          </p:cNvSpPr>
          <p:nvPr>
            <p:ph type="sldNum" sz="quarter" idx="10"/>
          </p:nvPr>
        </p:nvSpPr>
        <p:spPr/>
        <p:txBody>
          <a:bodyPr/>
          <a:lstStyle/>
          <a:p>
            <a:fld id="{93D048B2-2780-4861-95BA-ABA8EA015FFA}" type="slidenum">
              <a:rPr lang="en-US" smtClean="0"/>
              <a:pPr/>
              <a:t>52</a:t>
            </a:fld>
            <a:endParaRPr lang="en-US"/>
          </a:p>
        </p:txBody>
      </p:sp>
    </p:spTree>
    <p:extLst>
      <p:ext uri="{BB962C8B-B14F-4D97-AF65-F5344CB8AC3E}">
        <p14:creationId xmlns:p14="http://schemas.microsoft.com/office/powerpoint/2010/main" val="30337600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Zonal statistics</a:t>
            </a:r>
            <a:r>
              <a:rPr lang="en-US" baseline="0" dirty="0"/>
              <a:t> can be used to summarize a raster by different zones/cookie cutter areas. For example, if you have a raster where each pixel is a different land use, you could overlay town boundaries to find the predominant land use in each town.</a:t>
            </a:r>
          </a:p>
        </p:txBody>
      </p:sp>
      <p:sp>
        <p:nvSpPr>
          <p:cNvPr id="4" name="Slide Number Placeholder 3"/>
          <p:cNvSpPr>
            <a:spLocks noGrp="1"/>
          </p:cNvSpPr>
          <p:nvPr>
            <p:ph type="sldNum" sz="quarter" idx="10"/>
          </p:nvPr>
        </p:nvSpPr>
        <p:spPr/>
        <p:txBody>
          <a:bodyPr/>
          <a:lstStyle/>
          <a:p>
            <a:fld id="{93D048B2-2780-4861-95BA-ABA8EA015FFA}" type="slidenum">
              <a:rPr lang="en-US" smtClean="0"/>
              <a:pPr/>
              <a:t>53</a:t>
            </a:fld>
            <a:endParaRPr lang="en-US"/>
          </a:p>
        </p:txBody>
      </p:sp>
    </p:spTree>
    <p:extLst>
      <p:ext uri="{BB962C8B-B14F-4D97-AF65-F5344CB8AC3E}">
        <p14:creationId xmlns:p14="http://schemas.microsoft.com/office/powerpoint/2010/main" val="41988959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a lot of additional tools that fall under the following categories.</a:t>
            </a:r>
          </a:p>
        </p:txBody>
      </p:sp>
      <p:sp>
        <p:nvSpPr>
          <p:cNvPr id="4" name="Slide Number Placeholder 3"/>
          <p:cNvSpPr>
            <a:spLocks noGrp="1"/>
          </p:cNvSpPr>
          <p:nvPr>
            <p:ph type="sldNum" sz="quarter" idx="10"/>
          </p:nvPr>
        </p:nvSpPr>
        <p:spPr/>
        <p:txBody>
          <a:bodyPr/>
          <a:lstStyle/>
          <a:p>
            <a:fld id="{93D048B2-2780-4861-95BA-ABA8EA015FFA}" type="slidenum">
              <a:rPr lang="en-US" smtClean="0"/>
              <a:pPr/>
              <a:t>54</a:t>
            </a:fld>
            <a:endParaRPr lang="en-US"/>
          </a:p>
        </p:txBody>
      </p:sp>
    </p:spTree>
    <p:extLst>
      <p:ext uri="{BB962C8B-B14F-4D97-AF65-F5344CB8AC3E}">
        <p14:creationId xmlns:p14="http://schemas.microsoft.com/office/powerpoint/2010/main" val="30521832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048B2-2780-4861-95BA-ABA8EA015FFA}" type="slidenum">
              <a:rPr lang="en-US" smtClean="0"/>
              <a:pPr/>
              <a:t>55</a:t>
            </a:fld>
            <a:endParaRPr lang="en-US"/>
          </a:p>
        </p:txBody>
      </p:sp>
    </p:spTree>
    <p:extLst>
      <p:ext uri="{BB962C8B-B14F-4D97-AF65-F5344CB8AC3E}">
        <p14:creationId xmlns:p14="http://schemas.microsoft.com/office/powerpoint/2010/main" val="21188276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D048B2-2780-4861-95BA-ABA8EA015FFA}" type="slidenum">
              <a:rPr lang="en-US" smtClean="0"/>
              <a:pPr/>
              <a:t>56</a:t>
            </a:fld>
            <a:endParaRPr lang="en-US"/>
          </a:p>
        </p:txBody>
      </p:sp>
    </p:spTree>
    <p:extLst>
      <p:ext uri="{BB962C8B-B14F-4D97-AF65-F5344CB8AC3E}">
        <p14:creationId xmlns:p14="http://schemas.microsoft.com/office/powerpoint/2010/main" val="5308359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048B2-2780-4861-95BA-ABA8EA015FFA}" type="slidenum">
              <a:rPr lang="en-US" smtClean="0"/>
              <a:pPr/>
              <a:t>57</a:t>
            </a:fld>
            <a:endParaRPr lang="en-US"/>
          </a:p>
        </p:txBody>
      </p:sp>
    </p:spTree>
    <p:extLst>
      <p:ext uri="{BB962C8B-B14F-4D97-AF65-F5344CB8AC3E}">
        <p14:creationId xmlns:p14="http://schemas.microsoft.com/office/powerpoint/2010/main" val="32683108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If you see what appear to be clusters of similar data or outliers in your choropleth map, you can use spatial statistics tools to analyze the values of the data to see if there is a statistically significant pattern.</a:t>
            </a:r>
          </a:p>
          <a:p>
            <a:endParaRPr lang="en-US" baseline="0" dirty="0"/>
          </a:p>
          <a:p>
            <a:r>
              <a:rPr lang="en-US" baseline="0" dirty="0"/>
              <a:t>Spatial autocorrelation analyzes the values in your attribute table, comparing the value of each feature (i.e. each row) to that of neighboring features and the entire study area to find clusters of low or high values.</a:t>
            </a:r>
          </a:p>
        </p:txBody>
      </p:sp>
      <p:sp>
        <p:nvSpPr>
          <p:cNvPr id="4" name="Slide Number Placeholder 3"/>
          <p:cNvSpPr>
            <a:spLocks noGrp="1"/>
          </p:cNvSpPr>
          <p:nvPr>
            <p:ph type="sldNum" sz="quarter" idx="10"/>
          </p:nvPr>
        </p:nvSpPr>
        <p:spPr/>
        <p:txBody>
          <a:bodyPr/>
          <a:lstStyle/>
          <a:p>
            <a:pPr>
              <a:defRPr/>
            </a:pPr>
            <a:fld id="{17727A50-1A92-48AE-9BE0-909ECF25A218}" type="slidenum">
              <a:rPr lang="en-US" smtClean="0"/>
              <a:pPr>
                <a:defRPr/>
              </a:pPr>
              <a:t>58</a:t>
            </a:fld>
            <a:endParaRPr lang="en-US"/>
          </a:p>
        </p:txBody>
      </p:sp>
    </p:spTree>
    <p:extLst>
      <p:ext uri="{BB962C8B-B14F-4D97-AF65-F5344CB8AC3E}">
        <p14:creationId xmlns:p14="http://schemas.microsoft.com/office/powerpoint/2010/main" val="33275133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The results of spatial autocorrelation are dependen</a:t>
            </a:r>
            <a:r>
              <a:rPr lang="en-US" baseline="0" dirty="0"/>
              <a:t>t on how the neighborhood is defined. In GIS software you create what is called a “weights” file to define your neighborhoods. This is used as input when running a spatial statistics tool.</a:t>
            </a:r>
          </a:p>
          <a:p>
            <a:pPr eaLnBrk="1" hangingPunct="1">
              <a:spcBef>
                <a:spcPct val="0"/>
              </a:spcBef>
            </a:pPr>
            <a:endParaRPr lang="en-US" baseline="0" dirty="0"/>
          </a:p>
          <a:p>
            <a:pPr eaLnBrk="1" hangingPunct="1">
              <a:spcBef>
                <a:spcPct val="0"/>
              </a:spcBef>
            </a:pPr>
            <a:r>
              <a:rPr lang="en-US" baseline="0" dirty="0"/>
              <a:t>Here are some examples of how you may define a neighborhood based on distance.</a:t>
            </a:r>
            <a:endParaRPr lang="en-US" dirty="0"/>
          </a:p>
        </p:txBody>
      </p:sp>
      <p:sp>
        <p:nvSpPr>
          <p:cNvPr id="45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71BFFEB-A667-427B-8C0F-66605E4A040F}" type="slidenum">
              <a:rPr lang="en-US" smtClean="0"/>
              <a:pPr/>
              <a:t>59</a:t>
            </a:fld>
            <a:endParaRPr lang="en-US"/>
          </a:p>
        </p:txBody>
      </p:sp>
    </p:spTree>
    <p:extLst>
      <p:ext uri="{BB962C8B-B14F-4D97-AF65-F5344CB8AC3E}">
        <p14:creationId xmlns:p14="http://schemas.microsoft.com/office/powerpoint/2010/main" val="3856155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503">
              <a:defRPr/>
            </a:pPr>
            <a:r>
              <a:rPr lang="en-US" sz="1400" dirty="0"/>
              <a:t>You will often use multiple tools to answer spatial questions about your data. This is an example of a suitability analysis, a common process done using GIS. It is not a particular set of tools, but rather a way to work with several tools to quantify patters and relationships to determine the best place or site for something. </a:t>
            </a:r>
          </a:p>
          <a:p>
            <a:pPr defTabSz="916503">
              <a:defRPr/>
            </a:pPr>
            <a:endParaRPr lang="en-US" sz="1400" baseline="0" dirty="0"/>
          </a:p>
          <a:p>
            <a:pPr defTabSz="916503">
              <a:defRPr/>
            </a:pPr>
            <a:r>
              <a:rPr lang="en-US" sz="1400" baseline="0" dirty="0"/>
              <a:t>Suitability example: </a:t>
            </a:r>
            <a:r>
              <a:rPr lang="en-US" sz="1400" dirty="0"/>
              <a:t>This</a:t>
            </a:r>
            <a:r>
              <a:rPr lang="en-US" sz="1400" baseline="0" dirty="0"/>
              <a:t> shows a suitability analysis for selecting a new school location using: land use, slope, recommended sites, and other school locations. </a:t>
            </a:r>
          </a:p>
          <a:p>
            <a:pPr defTabSz="916503">
              <a:defRPr/>
            </a:pPr>
            <a:r>
              <a:rPr lang="en-US" sz="1400" dirty="0"/>
              <a:t>Source:</a:t>
            </a:r>
            <a:r>
              <a:rPr lang="en-US" sz="1400" baseline="0" dirty="0"/>
              <a:t> https://desktop.arcgis.com/en/arcmap/latest/extensions/spatial-analyst/solving-problems/using-the-conceptual-model-to-create-suitability.htm </a:t>
            </a:r>
            <a:endParaRPr lang="en-US" sz="1400" dirty="0"/>
          </a:p>
        </p:txBody>
      </p:sp>
      <p:sp>
        <p:nvSpPr>
          <p:cNvPr id="4" name="Slide Number Placeholder 3"/>
          <p:cNvSpPr>
            <a:spLocks noGrp="1"/>
          </p:cNvSpPr>
          <p:nvPr>
            <p:ph type="sldNum" sz="quarter" idx="10"/>
          </p:nvPr>
        </p:nvSpPr>
        <p:spPr/>
        <p:txBody>
          <a:bodyPr/>
          <a:lstStyle/>
          <a:p>
            <a:fld id="{93D048B2-2780-4861-95BA-ABA8EA015FFA}" type="slidenum">
              <a:rPr lang="en-US" smtClean="0"/>
              <a:pPr/>
              <a:t>6</a:t>
            </a:fld>
            <a:endParaRPr lang="en-US"/>
          </a:p>
        </p:txBody>
      </p:sp>
    </p:spTree>
    <p:extLst>
      <p:ext uri="{BB962C8B-B14F-4D97-AF65-F5344CB8AC3E}">
        <p14:creationId xmlns:p14="http://schemas.microsoft.com/office/powerpoint/2010/main" val="1390222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define neighbors based on adjacency or by creating your own weights file.</a:t>
            </a:r>
          </a:p>
        </p:txBody>
      </p:sp>
      <p:sp>
        <p:nvSpPr>
          <p:cNvPr id="4" name="Slide Number Placeholder 3"/>
          <p:cNvSpPr>
            <a:spLocks noGrp="1"/>
          </p:cNvSpPr>
          <p:nvPr>
            <p:ph type="sldNum" sz="quarter" idx="10"/>
          </p:nvPr>
        </p:nvSpPr>
        <p:spPr/>
        <p:txBody>
          <a:bodyPr/>
          <a:lstStyle/>
          <a:p>
            <a:fld id="{93D048B2-2780-4861-95BA-ABA8EA015FFA}" type="slidenum">
              <a:rPr lang="en-US" smtClean="0"/>
              <a:pPr/>
              <a:t>60</a:t>
            </a:fld>
            <a:endParaRPr lang="en-US"/>
          </a:p>
        </p:txBody>
      </p:sp>
    </p:spTree>
    <p:extLst>
      <p:ext uri="{BB962C8B-B14F-4D97-AF65-F5344CB8AC3E}">
        <p14:creationId xmlns:p14="http://schemas.microsoft.com/office/powerpoint/2010/main" val="15395613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One method use to determine clusters of similar values is called Moran’s I.</a:t>
            </a:r>
          </a:p>
          <a:p>
            <a:endParaRPr lang="en-US" dirty="0"/>
          </a:p>
          <a:p>
            <a:r>
              <a:rPr lang="en-US" dirty="0"/>
              <a:t>It can be used with points (you would want to choose distance</a:t>
            </a:r>
            <a:r>
              <a:rPr lang="en-US" baseline="0" dirty="0"/>
              <a:t> neighborhood model) or polygons, although it tends to be more widely used with polygon data. </a:t>
            </a:r>
          </a:p>
          <a:p>
            <a:endParaRPr lang="en-US" baseline="0" dirty="0"/>
          </a:p>
          <a:p>
            <a:r>
              <a:rPr lang="en-US" baseline="0" dirty="0"/>
              <a:t>In both examples the output of this tools are additional data layers indicating where there are clusters of high values or low values and where there are places with outliers (a low value surrounded by high values or a high value surrounded by low values).</a:t>
            </a:r>
          </a:p>
        </p:txBody>
      </p:sp>
      <p:sp>
        <p:nvSpPr>
          <p:cNvPr id="50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2DDFFD-CB9D-4D1B-80BC-9846913B8993}" type="slidenum">
              <a:rPr lang="en-US" smtClean="0"/>
              <a:pPr/>
              <a:t>61</a:t>
            </a:fld>
            <a:endParaRPr lang="en-US"/>
          </a:p>
        </p:txBody>
      </p:sp>
    </p:spTree>
    <p:extLst>
      <p:ext uri="{BB962C8B-B14F-4D97-AF65-F5344CB8AC3E}">
        <p14:creationId xmlns:p14="http://schemas.microsoft.com/office/powerpoint/2010/main" val="42744100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other tools that look at the patterns created by the location of features (rather than the value of the attributes) and the location of points. You can also do regression.</a:t>
            </a:r>
          </a:p>
          <a:p>
            <a:endParaRPr lang="en-US" baseline="0" dirty="0"/>
          </a:p>
          <a:p>
            <a:r>
              <a:rPr lang="en-US" baseline="0" dirty="0"/>
              <a:t>QGIS has a more limited set of spatial statistics tools. There is another free, open-source program called </a:t>
            </a:r>
            <a:r>
              <a:rPr lang="en-US" baseline="0" dirty="0" err="1"/>
              <a:t>Geoda</a:t>
            </a:r>
            <a:r>
              <a:rPr lang="en-US" baseline="0" dirty="0"/>
              <a:t>, which can be used to supplement the tools found in QGIS. This will be used in the final exercise.</a:t>
            </a:r>
            <a:endParaRPr lang="en-US" dirty="0"/>
          </a:p>
        </p:txBody>
      </p:sp>
      <p:sp>
        <p:nvSpPr>
          <p:cNvPr id="4" name="Slide Number Placeholder 3"/>
          <p:cNvSpPr>
            <a:spLocks noGrp="1"/>
          </p:cNvSpPr>
          <p:nvPr>
            <p:ph type="sldNum" sz="quarter" idx="10"/>
          </p:nvPr>
        </p:nvSpPr>
        <p:spPr/>
        <p:txBody>
          <a:bodyPr/>
          <a:lstStyle/>
          <a:p>
            <a:fld id="{93D048B2-2780-4861-95BA-ABA8EA015FFA}" type="slidenum">
              <a:rPr lang="en-US" smtClean="0"/>
              <a:pPr/>
              <a:t>62</a:t>
            </a:fld>
            <a:endParaRPr lang="en-US"/>
          </a:p>
        </p:txBody>
      </p:sp>
    </p:spTree>
    <p:extLst>
      <p:ext uri="{BB962C8B-B14F-4D97-AF65-F5344CB8AC3E}">
        <p14:creationId xmlns:p14="http://schemas.microsoft.com/office/powerpoint/2010/main" val="32389618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048B2-2780-4861-95BA-ABA8EA015FFA}" type="slidenum">
              <a:rPr lang="en-US" smtClean="0"/>
              <a:pPr/>
              <a:t>63</a:t>
            </a:fld>
            <a:endParaRPr lang="en-US"/>
          </a:p>
        </p:txBody>
      </p:sp>
    </p:spTree>
    <p:extLst>
      <p:ext uri="{BB962C8B-B14F-4D97-AF65-F5344CB8AC3E}">
        <p14:creationId xmlns:p14="http://schemas.microsoft.com/office/powerpoint/2010/main" val="27417743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D048B2-2780-4861-95BA-ABA8EA015FFA}" type="slidenum">
              <a:rPr lang="en-US" smtClean="0"/>
              <a:pPr/>
              <a:t>64</a:t>
            </a:fld>
            <a:endParaRPr lang="en-US"/>
          </a:p>
        </p:txBody>
      </p:sp>
    </p:spTree>
    <p:extLst>
      <p:ext uri="{BB962C8B-B14F-4D97-AF65-F5344CB8AC3E}">
        <p14:creationId xmlns:p14="http://schemas.microsoft.com/office/powerpoint/2010/main" val="3256859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Here we can see that Google maps a route from Back Bay in Boston to the GIS and Data Lab at 77 Massachusetts Avenue in Cambridge.</a:t>
            </a:r>
          </a:p>
          <a:p>
            <a:endParaRPr lang="en-US" baseline="0" dirty="0"/>
          </a:p>
          <a:p>
            <a:r>
              <a:rPr lang="en-US" baseline="0" dirty="0"/>
              <a:t>Google appropriately picks roads that likely have sidewalks and routes you along those roads.  It doesn’t assume that you have a boat to cross the river on.</a:t>
            </a:r>
          </a:p>
          <a:p>
            <a:endParaRPr lang="en-US" baseline="0" dirty="0"/>
          </a:p>
        </p:txBody>
      </p:sp>
      <p:sp>
        <p:nvSpPr>
          <p:cNvPr id="4" name="Slide Number Placeholder 3"/>
          <p:cNvSpPr>
            <a:spLocks noGrp="1"/>
          </p:cNvSpPr>
          <p:nvPr>
            <p:ph type="sldNum" sz="quarter" idx="10"/>
          </p:nvPr>
        </p:nvSpPr>
        <p:spPr/>
        <p:txBody>
          <a:bodyPr/>
          <a:lstStyle/>
          <a:p>
            <a:fld id="{93D048B2-2780-4861-95BA-ABA8EA015FFA}" type="slidenum">
              <a:rPr lang="en-US" smtClean="0"/>
              <a:pPr/>
              <a:t>65</a:t>
            </a:fld>
            <a:endParaRPr lang="en-US"/>
          </a:p>
        </p:txBody>
      </p:sp>
    </p:spTree>
    <p:extLst>
      <p:ext uri="{BB962C8B-B14F-4D97-AF65-F5344CB8AC3E}">
        <p14:creationId xmlns:p14="http://schemas.microsoft.com/office/powerpoint/2010/main" val="4722678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 are two main types of distance functions that exist in GIS: tools that use a line</a:t>
            </a:r>
            <a:r>
              <a:rPr lang="en-US" baseline="0" dirty="0"/>
              <a:t> network (roads, trains, etc.) and those that use a straight-line distance.</a:t>
            </a:r>
            <a:endParaRPr lang="en-US" dirty="0"/>
          </a:p>
          <a:p>
            <a:r>
              <a:rPr lang="en-US" dirty="0"/>
              <a:t> </a:t>
            </a:r>
          </a:p>
          <a:p>
            <a:r>
              <a:rPr lang="en-US" baseline="0" dirty="0"/>
              <a:t>In the former, your paths have to remain on part of the network.  You can see in the example above the point in Back Bay. Using the road network, the distance from the point to any areas 1 mile away is shown in brown. Red shows 1 mile from the point not using the road network. It’s clear that the distance traveled over road networks limits your actual distance from the point, especially when there are significant barriers to travel, like the Charles River.</a:t>
            </a:r>
          </a:p>
          <a:p>
            <a:endParaRPr lang="en-US" baseline="0" dirty="0"/>
          </a:p>
          <a:p>
            <a:r>
              <a:rPr lang="en-US" baseline="0" dirty="0"/>
              <a:t>The distance without regard to networks was calculated using the Buffer tool. The buffer tool requires only a point to calculate distance.</a:t>
            </a:r>
          </a:p>
          <a:p>
            <a:endParaRPr lang="en-US" baseline="0" dirty="0"/>
          </a:p>
          <a:p>
            <a:r>
              <a:rPr lang="en-US" baseline="0" dirty="0"/>
              <a:t>The distance with regard to networks was calculated with the Network Analysis extension tool called Service Area.  The Service Area tool requires a road network to find distances. There are some basic network analysis tools in QGIS, but more extensive ones in ArcGIS Pro. </a:t>
            </a:r>
            <a:endParaRPr lang="en-US" dirty="0"/>
          </a:p>
        </p:txBody>
      </p:sp>
      <p:sp>
        <p:nvSpPr>
          <p:cNvPr id="4" name="Slide Number Placeholder 3"/>
          <p:cNvSpPr>
            <a:spLocks noGrp="1"/>
          </p:cNvSpPr>
          <p:nvPr>
            <p:ph type="sldNum" sz="quarter" idx="10"/>
          </p:nvPr>
        </p:nvSpPr>
        <p:spPr/>
        <p:txBody>
          <a:bodyPr/>
          <a:lstStyle/>
          <a:p>
            <a:fld id="{93D048B2-2780-4861-95BA-ABA8EA015FFA}" type="slidenum">
              <a:rPr lang="en-US" smtClean="0"/>
              <a:pPr/>
              <a:t>66</a:t>
            </a:fld>
            <a:endParaRPr lang="en-US"/>
          </a:p>
        </p:txBody>
      </p:sp>
    </p:spTree>
    <p:extLst>
      <p:ext uri="{BB962C8B-B14F-4D97-AF65-F5344CB8AC3E}">
        <p14:creationId xmlns:p14="http://schemas.microsoft.com/office/powerpoint/2010/main" val="4939430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Network analyst</a:t>
            </a:r>
            <a:r>
              <a:rPr lang="en-US" baseline="0" dirty="0"/>
              <a:t> tools are often used to vehicle routing or anytime you want to calculate something using a road (or other transportation) network.</a:t>
            </a:r>
          </a:p>
        </p:txBody>
      </p:sp>
      <p:sp>
        <p:nvSpPr>
          <p:cNvPr id="4" name="Slide Number Placeholder 3"/>
          <p:cNvSpPr>
            <a:spLocks noGrp="1"/>
          </p:cNvSpPr>
          <p:nvPr>
            <p:ph type="sldNum" sz="quarter" idx="10"/>
          </p:nvPr>
        </p:nvSpPr>
        <p:spPr/>
        <p:txBody>
          <a:bodyPr/>
          <a:lstStyle/>
          <a:p>
            <a:fld id="{93D048B2-2780-4861-95BA-ABA8EA015FFA}" type="slidenum">
              <a:rPr lang="en-US" smtClean="0"/>
              <a:pPr/>
              <a:t>67</a:t>
            </a:fld>
            <a:endParaRPr lang="en-US"/>
          </a:p>
        </p:txBody>
      </p:sp>
    </p:spTree>
    <p:extLst>
      <p:ext uri="{BB962C8B-B14F-4D97-AF65-F5344CB8AC3E}">
        <p14:creationId xmlns:p14="http://schemas.microsoft.com/office/powerpoint/2010/main" val="4374700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93D048B2-2780-4861-95BA-ABA8EA015FFA}" type="slidenum">
              <a:rPr lang="en-US" smtClean="0"/>
              <a:pPr/>
              <a:t>68</a:t>
            </a:fld>
            <a:endParaRPr lang="en-US"/>
          </a:p>
        </p:txBody>
      </p:sp>
    </p:spTree>
    <p:extLst>
      <p:ext uri="{BB962C8B-B14F-4D97-AF65-F5344CB8AC3E}">
        <p14:creationId xmlns:p14="http://schemas.microsoft.com/office/powerpoint/2010/main" val="4682055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D048B2-2780-4861-95BA-ABA8EA015FFA}" type="slidenum">
              <a:rPr lang="en-US" smtClean="0"/>
              <a:pPr/>
              <a:t>69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503">
              <a:defRPr/>
            </a:pPr>
            <a:r>
              <a:rPr lang="en-US" dirty="0"/>
              <a:t>Map projections are especially important when conducting spatial analysis.</a:t>
            </a:r>
          </a:p>
        </p:txBody>
      </p:sp>
      <p:sp>
        <p:nvSpPr>
          <p:cNvPr id="4" name="Slide Number Placeholder 3"/>
          <p:cNvSpPr>
            <a:spLocks noGrp="1"/>
          </p:cNvSpPr>
          <p:nvPr>
            <p:ph type="sldNum" sz="quarter" idx="10"/>
          </p:nvPr>
        </p:nvSpPr>
        <p:spPr/>
        <p:txBody>
          <a:bodyPr/>
          <a:lstStyle/>
          <a:p>
            <a:fld id="{93D048B2-2780-4861-95BA-ABA8EA015FFA}" type="slidenum">
              <a:rPr lang="en-US" smtClean="0"/>
              <a:pPr/>
              <a:t>7</a:t>
            </a:fld>
            <a:endParaRPr lang="en-US"/>
          </a:p>
        </p:txBody>
      </p:sp>
    </p:spTree>
    <p:extLst>
      <p:ext uri="{BB962C8B-B14F-4D97-AF65-F5344CB8AC3E}">
        <p14:creationId xmlns:p14="http://schemas.microsoft.com/office/powerpoint/2010/main" val="3714510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6503"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93D048B2-2780-4861-95BA-ABA8EA015FFA}" type="slidenum">
              <a:rPr lang="en-US" smtClean="0"/>
              <a:pPr/>
              <a:t>8</a:t>
            </a:fld>
            <a:endParaRPr lang="en-US"/>
          </a:p>
        </p:txBody>
      </p:sp>
    </p:spTree>
    <p:extLst>
      <p:ext uri="{BB962C8B-B14F-4D97-AF65-F5344CB8AC3E}">
        <p14:creationId xmlns:p14="http://schemas.microsoft.com/office/powerpoint/2010/main" val="4062362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503">
              <a:defRPr/>
            </a:pPr>
            <a:r>
              <a:rPr lang="en-US" dirty="0"/>
              <a:t>When data are in different projections, tools will convert them into a similar projection during each step of the analysis, which adds time, especially when using multiple data layers or complex tools.</a:t>
            </a:r>
          </a:p>
        </p:txBody>
      </p:sp>
      <p:sp>
        <p:nvSpPr>
          <p:cNvPr id="4" name="Slide Number Placeholder 3"/>
          <p:cNvSpPr>
            <a:spLocks noGrp="1"/>
          </p:cNvSpPr>
          <p:nvPr>
            <p:ph type="sldNum" sz="quarter" idx="10"/>
          </p:nvPr>
        </p:nvSpPr>
        <p:spPr/>
        <p:txBody>
          <a:bodyPr/>
          <a:lstStyle/>
          <a:p>
            <a:fld id="{93D048B2-2780-4861-95BA-ABA8EA015FFA}" type="slidenum">
              <a:rPr lang="en-US" smtClean="0"/>
              <a:pPr/>
              <a:t>9</a:t>
            </a:fld>
            <a:endParaRPr lang="en-US"/>
          </a:p>
        </p:txBody>
      </p:sp>
    </p:spTree>
    <p:extLst>
      <p:ext uri="{BB962C8B-B14F-4D97-AF65-F5344CB8AC3E}">
        <p14:creationId xmlns:p14="http://schemas.microsoft.com/office/powerpoint/2010/main" val="1432910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Jennie Murack, MIT Libraries, November 2017</a:t>
            </a:r>
          </a:p>
        </p:txBody>
      </p:sp>
      <p:sp>
        <p:nvSpPr>
          <p:cNvPr id="6" name="Slide Number Placeholder 5"/>
          <p:cNvSpPr>
            <a:spLocks noGrp="1"/>
          </p:cNvSpPr>
          <p:nvPr>
            <p:ph type="sldNum" sz="quarter" idx="12"/>
          </p:nvPr>
        </p:nvSpPr>
        <p:spPr/>
        <p:txBody>
          <a:bodyPr/>
          <a:lstStyle/>
          <a:p>
            <a:fld id="{253A57D4-87ED-4CAA-BB40-080EE3DEB97F}" type="slidenum">
              <a:rPr lang="en-US" smtClean="0"/>
              <a:t>‹#›</a:t>
            </a:fld>
            <a:endParaRPr lang="en-US"/>
          </a:p>
        </p:txBody>
      </p:sp>
    </p:spTree>
    <p:extLst>
      <p:ext uri="{BB962C8B-B14F-4D97-AF65-F5344CB8AC3E}">
        <p14:creationId xmlns:p14="http://schemas.microsoft.com/office/powerpoint/2010/main" val="2902209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Jennie Murack, MIT Libraries, November 2017</a:t>
            </a:r>
          </a:p>
        </p:txBody>
      </p:sp>
      <p:sp>
        <p:nvSpPr>
          <p:cNvPr id="6" name="Slide Number Placeholder 5"/>
          <p:cNvSpPr>
            <a:spLocks noGrp="1"/>
          </p:cNvSpPr>
          <p:nvPr>
            <p:ph type="sldNum" sz="quarter" idx="12"/>
          </p:nvPr>
        </p:nvSpPr>
        <p:spPr/>
        <p:txBody>
          <a:bodyPr/>
          <a:lstStyle/>
          <a:p>
            <a:fld id="{253A57D4-87ED-4CAA-BB40-080EE3DEB97F}" type="slidenum">
              <a:rPr lang="en-US" smtClean="0"/>
              <a:t>‹#›</a:t>
            </a:fld>
            <a:endParaRPr lang="en-US"/>
          </a:p>
        </p:txBody>
      </p:sp>
    </p:spTree>
    <p:extLst>
      <p:ext uri="{BB962C8B-B14F-4D97-AF65-F5344CB8AC3E}">
        <p14:creationId xmlns:p14="http://schemas.microsoft.com/office/powerpoint/2010/main" val="2690727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Jennie Murack, MIT Libraries, November 2017</a:t>
            </a:r>
          </a:p>
        </p:txBody>
      </p:sp>
      <p:sp>
        <p:nvSpPr>
          <p:cNvPr id="6" name="Slide Number Placeholder 5"/>
          <p:cNvSpPr>
            <a:spLocks noGrp="1"/>
          </p:cNvSpPr>
          <p:nvPr>
            <p:ph type="sldNum" sz="quarter" idx="12"/>
          </p:nvPr>
        </p:nvSpPr>
        <p:spPr/>
        <p:txBody>
          <a:bodyPr/>
          <a:lstStyle/>
          <a:p>
            <a:fld id="{253A57D4-87ED-4CAA-BB40-080EE3DEB97F}" type="slidenum">
              <a:rPr lang="en-US" smtClean="0"/>
              <a:t>‹#›</a:t>
            </a:fld>
            <a:endParaRPr lang="en-US"/>
          </a:p>
        </p:txBody>
      </p:sp>
    </p:spTree>
    <p:extLst>
      <p:ext uri="{BB962C8B-B14F-4D97-AF65-F5344CB8AC3E}">
        <p14:creationId xmlns:p14="http://schemas.microsoft.com/office/powerpoint/2010/main" val="2383772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Jennie Murack, MIT Libraries, November 2017</a:t>
            </a:r>
          </a:p>
        </p:txBody>
      </p:sp>
      <p:sp>
        <p:nvSpPr>
          <p:cNvPr id="7" name="Slide Number Placeholder 6"/>
          <p:cNvSpPr>
            <a:spLocks noGrp="1"/>
          </p:cNvSpPr>
          <p:nvPr>
            <p:ph type="sldNum" sz="quarter" idx="12"/>
          </p:nvPr>
        </p:nvSpPr>
        <p:spPr/>
        <p:txBody>
          <a:bodyPr/>
          <a:lstStyle/>
          <a:p>
            <a:fld id="{253A57D4-87ED-4CAA-BB40-080EE3DEB97F}" type="slidenum">
              <a:rPr lang="en-US" smtClean="0"/>
              <a:t>‹#›</a:t>
            </a:fld>
            <a:endParaRPr lang="en-US"/>
          </a:p>
        </p:txBody>
      </p:sp>
    </p:spTree>
    <p:extLst>
      <p:ext uri="{BB962C8B-B14F-4D97-AF65-F5344CB8AC3E}">
        <p14:creationId xmlns:p14="http://schemas.microsoft.com/office/powerpoint/2010/main" val="2825584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Jennie Murack, MIT Libraries, November 2017</a:t>
            </a:r>
          </a:p>
        </p:txBody>
      </p:sp>
      <p:sp>
        <p:nvSpPr>
          <p:cNvPr id="9" name="Slide Number Placeholder 8"/>
          <p:cNvSpPr>
            <a:spLocks noGrp="1"/>
          </p:cNvSpPr>
          <p:nvPr>
            <p:ph type="sldNum" sz="quarter" idx="12"/>
          </p:nvPr>
        </p:nvSpPr>
        <p:spPr/>
        <p:txBody>
          <a:bodyPr/>
          <a:lstStyle/>
          <a:p>
            <a:fld id="{253A57D4-87ED-4CAA-BB40-080EE3DEB97F}" type="slidenum">
              <a:rPr lang="en-US" smtClean="0"/>
              <a:t>‹#›</a:t>
            </a:fld>
            <a:endParaRPr lang="en-US"/>
          </a:p>
        </p:txBody>
      </p:sp>
    </p:spTree>
    <p:extLst>
      <p:ext uri="{BB962C8B-B14F-4D97-AF65-F5344CB8AC3E}">
        <p14:creationId xmlns:p14="http://schemas.microsoft.com/office/powerpoint/2010/main" val="2537684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Jennie Murack, MIT Libraries, November 2017</a:t>
            </a:r>
          </a:p>
        </p:txBody>
      </p:sp>
      <p:sp>
        <p:nvSpPr>
          <p:cNvPr id="5" name="Slide Number Placeholder 4"/>
          <p:cNvSpPr>
            <a:spLocks noGrp="1"/>
          </p:cNvSpPr>
          <p:nvPr>
            <p:ph type="sldNum" sz="quarter" idx="12"/>
          </p:nvPr>
        </p:nvSpPr>
        <p:spPr/>
        <p:txBody>
          <a:bodyPr/>
          <a:lstStyle/>
          <a:p>
            <a:fld id="{253A57D4-87ED-4CAA-BB40-080EE3DEB97F}" type="slidenum">
              <a:rPr lang="en-US" smtClean="0"/>
              <a:t>‹#›</a:t>
            </a:fld>
            <a:endParaRPr lang="en-US"/>
          </a:p>
        </p:txBody>
      </p:sp>
    </p:spTree>
    <p:extLst>
      <p:ext uri="{BB962C8B-B14F-4D97-AF65-F5344CB8AC3E}">
        <p14:creationId xmlns:p14="http://schemas.microsoft.com/office/powerpoint/2010/main" val="796307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Jennie Murack, MIT Libraries, November 2017</a:t>
            </a:r>
          </a:p>
        </p:txBody>
      </p:sp>
      <p:sp>
        <p:nvSpPr>
          <p:cNvPr id="4" name="Slide Number Placeholder 3"/>
          <p:cNvSpPr>
            <a:spLocks noGrp="1"/>
          </p:cNvSpPr>
          <p:nvPr>
            <p:ph type="sldNum" sz="quarter" idx="12"/>
          </p:nvPr>
        </p:nvSpPr>
        <p:spPr/>
        <p:txBody>
          <a:bodyPr/>
          <a:lstStyle/>
          <a:p>
            <a:fld id="{253A57D4-87ED-4CAA-BB40-080EE3DEB97F}" type="slidenum">
              <a:rPr lang="en-US" smtClean="0"/>
              <a:t>‹#›</a:t>
            </a:fld>
            <a:endParaRPr lang="en-US"/>
          </a:p>
        </p:txBody>
      </p:sp>
    </p:spTree>
    <p:extLst>
      <p:ext uri="{BB962C8B-B14F-4D97-AF65-F5344CB8AC3E}">
        <p14:creationId xmlns:p14="http://schemas.microsoft.com/office/powerpoint/2010/main" val="2465940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Jennie Murack, MIT Libraries, November 2017</a:t>
            </a:r>
          </a:p>
        </p:txBody>
      </p:sp>
      <p:sp>
        <p:nvSpPr>
          <p:cNvPr id="7" name="Slide Number Placeholder 6"/>
          <p:cNvSpPr>
            <a:spLocks noGrp="1"/>
          </p:cNvSpPr>
          <p:nvPr>
            <p:ph type="sldNum" sz="quarter" idx="12"/>
          </p:nvPr>
        </p:nvSpPr>
        <p:spPr/>
        <p:txBody>
          <a:bodyPr/>
          <a:lstStyle/>
          <a:p>
            <a:fld id="{253A57D4-87ED-4CAA-BB40-080EE3DEB97F}" type="slidenum">
              <a:rPr lang="en-US" smtClean="0"/>
              <a:t>‹#›</a:t>
            </a:fld>
            <a:endParaRPr lang="en-US"/>
          </a:p>
        </p:txBody>
      </p:sp>
    </p:spTree>
    <p:extLst>
      <p:ext uri="{BB962C8B-B14F-4D97-AF65-F5344CB8AC3E}">
        <p14:creationId xmlns:p14="http://schemas.microsoft.com/office/powerpoint/2010/main" val="3973180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Jennie Murack, MIT Libraries, November 2017</a:t>
            </a:r>
          </a:p>
        </p:txBody>
      </p:sp>
      <p:sp>
        <p:nvSpPr>
          <p:cNvPr id="7" name="Slide Number Placeholder 6"/>
          <p:cNvSpPr>
            <a:spLocks noGrp="1"/>
          </p:cNvSpPr>
          <p:nvPr>
            <p:ph type="sldNum" sz="quarter" idx="12"/>
          </p:nvPr>
        </p:nvSpPr>
        <p:spPr/>
        <p:txBody>
          <a:bodyPr/>
          <a:lstStyle/>
          <a:p>
            <a:fld id="{253A57D4-87ED-4CAA-BB40-080EE3DEB97F}" type="slidenum">
              <a:rPr lang="en-US" smtClean="0"/>
              <a:t>‹#›</a:t>
            </a:fld>
            <a:endParaRPr lang="en-US"/>
          </a:p>
        </p:txBody>
      </p:sp>
    </p:spTree>
    <p:extLst>
      <p:ext uri="{BB962C8B-B14F-4D97-AF65-F5344CB8AC3E}">
        <p14:creationId xmlns:p14="http://schemas.microsoft.com/office/powerpoint/2010/main" val="3599992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Jennie Murack, MIT Libraries, November 2017</a:t>
            </a:r>
          </a:p>
        </p:txBody>
      </p:sp>
      <p:sp>
        <p:nvSpPr>
          <p:cNvPr id="6" name="Slide Number Placeholder 5"/>
          <p:cNvSpPr>
            <a:spLocks noGrp="1"/>
          </p:cNvSpPr>
          <p:nvPr>
            <p:ph type="sldNum" sz="quarter" idx="12"/>
          </p:nvPr>
        </p:nvSpPr>
        <p:spPr/>
        <p:txBody>
          <a:bodyPr/>
          <a:lstStyle/>
          <a:p>
            <a:fld id="{253A57D4-87ED-4CAA-BB40-080EE3DEB97F}" type="slidenum">
              <a:rPr lang="en-US" smtClean="0"/>
              <a:t>‹#›</a:t>
            </a:fld>
            <a:endParaRPr lang="en-US"/>
          </a:p>
        </p:txBody>
      </p:sp>
    </p:spTree>
    <p:extLst>
      <p:ext uri="{BB962C8B-B14F-4D97-AF65-F5344CB8AC3E}">
        <p14:creationId xmlns:p14="http://schemas.microsoft.com/office/powerpoint/2010/main" val="12953535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Jennie Murack, MIT Libraries, November 2017</a:t>
            </a:r>
          </a:p>
        </p:txBody>
      </p:sp>
      <p:sp>
        <p:nvSpPr>
          <p:cNvPr id="6" name="Slide Number Placeholder 5"/>
          <p:cNvSpPr>
            <a:spLocks noGrp="1"/>
          </p:cNvSpPr>
          <p:nvPr>
            <p:ph type="sldNum" sz="quarter" idx="12"/>
          </p:nvPr>
        </p:nvSpPr>
        <p:spPr/>
        <p:txBody>
          <a:bodyPr/>
          <a:lstStyle/>
          <a:p>
            <a:fld id="{253A57D4-87ED-4CAA-BB40-080EE3DEB97F}" type="slidenum">
              <a:rPr lang="en-US" smtClean="0"/>
              <a:t>‹#›</a:t>
            </a:fld>
            <a:endParaRPr lang="en-US"/>
          </a:p>
        </p:txBody>
      </p:sp>
    </p:spTree>
    <p:extLst>
      <p:ext uri="{BB962C8B-B14F-4D97-AF65-F5344CB8AC3E}">
        <p14:creationId xmlns:p14="http://schemas.microsoft.com/office/powerpoint/2010/main" val="3050439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0" y="6400800"/>
            <a:ext cx="9144000" cy="457200"/>
            <a:chOff x="0" y="0"/>
            <a:chExt cx="9144000" cy="457200"/>
          </a:xfrm>
        </p:grpSpPr>
        <p:pic>
          <p:nvPicPr>
            <p:cNvPr id="8" name="Picture 2" descr="R:\GIS\workshops_presentations\logobar_services.png"/>
            <p:cNvPicPr>
              <a:picLocks noChangeAspect="1" noChangeArrowheads="1"/>
            </p:cNvPicPr>
            <p:nvPr/>
          </p:nvPicPr>
          <p:blipFill>
            <a:blip r:embed="rId13" cstate="print"/>
            <a:srcRect/>
            <a:stretch>
              <a:fillRect/>
            </a:stretch>
          </p:blipFill>
          <p:spPr bwMode="auto">
            <a:xfrm>
              <a:off x="0" y="0"/>
              <a:ext cx="3278115" cy="457200"/>
            </a:xfrm>
            <a:prstGeom prst="rect">
              <a:avLst/>
            </a:prstGeom>
            <a:noFill/>
          </p:spPr>
        </p:pic>
        <p:pic>
          <p:nvPicPr>
            <p:cNvPr id="9" name="Picture 3" descr="R:\GIS\workshops_presentations\banner-bg.png"/>
            <p:cNvPicPr>
              <a:picLocks noChangeAspect="1" noChangeArrowheads="1"/>
            </p:cNvPicPr>
            <p:nvPr/>
          </p:nvPicPr>
          <p:blipFill>
            <a:blip r:embed="rId14" cstate="print"/>
            <a:srcRect/>
            <a:stretch>
              <a:fillRect/>
            </a:stretch>
          </p:blipFill>
          <p:spPr bwMode="auto">
            <a:xfrm>
              <a:off x="3276600" y="0"/>
              <a:ext cx="5867400" cy="457200"/>
            </a:xfrm>
            <a:prstGeom prst="rect">
              <a:avLst/>
            </a:prstGeom>
            <a:noFill/>
          </p:spPr>
        </p:pic>
      </p:gr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Jennie Murack, MIT Libraries, November 2017</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53A57D4-87ED-4CAA-BB40-080EE3DEB97F}" type="slidenum">
              <a:rPr lang="en-US" smtClean="0"/>
              <a:t>‹#›</a:t>
            </a:fld>
            <a:endParaRPr lang="en-US"/>
          </a:p>
        </p:txBody>
      </p:sp>
    </p:spTree>
    <p:extLst>
      <p:ext uri="{BB962C8B-B14F-4D97-AF65-F5344CB8AC3E}">
        <p14:creationId xmlns:p14="http://schemas.microsoft.com/office/powerpoint/2010/main" val="13676291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ocw.mit.edu/help/faq-fair-use/"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hyperlink" Target="http://desktop.arcgis.com/en/arcmap/latest/map/projections/what-are-map-projections.ht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hyperlink" Target="https://ocw.mit.edu/help/faq-fair-use/" TargetMode="External"/><Relationship Id="rId5" Type="http://schemas.openxmlformats.org/officeDocument/2006/relationships/hyperlink" Target="https://gisgeography.com/map-projections/" TargetMode="Externa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hyperlink" Target="https://ocw.mit.edu/help/faq-fair-use/" TargetMode="External"/><Relationship Id="rId4" Type="http://schemas.openxmlformats.org/officeDocument/2006/relationships/hyperlink" Target="http://www.geography.hunter.cuny.edu/~jochen/gtech361/lectures/lecture04/concepts/Map%20coordinate%20systems/Projection%20parameters.ht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hyperlink" Target="https://ocw.mit.edu/help/faq-fair-use/"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hyperlink" Target="https://ocw.mit.edu/help/faq-fair-use/" TargetMode="External"/><Relationship Id="rId4" Type="http://schemas.openxmlformats.org/officeDocument/2006/relationships/hyperlink" Target="https://michaelminn.net/tutorials/gis-projections/index.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6.gif"/></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hyperlink" Target="https://ocw.mit.edu/help/faq-fair-use/"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hyperlink" Target="http://www.geo.hunter.cuny.edu/~jochen/GTECH201/Lectures/Lec6concepts/Map%20coordinate%20systems/UTM%20and%20UPS.htm" TargetMode="External"/><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ngs.noaa.gov/web/science_edu/presentations_library/files/spcs2022_njspls_2019.pdf"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7.gi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hyperlink" Target="https://ocw.mit.edu/help/faq-fair-use/"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s://ocw.mit.edu/help/faq-fair-use/" TargetMode="External"/><Relationship Id="rId5" Type="http://schemas.openxmlformats.org/officeDocument/2006/relationships/hyperlink" Target="https://pro.arcgis.com/en/pro-app/latest/tool-reference/spatial-analyst/understanding-interpolation-analysis.htm" TargetMode="External"/><Relationship Id="rId4" Type="http://schemas.openxmlformats.org/officeDocument/2006/relationships/image" Target="../media/image65.jp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hyperlink" Target="https://ocw.mit.edu/help/faq-fair-us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g"/></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hyperlink" Target="https://ocw.mit.edu/help/faq-fair-use/" TargetMode="External"/><Relationship Id="rId4" Type="http://schemas.openxmlformats.org/officeDocument/2006/relationships/hyperlink" Target="https://pro.arcgis.com/en/pro-app/latest/tool-reference/analysis/clip.htm"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hyperlink" Target="https://ocw.mit.edu/help/faq-fair-use/" TargetMode="External"/><Relationship Id="rId4" Type="http://schemas.openxmlformats.org/officeDocument/2006/relationships/hyperlink" Target="https://pro.arcgis.com/en/pro-app/latest/tool-reference/3d-analyst/surface-contour.htm"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hyperlink" Target="https://ocw.mit.edu/help/faq-fair-use/" TargetMode="External"/><Relationship Id="rId4" Type="http://schemas.openxmlformats.org/officeDocument/2006/relationships/hyperlink" Target="https://desktop.arcgis.com/en/arcmap/latest/tools/3d-analyst-toolbox/surface-slope.htm"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hyperlink" Target="https://ocw.mit.edu/help/faq-fair-use/" TargetMode="External"/><Relationship Id="rId4" Type="http://schemas.openxmlformats.org/officeDocument/2006/relationships/hyperlink" Target="https://desktop.arcgis.com/en/arcmap/10.4/tools/spatial-analyst-toolbox/h-how-zonal-statistics-works.htm"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hyperlink" Target="https://ocw.mit.edu/help/faq-fair-use/" TargetMode="External"/><Relationship Id="rId4" Type="http://schemas.openxmlformats.org/officeDocument/2006/relationships/image" Target="../media/image71.gif"/></Relationships>
</file>

<file path=ppt/slides/_rels/slide5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ocw.mit.edu/help/faq-fair-use/"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76.gif"/></Relationships>
</file>

<file path=ppt/slides/_rels/slide6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hyperlink" Target="https://ocw.mit.edu/help/faq-fair-use/" TargetMode="External"/><Relationship Id="rId4" Type="http://schemas.openxmlformats.org/officeDocument/2006/relationships/image" Target="../media/image78.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hyperlink" Target="https://ocw.mit.edu/help/faq-fair-use/"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hyperlink" Target="https://ocw.mit.edu/help/faq-fair-use/"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hyperlink" Target="https://ocw.mit.edu/terms" TargetMode="External"/><Relationship Id="rId2" Type="http://schemas.openxmlformats.org/officeDocument/2006/relationships/hyperlink" Target="https://ocw.mit.edu/"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ocw.mit.edu/help/faq-fair-use/" TargetMode="External"/><Relationship Id="rId4" Type="http://schemas.openxmlformats.org/officeDocument/2006/relationships/hyperlink" Target="https://ihatecoordinatesystems.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4876800"/>
            <a:ext cx="9144000" cy="1371599"/>
          </a:xfrm>
          <a:noFill/>
        </p:spPr>
        <p:txBody>
          <a:bodyPr>
            <a:noAutofit/>
          </a:bodyPr>
          <a:lstStyle/>
          <a:p>
            <a:r>
              <a:rPr lang="en-US" sz="4400" b="1" dirty="0">
                <a:solidFill>
                  <a:schemeClr val="bg1">
                    <a:lumMod val="95000"/>
                  </a:schemeClr>
                </a:solidFill>
              </a:rPr>
              <a:t>GIS Level 2:</a:t>
            </a:r>
            <a:br>
              <a:rPr lang="en-US" sz="4400" b="1" dirty="0">
                <a:solidFill>
                  <a:schemeClr val="bg1">
                    <a:lumMod val="95000"/>
                  </a:schemeClr>
                </a:solidFill>
              </a:rPr>
            </a:br>
            <a:r>
              <a:rPr lang="en-US" sz="4400" b="1" dirty="0">
                <a:solidFill>
                  <a:schemeClr val="bg1">
                    <a:lumMod val="95000"/>
                  </a:schemeClr>
                </a:solidFill>
              </a:rPr>
              <a:t>Introduction to Spatial Analysis</a:t>
            </a:r>
          </a:p>
        </p:txBody>
      </p:sp>
      <p:sp>
        <p:nvSpPr>
          <p:cNvPr id="3" name="TextBox 2">
            <a:extLst>
              <a:ext uri="{FF2B5EF4-FFF2-40B4-BE49-F238E27FC236}">
                <a16:creationId xmlns:a16="http://schemas.microsoft.com/office/drawing/2014/main" id="{3553142C-B378-7AE7-ED7D-6036EFB99E16}"/>
              </a:ext>
            </a:extLst>
          </p:cNvPr>
          <p:cNvSpPr txBox="1"/>
          <p:nvPr/>
        </p:nvSpPr>
        <p:spPr>
          <a:xfrm>
            <a:off x="5562600" y="6597110"/>
            <a:ext cx="5638800" cy="276999"/>
          </a:xfrm>
          <a:prstGeom prst="rect">
            <a:avLst/>
          </a:prstGeom>
          <a:noFill/>
        </p:spPr>
        <p:txBody>
          <a:bodyPr wrap="square" rtlCol="0">
            <a:spAutoFit/>
          </a:bodyPr>
          <a:lstStyle/>
          <a:p>
            <a:r>
              <a:rPr lang="en-US" sz="1200" dirty="0">
                <a:solidFill>
                  <a:schemeClr val="bg1"/>
                </a:solidFill>
              </a:rPr>
              <a:t>Courtesy of US Air Force. Image is in the public domain.</a:t>
            </a:r>
          </a:p>
        </p:txBody>
      </p:sp>
      <p:sp>
        <p:nvSpPr>
          <p:cNvPr id="5" name="TextBox 4">
            <a:extLst>
              <a:ext uri="{FF2B5EF4-FFF2-40B4-BE49-F238E27FC236}">
                <a16:creationId xmlns:a16="http://schemas.microsoft.com/office/drawing/2014/main" id="{22ABF05B-9DCE-7A4C-868C-6601A3648457}"/>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1</a:t>
            </a:fld>
            <a:endParaRPr lang="en-US" dirty="0"/>
          </a:p>
        </p:txBody>
      </p:sp>
    </p:spTree>
    <p:extLst>
      <p:ext uri="{BB962C8B-B14F-4D97-AF65-F5344CB8AC3E}">
        <p14:creationId xmlns:p14="http://schemas.microsoft.com/office/powerpoint/2010/main" val="3954036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24921" y="866205"/>
            <a:ext cx="8229600" cy="1752600"/>
          </a:xfrm>
        </p:spPr>
        <p:txBody>
          <a:bodyPr>
            <a:normAutofit/>
          </a:bodyPr>
          <a:lstStyle/>
          <a:p>
            <a:pPr marL="0" indent="0">
              <a:buNone/>
            </a:pPr>
            <a:r>
              <a:rPr lang="en-US" dirty="0"/>
              <a:t>Analysis tools that involve shape, area, direction, form, or distance calculations require data to be in a suitable </a:t>
            </a:r>
            <a:r>
              <a:rPr lang="en-US" dirty="0">
                <a:solidFill>
                  <a:schemeClr val="accent1">
                    <a:lumMod val="75000"/>
                  </a:schemeClr>
                </a:solidFill>
              </a:rPr>
              <a:t>projected coordinate system</a:t>
            </a:r>
            <a:r>
              <a:rPr lang="en-US" dirty="0"/>
              <a:t>.</a:t>
            </a:r>
          </a:p>
        </p:txBody>
      </p:sp>
      <p:sp>
        <p:nvSpPr>
          <p:cNvPr id="7" name="TextBox 6"/>
          <p:cNvSpPr txBox="1"/>
          <p:nvPr/>
        </p:nvSpPr>
        <p:spPr>
          <a:xfrm>
            <a:off x="914400" y="6471138"/>
            <a:ext cx="8229600" cy="381000"/>
          </a:xfrm>
          <a:prstGeom prst="rect">
            <a:avLst/>
          </a:prstGeom>
          <a:solidFill>
            <a:schemeClr val="bg2">
              <a:lumMod val="75000"/>
            </a:schemeClr>
          </a:solidFill>
        </p:spPr>
        <p:txBody>
          <a:bodyPr wrap="square" rtlCol="0">
            <a:spAutoFit/>
          </a:bodyPr>
          <a:lstStyle/>
          <a:p>
            <a:r>
              <a:rPr lang="en-US" dirty="0"/>
              <a:t>Analysis &gt;&gt; </a:t>
            </a:r>
            <a:r>
              <a:rPr lang="en-US" b="1" dirty="0"/>
              <a:t>Projections</a:t>
            </a:r>
            <a:r>
              <a:rPr lang="en-US" dirty="0"/>
              <a:t> &gt;&gt; Metadata &gt;&gt; Processing Tools &gt;&gt; Exercise</a:t>
            </a:r>
          </a:p>
        </p:txBody>
      </p:sp>
      <p:sp>
        <p:nvSpPr>
          <p:cNvPr id="8" name="TextBox 7"/>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a:t>
            </a:r>
            <a:r>
              <a:rPr lang="en-US" b="1" dirty="0"/>
              <a:t>Projections</a:t>
            </a:r>
            <a:r>
              <a:rPr lang="en-US" dirty="0"/>
              <a:t> &gt; Metadata &gt; Processing Tools &gt; Exercise</a:t>
            </a:r>
          </a:p>
        </p:txBody>
      </p:sp>
      <p:pic>
        <p:nvPicPr>
          <p:cNvPr id="3074" name="Picture 2" descr="Distortion of South America caused different map projections Sourc |  Geography map, Earth map,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8959" y="2525125"/>
            <a:ext cx="4686081" cy="3284852"/>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AD3FC067-AEB2-4D0D-A1E8-F2E2600C3A66}"/>
              </a:ext>
            </a:extLst>
          </p:cNvPr>
          <p:cNvSpPr txBox="1">
            <a:spLocks/>
          </p:cNvSpPr>
          <p:nvPr/>
        </p:nvSpPr>
        <p:spPr>
          <a:xfrm>
            <a:off x="838200" y="640666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dirty="0">
                <a:solidFill>
                  <a:schemeClr val="tx1">
                    <a:lumMod val="65000"/>
                    <a:lumOff val="35000"/>
                  </a:schemeClr>
                </a:solidFill>
                <a:latin typeface="+mn-lt"/>
              </a:rPr>
              <a:t>Introduction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a:t>
            </a:r>
            <a:r>
              <a:rPr lang="en-US" sz="2000" b="1" dirty="0">
                <a:solidFill>
                  <a:schemeClr val="tx1">
                    <a:lumMod val="65000"/>
                    <a:lumOff val="35000"/>
                  </a:schemeClr>
                </a:solidFill>
                <a:latin typeface="+mn-lt"/>
              </a:rPr>
              <a:t>Map Projections </a:t>
            </a:r>
            <a:r>
              <a:rPr lang="en-US" sz="2000" dirty="0">
                <a:solidFill>
                  <a:schemeClr val="tx1">
                    <a:lumMod val="65000"/>
                    <a:lumOff val="35000"/>
                  </a:schemeClr>
                </a:solidFill>
                <a:latin typeface="+mn-lt"/>
              </a:rPr>
              <a:t>» Metadata » 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sp>
        <p:nvSpPr>
          <p:cNvPr id="2" name="TextBox 1">
            <a:extLst>
              <a:ext uri="{FF2B5EF4-FFF2-40B4-BE49-F238E27FC236}">
                <a16:creationId xmlns:a16="http://schemas.microsoft.com/office/drawing/2014/main" id="{AAD50D47-9DC4-B11D-C9DD-44DC5A69F4E5}"/>
              </a:ext>
            </a:extLst>
          </p:cNvPr>
          <p:cNvSpPr txBox="1"/>
          <p:nvPr/>
        </p:nvSpPr>
        <p:spPr>
          <a:xfrm>
            <a:off x="2037169" y="5830641"/>
            <a:ext cx="5005101" cy="830997"/>
          </a:xfrm>
          <a:prstGeom prst="rect">
            <a:avLst/>
          </a:prstGeom>
          <a:noFill/>
        </p:spPr>
        <p:txBody>
          <a:bodyPr wrap="square" rtlCol="0">
            <a:spAutoFit/>
          </a:bodyPr>
          <a:lstStyle/>
          <a:p>
            <a:r>
              <a:rPr lang="en-US" sz="1200" dirty="0"/>
              <a:t>© source unknown. All rights reserved. This content is excluded from our Creative Commons license. For more information, see </a:t>
            </a:r>
            <a:r>
              <a:rPr lang="en-US" sz="1200" dirty="0">
                <a:hlinkClick r:id="rId4"/>
              </a:rPr>
              <a:t>https://</a:t>
            </a:r>
            <a:r>
              <a:rPr lang="en-US" sz="1200" dirty="0" err="1">
                <a:hlinkClick r:id="rId4"/>
              </a:rPr>
              <a:t>ocw.mit.edu</a:t>
            </a:r>
            <a:r>
              <a:rPr lang="en-US" sz="1200" dirty="0">
                <a:hlinkClick r:id="rId4"/>
              </a:rPr>
              <a:t>/help/</a:t>
            </a:r>
            <a:r>
              <a:rPr lang="en-US" sz="1200" dirty="0" err="1">
                <a:hlinkClick r:id="rId4"/>
              </a:rPr>
              <a:t>faq</a:t>
            </a:r>
            <a:r>
              <a:rPr lang="en-US" sz="1200" dirty="0">
                <a:hlinkClick r:id="rId4"/>
              </a:rPr>
              <a:t>-fair-use/</a:t>
            </a:r>
            <a:endParaRPr lang="en-US" sz="1200" dirty="0"/>
          </a:p>
          <a:p>
            <a:endParaRPr lang="en-US" sz="1200" dirty="0"/>
          </a:p>
        </p:txBody>
      </p:sp>
      <p:sp>
        <p:nvSpPr>
          <p:cNvPr id="9" name="TextBox 8">
            <a:extLst>
              <a:ext uri="{FF2B5EF4-FFF2-40B4-BE49-F238E27FC236}">
                <a16:creationId xmlns:a16="http://schemas.microsoft.com/office/drawing/2014/main" id="{31B29817-300E-FA54-6222-1583AB82C430}"/>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10</a:t>
            </a:fld>
            <a:endParaRPr lang="en-US" dirty="0"/>
          </a:p>
        </p:txBody>
      </p:sp>
    </p:spTree>
    <p:extLst>
      <p:ext uri="{BB962C8B-B14F-4D97-AF65-F5344CB8AC3E}">
        <p14:creationId xmlns:p14="http://schemas.microsoft.com/office/powerpoint/2010/main" val="1440644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latin typeface="+mn-lt"/>
              </a:rPr>
              <a:t>MAP Projections:</a:t>
            </a:r>
            <a:br>
              <a:rPr lang="en-US" dirty="0">
                <a:latin typeface="+mn-lt"/>
              </a:rPr>
            </a:br>
            <a:r>
              <a:rPr lang="en-US" b="0" dirty="0">
                <a:latin typeface="+mn-lt"/>
              </a:rPr>
              <a:t>What are they?</a:t>
            </a:r>
          </a:p>
        </p:txBody>
      </p:sp>
      <p:sp>
        <p:nvSpPr>
          <p:cNvPr id="7" name="TextBox 6"/>
          <p:cNvSpPr txBox="1"/>
          <p:nvPr/>
        </p:nvSpPr>
        <p:spPr>
          <a:xfrm>
            <a:off x="914400" y="6471138"/>
            <a:ext cx="8229600" cy="381000"/>
          </a:xfrm>
          <a:prstGeom prst="rect">
            <a:avLst/>
          </a:prstGeom>
          <a:solidFill>
            <a:schemeClr val="bg2">
              <a:lumMod val="75000"/>
            </a:schemeClr>
          </a:solidFill>
        </p:spPr>
        <p:txBody>
          <a:bodyPr wrap="square" rtlCol="0">
            <a:spAutoFit/>
          </a:bodyPr>
          <a:lstStyle/>
          <a:p>
            <a:r>
              <a:rPr lang="en-US" dirty="0"/>
              <a:t>Analysis &gt;&gt; </a:t>
            </a:r>
            <a:r>
              <a:rPr lang="en-US" b="1" dirty="0"/>
              <a:t>Projections</a:t>
            </a:r>
            <a:r>
              <a:rPr lang="en-US" dirty="0"/>
              <a:t> &gt;&gt; Metadata &gt;&gt; Processing Tools &gt;&gt; Exercise</a:t>
            </a:r>
          </a:p>
        </p:txBody>
      </p:sp>
      <p:sp>
        <p:nvSpPr>
          <p:cNvPr id="8" name="TextBox 7"/>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a:t>
            </a:r>
            <a:r>
              <a:rPr lang="en-US" b="1" dirty="0"/>
              <a:t>Projections</a:t>
            </a:r>
            <a:r>
              <a:rPr lang="en-US" dirty="0"/>
              <a:t> &gt; Metadata &gt; Processing Tools &gt; Exercise</a:t>
            </a:r>
          </a:p>
        </p:txBody>
      </p:sp>
      <p:sp>
        <p:nvSpPr>
          <p:cNvPr id="6" name="Title 1"/>
          <p:cNvSpPr txBox="1">
            <a:spLocks/>
          </p:cNvSpPr>
          <p:nvPr/>
        </p:nvSpPr>
        <p:spPr>
          <a:xfrm>
            <a:off x="838200" y="640666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dirty="0">
                <a:solidFill>
                  <a:schemeClr val="tx1">
                    <a:lumMod val="65000"/>
                    <a:lumOff val="35000"/>
                  </a:schemeClr>
                </a:solidFill>
                <a:latin typeface="+mn-lt"/>
              </a:rPr>
              <a:t>Introduction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a:t>
            </a:r>
            <a:r>
              <a:rPr lang="en-US" sz="2000" u="sng" dirty="0">
                <a:solidFill>
                  <a:schemeClr val="tx1">
                    <a:lumMod val="65000"/>
                    <a:lumOff val="35000"/>
                  </a:schemeClr>
                </a:solidFill>
                <a:latin typeface="+mn-lt"/>
              </a:rPr>
              <a:t>Map Projections</a:t>
            </a:r>
            <a:r>
              <a:rPr lang="en-US" sz="2000" dirty="0">
                <a:solidFill>
                  <a:schemeClr val="tx1">
                    <a:lumMod val="65000"/>
                    <a:lumOff val="35000"/>
                  </a:schemeClr>
                </a:solidFill>
                <a:latin typeface="+mn-lt"/>
              </a:rPr>
              <a:t> » Metadata » 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sp>
        <p:nvSpPr>
          <p:cNvPr id="9" name="Title 1">
            <a:extLst>
              <a:ext uri="{FF2B5EF4-FFF2-40B4-BE49-F238E27FC236}">
                <a16:creationId xmlns:a16="http://schemas.microsoft.com/office/drawing/2014/main" id="{5262D561-6404-4575-9746-97B0DF372BFA}"/>
              </a:ext>
            </a:extLst>
          </p:cNvPr>
          <p:cNvSpPr txBox="1">
            <a:spLocks/>
          </p:cNvSpPr>
          <p:nvPr/>
        </p:nvSpPr>
        <p:spPr>
          <a:xfrm>
            <a:off x="838200" y="640666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dirty="0">
                <a:solidFill>
                  <a:schemeClr val="tx1">
                    <a:lumMod val="65000"/>
                    <a:lumOff val="35000"/>
                  </a:schemeClr>
                </a:solidFill>
                <a:latin typeface="+mn-lt"/>
              </a:rPr>
              <a:t>Introduction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a:t>
            </a:r>
            <a:r>
              <a:rPr lang="en-US" sz="2000" b="1" dirty="0">
                <a:solidFill>
                  <a:schemeClr val="tx1">
                    <a:lumMod val="65000"/>
                    <a:lumOff val="35000"/>
                  </a:schemeClr>
                </a:solidFill>
                <a:latin typeface="+mn-lt"/>
              </a:rPr>
              <a:t>Map Projections </a:t>
            </a:r>
            <a:r>
              <a:rPr lang="en-US" sz="2000" dirty="0">
                <a:solidFill>
                  <a:schemeClr val="tx1">
                    <a:lumMod val="65000"/>
                    <a:lumOff val="35000"/>
                  </a:schemeClr>
                </a:solidFill>
                <a:latin typeface="+mn-lt"/>
              </a:rPr>
              <a:t>» Metadata » 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sp>
        <p:nvSpPr>
          <p:cNvPr id="10" name="TextBox 9">
            <a:extLst>
              <a:ext uri="{FF2B5EF4-FFF2-40B4-BE49-F238E27FC236}">
                <a16:creationId xmlns:a16="http://schemas.microsoft.com/office/drawing/2014/main" id="{860AF1E9-42B5-D225-1AF5-206BC3D8DDA0}"/>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11</a:t>
            </a:fld>
            <a:endParaRPr lang="en-US" dirty="0"/>
          </a:p>
        </p:txBody>
      </p:sp>
    </p:spTree>
    <p:extLst>
      <p:ext uri="{BB962C8B-B14F-4D97-AF65-F5344CB8AC3E}">
        <p14:creationId xmlns:p14="http://schemas.microsoft.com/office/powerpoint/2010/main" val="3832203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89752" y="2895599"/>
            <a:ext cx="4528161" cy="3034379"/>
          </a:xfrm>
        </p:spPr>
        <p:txBody>
          <a:bodyPr>
            <a:normAutofit/>
          </a:bodyPr>
          <a:lstStyle/>
          <a:p>
            <a:pPr algn="ctr"/>
            <a:r>
              <a:rPr lang="en-US" sz="2800" b="0" cap="none" dirty="0">
                <a:latin typeface="+mn-lt"/>
              </a:rPr>
              <a:t>A Datum is an idealized mathematical representation of the Earth.</a:t>
            </a:r>
            <a:endParaRPr lang="en-US" b="0" cap="none" dirty="0">
              <a:latin typeface="+mn-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126720" cy="6172200"/>
          </a:xfrm>
          <a:prstGeom prst="rect">
            <a:avLst/>
          </a:prstGeom>
        </p:spPr>
      </p:pic>
      <p:sp>
        <p:nvSpPr>
          <p:cNvPr id="4" name="TextBox 3"/>
          <p:cNvSpPr txBox="1"/>
          <p:nvPr/>
        </p:nvSpPr>
        <p:spPr>
          <a:xfrm>
            <a:off x="4284292" y="5793839"/>
            <a:ext cx="4778048" cy="523220"/>
          </a:xfrm>
          <a:prstGeom prst="rect">
            <a:avLst/>
          </a:prstGeom>
          <a:noFill/>
        </p:spPr>
        <p:txBody>
          <a:bodyPr wrap="square" rtlCol="0">
            <a:spAutoFit/>
          </a:bodyPr>
          <a:lstStyle/>
          <a:p>
            <a:r>
              <a:rPr lang="en-US" sz="1400" dirty="0">
                <a:solidFill>
                  <a:schemeClr val="bg1">
                    <a:lumMod val="85000"/>
                  </a:schemeClr>
                </a:solidFill>
                <a:hlinkClick r:id="rId4"/>
              </a:rPr>
              <a:t>http://desktop.arcgis.com/en/arcmap/latest/map/projections/what-are-map-projections.htm</a:t>
            </a:r>
            <a:endParaRPr lang="en-US" sz="1400" dirty="0">
              <a:solidFill>
                <a:schemeClr val="bg1">
                  <a:lumMod val="85000"/>
                </a:schemeClr>
              </a:solidFill>
            </a:endParaRPr>
          </a:p>
        </p:txBody>
      </p:sp>
      <p:sp>
        <p:nvSpPr>
          <p:cNvPr id="6" name="Up Arrow 5"/>
          <p:cNvSpPr/>
          <p:nvPr/>
        </p:nvSpPr>
        <p:spPr>
          <a:xfrm>
            <a:off x="2755121" y="2583849"/>
            <a:ext cx="565540" cy="2587824"/>
          </a:xfrm>
          <a:prstGeom prst="upArrow">
            <a:avLst/>
          </a:prstGeom>
          <a:gradFill flip="none" rotWithShape="1">
            <a:gsLst>
              <a:gs pos="0">
                <a:srgbClr val="B97923"/>
              </a:gs>
              <a:gs pos="41000">
                <a:srgbClr val="570CBF"/>
              </a:gs>
              <a:gs pos="100000">
                <a:srgbClr val="E0E0E0"/>
              </a:gs>
            </a:gsLst>
            <a:lin ang="1620000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p:nvSpPr>
        <p:spPr>
          <a:xfrm>
            <a:off x="4126720" y="304800"/>
            <a:ext cx="4864879" cy="1066800"/>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en-US" sz="3200" cap="none" dirty="0">
                <a:latin typeface="+mn-lt"/>
              </a:rPr>
              <a:t>A Geographic Coordinate System (GCS) consists of </a:t>
            </a:r>
          </a:p>
          <a:p>
            <a:pPr marL="457200" indent="-457200">
              <a:buFont typeface="Arial" panose="020B0604020202020204" pitchFamily="34" charset="0"/>
              <a:buChar char="•"/>
            </a:pPr>
            <a:r>
              <a:rPr lang="en-US" sz="2800" b="0" cap="none" dirty="0">
                <a:latin typeface="+mn-lt"/>
              </a:rPr>
              <a:t>Datum </a:t>
            </a:r>
          </a:p>
          <a:p>
            <a:pPr marL="457200" indent="-457200">
              <a:buFont typeface="Arial" panose="020B0604020202020204" pitchFamily="34" charset="0"/>
              <a:buChar char="•"/>
            </a:pPr>
            <a:r>
              <a:rPr lang="en-US" sz="2800" b="0" cap="none" dirty="0">
                <a:latin typeface="+mn-lt"/>
              </a:rPr>
              <a:t>Prime Meridian</a:t>
            </a:r>
          </a:p>
          <a:p>
            <a:pPr marL="457200" indent="-457200">
              <a:buFont typeface="Arial" panose="020B0604020202020204" pitchFamily="34" charset="0"/>
              <a:buChar char="•"/>
            </a:pPr>
            <a:r>
              <a:rPr lang="en-US" sz="2800" b="0" cap="none" dirty="0">
                <a:latin typeface="+mn-lt"/>
              </a:rPr>
              <a:t>Angular Unit</a:t>
            </a:r>
          </a:p>
        </p:txBody>
      </p:sp>
      <p:sp>
        <p:nvSpPr>
          <p:cNvPr id="10" name="TextBox 9"/>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a:t>
            </a:r>
            <a:r>
              <a:rPr lang="en-US" b="1" dirty="0"/>
              <a:t>Projections</a:t>
            </a:r>
            <a:r>
              <a:rPr lang="en-US" dirty="0"/>
              <a:t> &gt; Metadata &gt; Processing Tools &gt; Exercise</a:t>
            </a:r>
          </a:p>
        </p:txBody>
      </p:sp>
      <p:sp>
        <p:nvSpPr>
          <p:cNvPr id="11" name="Title 1"/>
          <p:cNvSpPr txBox="1">
            <a:spLocks/>
          </p:cNvSpPr>
          <p:nvPr/>
        </p:nvSpPr>
        <p:spPr>
          <a:xfrm>
            <a:off x="838200" y="640666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dirty="0">
                <a:solidFill>
                  <a:schemeClr val="tx1">
                    <a:lumMod val="65000"/>
                    <a:lumOff val="35000"/>
                  </a:schemeClr>
                </a:solidFill>
                <a:latin typeface="+mn-lt"/>
              </a:rPr>
              <a:t>Introduction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a:t>
            </a:r>
            <a:r>
              <a:rPr lang="en-US" sz="2000" u="sng" dirty="0">
                <a:solidFill>
                  <a:schemeClr val="tx1">
                    <a:lumMod val="65000"/>
                    <a:lumOff val="35000"/>
                  </a:schemeClr>
                </a:solidFill>
                <a:latin typeface="+mn-lt"/>
              </a:rPr>
              <a:t>Map Projections</a:t>
            </a:r>
            <a:r>
              <a:rPr lang="en-US" sz="2000" dirty="0">
                <a:solidFill>
                  <a:schemeClr val="tx1">
                    <a:lumMod val="65000"/>
                    <a:lumOff val="35000"/>
                  </a:schemeClr>
                </a:solidFill>
                <a:latin typeface="+mn-lt"/>
              </a:rPr>
              <a:t> » Metadata » 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sp>
        <p:nvSpPr>
          <p:cNvPr id="12" name="TextBox 11"/>
          <p:cNvSpPr txBox="1"/>
          <p:nvPr/>
        </p:nvSpPr>
        <p:spPr>
          <a:xfrm>
            <a:off x="2237791" y="1735839"/>
            <a:ext cx="1600200" cy="830997"/>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Ellipsoid Representation</a:t>
            </a:r>
          </a:p>
          <a:p>
            <a:pPr algn="ctr"/>
            <a:r>
              <a:rPr lang="en-US" sz="1600" dirty="0">
                <a:latin typeface="Arial" panose="020B0604020202020204" pitchFamily="34" charset="0"/>
                <a:cs typeface="Arial" panose="020B0604020202020204" pitchFamily="34" charset="0"/>
              </a:rPr>
              <a:t>Datum  </a:t>
            </a:r>
          </a:p>
        </p:txBody>
      </p:sp>
      <p:sp>
        <p:nvSpPr>
          <p:cNvPr id="14" name="TextBox 13"/>
          <p:cNvSpPr txBox="1"/>
          <p:nvPr/>
        </p:nvSpPr>
        <p:spPr>
          <a:xfrm>
            <a:off x="2213728" y="229714"/>
            <a:ext cx="1600200" cy="830997"/>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Sphere Representation</a:t>
            </a:r>
          </a:p>
          <a:p>
            <a:pPr algn="ctr"/>
            <a:r>
              <a:rPr lang="en-US" sz="1600" dirty="0">
                <a:latin typeface="Arial" panose="020B0604020202020204" pitchFamily="34" charset="0"/>
                <a:cs typeface="Arial" panose="020B0604020202020204" pitchFamily="34" charset="0"/>
              </a:rPr>
              <a:t>Datum  </a:t>
            </a:r>
          </a:p>
        </p:txBody>
      </p:sp>
      <p:pic>
        <p:nvPicPr>
          <p:cNvPr id="9222" name="Picture 6" descr="Map Projection Concepts"/>
          <p:cNvPicPr>
            <a:picLocks noChangeAspect="1" noChangeArrowheads="1"/>
          </p:cNvPicPr>
          <p:nvPr/>
        </p:nvPicPr>
        <p:blipFill rotWithShape="1">
          <a:blip r:embed="rId5">
            <a:extLst>
              <a:ext uri="{28A0092B-C50C-407E-A947-70E740481C1C}">
                <a14:useLocalDpi xmlns:a14="http://schemas.microsoft.com/office/drawing/2010/main" val="0"/>
              </a:ext>
            </a:extLst>
          </a:blip>
          <a:srcRect t="15080"/>
          <a:stretch/>
        </p:blipFill>
        <p:spPr bwMode="auto">
          <a:xfrm>
            <a:off x="4543284" y="4268841"/>
            <a:ext cx="3792077" cy="1410195"/>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FB3C6357-4C9A-455D-B37B-FCBAED23F99A}"/>
              </a:ext>
            </a:extLst>
          </p:cNvPr>
          <p:cNvSpPr txBox="1">
            <a:spLocks/>
          </p:cNvSpPr>
          <p:nvPr/>
        </p:nvSpPr>
        <p:spPr>
          <a:xfrm>
            <a:off x="838200" y="640666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dirty="0">
                <a:solidFill>
                  <a:schemeClr val="tx1">
                    <a:lumMod val="65000"/>
                    <a:lumOff val="35000"/>
                  </a:schemeClr>
                </a:solidFill>
                <a:latin typeface="+mn-lt"/>
              </a:rPr>
              <a:t>Introduction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a:t>
            </a:r>
            <a:r>
              <a:rPr lang="en-US" sz="2000" b="1" dirty="0">
                <a:solidFill>
                  <a:schemeClr val="tx1">
                    <a:lumMod val="65000"/>
                    <a:lumOff val="35000"/>
                  </a:schemeClr>
                </a:solidFill>
                <a:latin typeface="+mn-lt"/>
              </a:rPr>
              <a:t>Map Projections </a:t>
            </a:r>
            <a:r>
              <a:rPr lang="en-US" sz="2000" dirty="0">
                <a:solidFill>
                  <a:schemeClr val="tx1">
                    <a:lumMod val="65000"/>
                    <a:lumOff val="35000"/>
                  </a:schemeClr>
                </a:solidFill>
                <a:latin typeface="+mn-lt"/>
              </a:rPr>
              <a:t>» Metadata » 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sp>
        <p:nvSpPr>
          <p:cNvPr id="3" name="TextBox 2">
            <a:extLst>
              <a:ext uri="{FF2B5EF4-FFF2-40B4-BE49-F238E27FC236}">
                <a16:creationId xmlns:a16="http://schemas.microsoft.com/office/drawing/2014/main" id="{79EA5F7F-6116-3D57-36AB-A3D5C9D72D82}"/>
              </a:ext>
            </a:extLst>
          </p:cNvPr>
          <p:cNvSpPr txBox="1"/>
          <p:nvPr/>
        </p:nvSpPr>
        <p:spPr>
          <a:xfrm>
            <a:off x="0" y="6077861"/>
            <a:ext cx="3257495" cy="461665"/>
          </a:xfrm>
          <a:prstGeom prst="rect">
            <a:avLst/>
          </a:prstGeom>
          <a:noFill/>
        </p:spPr>
        <p:txBody>
          <a:bodyPr wrap="none" rtlCol="0">
            <a:spAutoFit/>
          </a:bodyPr>
          <a:lstStyle/>
          <a:p>
            <a:r>
              <a:rPr lang="en-US" sz="1200" dirty="0"/>
              <a:t>Courtesy of NOAA. Image is in the public domain.</a:t>
            </a:r>
          </a:p>
          <a:p>
            <a:endParaRPr lang="en-US" sz="1200" dirty="0"/>
          </a:p>
        </p:txBody>
      </p:sp>
      <p:sp>
        <p:nvSpPr>
          <p:cNvPr id="15" name="TextBox 14">
            <a:extLst>
              <a:ext uri="{FF2B5EF4-FFF2-40B4-BE49-F238E27FC236}">
                <a16:creationId xmlns:a16="http://schemas.microsoft.com/office/drawing/2014/main" id="{25A2018C-180F-D38F-441B-BC0D4F6F5D24}"/>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12</a:t>
            </a:fld>
            <a:endParaRPr lang="en-US" dirty="0"/>
          </a:p>
        </p:txBody>
      </p:sp>
    </p:spTree>
    <p:extLst>
      <p:ext uri="{BB962C8B-B14F-4D97-AF65-F5344CB8AC3E}">
        <p14:creationId xmlns:p14="http://schemas.microsoft.com/office/powerpoint/2010/main" val="1032093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5986199" y="3518033"/>
            <a:ext cx="2404533" cy="2404533"/>
          </a:xfrm>
          <a:prstGeom prst="ellipse">
            <a:avLst/>
          </a:prstGeom>
          <a:solidFill>
            <a:srgbClr val="FFC000">
              <a:alpha val="55000"/>
            </a:srgb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5400000">
            <a:off x="6007364" y="3365765"/>
            <a:ext cx="2404533" cy="2666999"/>
          </a:xfrm>
          <a:prstGeom prst="ellipse">
            <a:avLst/>
          </a:prstGeom>
          <a:solidFill>
            <a:srgbClr val="FFC000">
              <a:alpha val="55000"/>
            </a:srgb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457200" y="265535"/>
            <a:ext cx="6248399" cy="1463100"/>
          </a:xfrm>
        </p:spPr>
        <p:txBody>
          <a:bodyPr>
            <a:noAutofit/>
          </a:bodyPr>
          <a:lstStyle/>
          <a:p>
            <a:r>
              <a:rPr lang="en-US" sz="3200" dirty="0">
                <a:latin typeface="+mn-lt"/>
              </a:rPr>
              <a:t>A projection algorithm is applied to the GCS to create a Projected Coordinate System (PCS).  </a:t>
            </a:r>
          </a:p>
        </p:txBody>
      </p:sp>
      <p:sp>
        <p:nvSpPr>
          <p:cNvPr id="8" name="Text Placeholder 7"/>
          <p:cNvSpPr>
            <a:spLocks noGrp="1"/>
          </p:cNvSpPr>
          <p:nvPr>
            <p:ph type="body" sz="half" idx="2"/>
          </p:nvPr>
        </p:nvSpPr>
        <p:spPr>
          <a:xfrm>
            <a:off x="457200" y="1731566"/>
            <a:ext cx="3631667" cy="4449763"/>
          </a:xfrm>
        </p:spPr>
        <p:txBody>
          <a:bodyPr>
            <a:noAutofit/>
          </a:bodyPr>
          <a:lstStyle/>
          <a:p>
            <a:pPr fontAlgn="base"/>
            <a:r>
              <a:rPr lang="en-US" sz="2400" dirty="0"/>
              <a:t>Imagine an orange as the Earth, and you want to be able to peel it in such a  way as to lay the peel flat.</a:t>
            </a:r>
          </a:p>
          <a:p>
            <a:pPr fontAlgn="base"/>
            <a:endParaRPr lang="en-US" sz="900" dirty="0"/>
          </a:p>
          <a:p>
            <a:pPr fontAlgn="base"/>
            <a:r>
              <a:rPr lang="en-US" sz="2400" dirty="0"/>
              <a:t>Similarly,                </a:t>
            </a:r>
            <a:r>
              <a:rPr lang="en-US" sz="2400" b="1" dirty="0"/>
              <a:t>projection is a method     by which cartographers </a:t>
            </a:r>
            <a:r>
              <a:rPr lang="en-US" sz="2400" b="1" dirty="0">
                <a:solidFill>
                  <a:srgbClr val="FF6600"/>
                </a:solidFill>
              </a:rPr>
              <a:t>translate a 3D globe (spheroid or ellipsoid)       to a 2D map surface.</a:t>
            </a:r>
            <a:endParaRPr lang="en-US" sz="2000"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3732" y="893366"/>
            <a:ext cx="2166408" cy="2166408"/>
          </a:xfrm>
          <a:prstGeom prst="rect">
            <a:avLst/>
          </a:prstGeom>
        </p:spPr>
      </p:pic>
      <p:pic>
        <p:nvPicPr>
          <p:cNvPr id="2050" name="Picture 2" descr="Map Projection Georeference"/>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114799" y="1731566"/>
            <a:ext cx="4537869" cy="4537869"/>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9"/>
          <p:cNvSpPr/>
          <p:nvPr/>
        </p:nvSpPr>
        <p:spPr>
          <a:xfrm>
            <a:off x="6883665" y="2874566"/>
            <a:ext cx="1794934" cy="592971"/>
          </a:xfrm>
          <a:custGeom>
            <a:avLst/>
            <a:gdLst>
              <a:gd name="connsiteX0" fmla="*/ 0 w 1794934"/>
              <a:gd name="connsiteY0" fmla="*/ 406400 h 592971"/>
              <a:gd name="connsiteX1" fmla="*/ 0 w 1794934"/>
              <a:gd name="connsiteY1" fmla="*/ 406400 h 592971"/>
              <a:gd name="connsiteX2" fmla="*/ 16934 w 1794934"/>
              <a:gd name="connsiteY2" fmla="*/ 152400 h 592971"/>
              <a:gd name="connsiteX3" fmla="*/ 33867 w 1794934"/>
              <a:gd name="connsiteY3" fmla="*/ 101600 h 592971"/>
              <a:gd name="connsiteX4" fmla="*/ 84667 w 1794934"/>
              <a:gd name="connsiteY4" fmla="*/ 67733 h 592971"/>
              <a:gd name="connsiteX5" fmla="*/ 186267 w 1794934"/>
              <a:gd name="connsiteY5" fmla="*/ 33867 h 592971"/>
              <a:gd name="connsiteX6" fmla="*/ 321734 w 1794934"/>
              <a:gd name="connsiteY6" fmla="*/ 50800 h 592971"/>
              <a:gd name="connsiteX7" fmla="*/ 474134 w 1794934"/>
              <a:gd name="connsiteY7" fmla="*/ 33867 h 592971"/>
              <a:gd name="connsiteX8" fmla="*/ 524934 w 1794934"/>
              <a:gd name="connsiteY8" fmla="*/ 16933 h 592971"/>
              <a:gd name="connsiteX9" fmla="*/ 609600 w 1794934"/>
              <a:gd name="connsiteY9" fmla="*/ 0 h 592971"/>
              <a:gd name="connsiteX10" fmla="*/ 846667 w 1794934"/>
              <a:gd name="connsiteY10" fmla="*/ 16933 h 592971"/>
              <a:gd name="connsiteX11" fmla="*/ 914400 w 1794934"/>
              <a:gd name="connsiteY11" fmla="*/ 33867 h 592971"/>
              <a:gd name="connsiteX12" fmla="*/ 1168400 w 1794934"/>
              <a:gd name="connsiteY12" fmla="*/ 50800 h 592971"/>
              <a:gd name="connsiteX13" fmla="*/ 1659467 w 1794934"/>
              <a:gd name="connsiteY13" fmla="*/ 84667 h 592971"/>
              <a:gd name="connsiteX14" fmla="*/ 1710267 w 1794934"/>
              <a:gd name="connsiteY14" fmla="*/ 118533 h 592971"/>
              <a:gd name="connsiteX15" fmla="*/ 1794934 w 1794934"/>
              <a:gd name="connsiteY15" fmla="*/ 270933 h 592971"/>
              <a:gd name="connsiteX16" fmla="*/ 1727200 w 1794934"/>
              <a:gd name="connsiteY16" fmla="*/ 406400 h 592971"/>
              <a:gd name="connsiteX17" fmla="*/ 1659467 w 1794934"/>
              <a:gd name="connsiteY17" fmla="*/ 423333 h 592971"/>
              <a:gd name="connsiteX18" fmla="*/ 1557867 w 1794934"/>
              <a:gd name="connsiteY18" fmla="*/ 474133 h 592971"/>
              <a:gd name="connsiteX19" fmla="*/ 1507067 w 1794934"/>
              <a:gd name="connsiteY19" fmla="*/ 508000 h 592971"/>
              <a:gd name="connsiteX20" fmla="*/ 541867 w 1794934"/>
              <a:gd name="connsiteY20" fmla="*/ 558800 h 592971"/>
              <a:gd name="connsiteX21" fmla="*/ 474134 w 1794934"/>
              <a:gd name="connsiteY21" fmla="*/ 592667 h 592971"/>
              <a:gd name="connsiteX22" fmla="*/ 338667 w 1794934"/>
              <a:gd name="connsiteY22" fmla="*/ 558800 h 592971"/>
              <a:gd name="connsiteX23" fmla="*/ 321734 w 1794934"/>
              <a:gd name="connsiteY23" fmla="*/ 508000 h 592971"/>
              <a:gd name="connsiteX24" fmla="*/ 270934 w 1794934"/>
              <a:gd name="connsiteY24" fmla="*/ 491067 h 592971"/>
              <a:gd name="connsiteX25" fmla="*/ 186267 w 1794934"/>
              <a:gd name="connsiteY25" fmla="*/ 474133 h 592971"/>
              <a:gd name="connsiteX26" fmla="*/ 16934 w 1794934"/>
              <a:gd name="connsiteY26" fmla="*/ 423333 h 592971"/>
              <a:gd name="connsiteX27" fmla="*/ 0 w 1794934"/>
              <a:gd name="connsiteY27" fmla="*/ 406400 h 59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94934" h="592971">
                <a:moveTo>
                  <a:pt x="0" y="406400"/>
                </a:moveTo>
                <a:lnTo>
                  <a:pt x="0" y="406400"/>
                </a:lnTo>
                <a:cubicBezTo>
                  <a:pt x="5645" y="321733"/>
                  <a:pt x="7563" y="236736"/>
                  <a:pt x="16934" y="152400"/>
                </a:cubicBezTo>
                <a:cubicBezTo>
                  <a:pt x="18905" y="134660"/>
                  <a:pt x="22717" y="115538"/>
                  <a:pt x="33867" y="101600"/>
                </a:cubicBezTo>
                <a:cubicBezTo>
                  <a:pt x="46580" y="85708"/>
                  <a:pt x="66070" y="75998"/>
                  <a:pt x="84667" y="67733"/>
                </a:cubicBezTo>
                <a:cubicBezTo>
                  <a:pt x="117289" y="53235"/>
                  <a:pt x="186267" y="33867"/>
                  <a:pt x="186267" y="33867"/>
                </a:cubicBezTo>
                <a:cubicBezTo>
                  <a:pt x="231423" y="39511"/>
                  <a:pt x="276227" y="50800"/>
                  <a:pt x="321734" y="50800"/>
                </a:cubicBezTo>
                <a:cubicBezTo>
                  <a:pt x="372847" y="50800"/>
                  <a:pt x="423717" y="42270"/>
                  <a:pt x="474134" y="33867"/>
                </a:cubicBezTo>
                <a:cubicBezTo>
                  <a:pt x="491741" y="30933"/>
                  <a:pt x="507618" y="21262"/>
                  <a:pt x="524934" y="16933"/>
                </a:cubicBezTo>
                <a:cubicBezTo>
                  <a:pt x="552856" y="9953"/>
                  <a:pt x="581378" y="5644"/>
                  <a:pt x="609600" y="0"/>
                </a:cubicBezTo>
                <a:cubicBezTo>
                  <a:pt x="688622" y="5644"/>
                  <a:pt x="767928" y="8184"/>
                  <a:pt x="846667" y="16933"/>
                </a:cubicBezTo>
                <a:cubicBezTo>
                  <a:pt x="869797" y="19503"/>
                  <a:pt x="891255" y="31431"/>
                  <a:pt x="914400" y="33867"/>
                </a:cubicBezTo>
                <a:cubicBezTo>
                  <a:pt x="998788" y="42750"/>
                  <a:pt x="1083733" y="45156"/>
                  <a:pt x="1168400" y="50800"/>
                </a:cubicBezTo>
                <a:cubicBezTo>
                  <a:pt x="1374267" y="119421"/>
                  <a:pt x="1071861" y="23880"/>
                  <a:pt x="1659467" y="84667"/>
                </a:cubicBezTo>
                <a:cubicBezTo>
                  <a:pt x="1679710" y="86761"/>
                  <a:pt x="1693334" y="107244"/>
                  <a:pt x="1710267" y="118533"/>
                </a:cubicBezTo>
                <a:cubicBezTo>
                  <a:pt x="1787901" y="234985"/>
                  <a:pt x="1765128" y="181519"/>
                  <a:pt x="1794934" y="270933"/>
                </a:cubicBezTo>
                <a:cubicBezTo>
                  <a:pt x="1787948" y="288399"/>
                  <a:pt x="1754870" y="387953"/>
                  <a:pt x="1727200" y="406400"/>
                </a:cubicBezTo>
                <a:cubicBezTo>
                  <a:pt x="1707836" y="419309"/>
                  <a:pt x="1682045" y="417689"/>
                  <a:pt x="1659467" y="423333"/>
                </a:cubicBezTo>
                <a:cubicBezTo>
                  <a:pt x="1513881" y="520391"/>
                  <a:pt x="1698081" y="404026"/>
                  <a:pt x="1557867" y="474133"/>
                </a:cubicBezTo>
                <a:cubicBezTo>
                  <a:pt x="1539664" y="483234"/>
                  <a:pt x="1525664" y="499734"/>
                  <a:pt x="1507067" y="508000"/>
                </a:cubicBezTo>
                <a:cubicBezTo>
                  <a:pt x="1230331" y="630995"/>
                  <a:pt x="650670" y="556667"/>
                  <a:pt x="541867" y="558800"/>
                </a:cubicBezTo>
                <a:cubicBezTo>
                  <a:pt x="519289" y="570089"/>
                  <a:pt x="499222" y="589879"/>
                  <a:pt x="474134" y="592667"/>
                </a:cubicBezTo>
                <a:cubicBezTo>
                  <a:pt x="443486" y="596072"/>
                  <a:pt x="372416" y="570049"/>
                  <a:pt x="338667" y="558800"/>
                </a:cubicBezTo>
                <a:cubicBezTo>
                  <a:pt x="333023" y="541867"/>
                  <a:pt x="334355" y="520621"/>
                  <a:pt x="321734" y="508000"/>
                </a:cubicBezTo>
                <a:cubicBezTo>
                  <a:pt x="309113" y="495379"/>
                  <a:pt x="288250" y="495396"/>
                  <a:pt x="270934" y="491067"/>
                </a:cubicBezTo>
                <a:cubicBezTo>
                  <a:pt x="243012" y="484086"/>
                  <a:pt x="214363" y="480377"/>
                  <a:pt x="186267" y="474133"/>
                </a:cubicBezTo>
                <a:cubicBezTo>
                  <a:pt x="156665" y="467555"/>
                  <a:pt x="28996" y="435395"/>
                  <a:pt x="16934" y="423333"/>
                </a:cubicBezTo>
                <a:lnTo>
                  <a:pt x="0" y="406400"/>
                </a:lnTo>
                <a:close/>
              </a:path>
            </a:pathLst>
          </a:custGeom>
          <a:solidFill>
            <a:schemeClr val="bg1">
              <a:alpha val="95000"/>
            </a:scheme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a:t>
            </a:r>
            <a:r>
              <a:rPr lang="en-US" b="1" dirty="0"/>
              <a:t>Projections</a:t>
            </a:r>
            <a:r>
              <a:rPr lang="en-US" dirty="0"/>
              <a:t> &gt; Metadata &gt; Processing Tools &gt; Exercise</a:t>
            </a:r>
          </a:p>
        </p:txBody>
      </p:sp>
      <p:sp>
        <p:nvSpPr>
          <p:cNvPr id="15" name="TextBox 14"/>
          <p:cNvSpPr txBox="1"/>
          <p:nvPr/>
        </p:nvSpPr>
        <p:spPr>
          <a:xfrm>
            <a:off x="6629400" y="4800600"/>
            <a:ext cx="1447800" cy="461665"/>
          </a:xfrm>
          <a:prstGeom prst="rect">
            <a:avLst/>
          </a:prstGeom>
          <a:noFill/>
        </p:spPr>
        <p:txBody>
          <a:bodyPr wrap="square" rtlCol="0">
            <a:spAutoFit/>
          </a:bodyPr>
          <a:lstStyle/>
          <a:p>
            <a:r>
              <a:rPr lang="en-US" sz="2400" b="1" i="1" dirty="0">
                <a:solidFill>
                  <a:schemeClr val="tx1">
                    <a:lumMod val="85000"/>
                    <a:lumOff val="15000"/>
                  </a:schemeClr>
                </a:solidFill>
              </a:rPr>
              <a:t>Datum</a:t>
            </a:r>
          </a:p>
        </p:txBody>
      </p:sp>
      <p:sp>
        <p:nvSpPr>
          <p:cNvPr id="12" name="Title 1"/>
          <p:cNvSpPr txBox="1">
            <a:spLocks/>
          </p:cNvSpPr>
          <p:nvPr/>
        </p:nvSpPr>
        <p:spPr>
          <a:xfrm>
            <a:off x="838200" y="640666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dirty="0">
                <a:solidFill>
                  <a:schemeClr val="tx1">
                    <a:lumMod val="65000"/>
                    <a:lumOff val="35000"/>
                  </a:schemeClr>
                </a:solidFill>
                <a:latin typeface="+mn-lt"/>
              </a:rPr>
              <a:t>Introduction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a:t>
            </a:r>
            <a:r>
              <a:rPr lang="en-US" sz="2000" u="sng" dirty="0">
                <a:solidFill>
                  <a:schemeClr val="tx1">
                    <a:lumMod val="65000"/>
                    <a:lumOff val="35000"/>
                  </a:schemeClr>
                </a:solidFill>
                <a:latin typeface="+mn-lt"/>
              </a:rPr>
              <a:t>Map Projections</a:t>
            </a:r>
            <a:r>
              <a:rPr lang="en-US" sz="2000" dirty="0">
                <a:solidFill>
                  <a:schemeClr val="tx1">
                    <a:lumMod val="65000"/>
                    <a:lumOff val="35000"/>
                  </a:schemeClr>
                </a:solidFill>
                <a:latin typeface="+mn-lt"/>
              </a:rPr>
              <a:t> » Metadata » 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sp>
        <p:nvSpPr>
          <p:cNvPr id="17" name="Title 1">
            <a:extLst>
              <a:ext uri="{FF2B5EF4-FFF2-40B4-BE49-F238E27FC236}">
                <a16:creationId xmlns:a16="http://schemas.microsoft.com/office/drawing/2014/main" id="{B2E82CE3-1972-4091-988F-F043239FDC9A}"/>
              </a:ext>
            </a:extLst>
          </p:cNvPr>
          <p:cNvSpPr txBox="1">
            <a:spLocks/>
          </p:cNvSpPr>
          <p:nvPr/>
        </p:nvSpPr>
        <p:spPr>
          <a:xfrm>
            <a:off x="838200" y="640666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dirty="0">
                <a:solidFill>
                  <a:schemeClr val="tx1">
                    <a:lumMod val="65000"/>
                    <a:lumOff val="35000"/>
                  </a:schemeClr>
                </a:solidFill>
                <a:latin typeface="+mn-lt"/>
              </a:rPr>
              <a:t>Introduction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a:t>
            </a:r>
            <a:r>
              <a:rPr lang="en-US" sz="2000" b="1" dirty="0">
                <a:solidFill>
                  <a:schemeClr val="tx1">
                    <a:lumMod val="65000"/>
                    <a:lumOff val="35000"/>
                  </a:schemeClr>
                </a:solidFill>
                <a:latin typeface="+mn-lt"/>
              </a:rPr>
              <a:t>Map Projections </a:t>
            </a:r>
            <a:r>
              <a:rPr lang="en-US" sz="2000" dirty="0">
                <a:solidFill>
                  <a:schemeClr val="tx1">
                    <a:lumMod val="65000"/>
                    <a:lumOff val="35000"/>
                  </a:schemeClr>
                </a:solidFill>
                <a:latin typeface="+mn-lt"/>
              </a:rPr>
              <a:t>» Metadata » 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sp>
        <p:nvSpPr>
          <p:cNvPr id="2" name="TextBox 1">
            <a:extLst>
              <a:ext uri="{FF2B5EF4-FFF2-40B4-BE49-F238E27FC236}">
                <a16:creationId xmlns:a16="http://schemas.microsoft.com/office/drawing/2014/main" id="{8418489F-CE7D-DF44-5D1B-D39D82DBF79B}"/>
              </a:ext>
            </a:extLst>
          </p:cNvPr>
          <p:cNvSpPr txBox="1"/>
          <p:nvPr/>
        </p:nvSpPr>
        <p:spPr>
          <a:xfrm>
            <a:off x="25664" y="5657909"/>
            <a:ext cx="4300537" cy="830997"/>
          </a:xfrm>
          <a:prstGeom prst="rect">
            <a:avLst/>
          </a:prstGeom>
          <a:noFill/>
        </p:spPr>
        <p:txBody>
          <a:bodyPr wrap="square" rtlCol="0">
            <a:spAutoFit/>
          </a:bodyPr>
          <a:lstStyle/>
          <a:p>
            <a:r>
              <a:rPr lang="en-US" sz="1200" dirty="0"/>
              <a:t>Original image © </a:t>
            </a:r>
            <a:r>
              <a:rPr lang="en-US" sz="1200" dirty="0">
                <a:hlinkClick r:id="rId5"/>
              </a:rPr>
              <a:t>GIS Geography</a:t>
            </a:r>
            <a:r>
              <a:rPr lang="en-US" sz="1200" dirty="0"/>
              <a:t>. All rights reserved. This content is excluded from our Creative Commons license. For more information, see </a:t>
            </a:r>
            <a:r>
              <a:rPr lang="en-US" sz="1200" dirty="0">
                <a:hlinkClick r:id="rId6"/>
              </a:rPr>
              <a:t>https://</a:t>
            </a:r>
            <a:r>
              <a:rPr lang="en-US" sz="1200" dirty="0" err="1">
                <a:hlinkClick r:id="rId6"/>
              </a:rPr>
              <a:t>ocw.mit.edu</a:t>
            </a:r>
            <a:r>
              <a:rPr lang="en-US" sz="1200" dirty="0">
                <a:hlinkClick r:id="rId6"/>
              </a:rPr>
              <a:t>/help/</a:t>
            </a:r>
            <a:r>
              <a:rPr lang="en-US" sz="1200" dirty="0" err="1">
                <a:hlinkClick r:id="rId6"/>
              </a:rPr>
              <a:t>faq</a:t>
            </a:r>
            <a:r>
              <a:rPr lang="en-US" sz="1200" dirty="0">
                <a:hlinkClick r:id="rId6"/>
              </a:rPr>
              <a:t>-fair-use/</a:t>
            </a:r>
            <a:endParaRPr lang="en-US" sz="1200" dirty="0"/>
          </a:p>
          <a:p>
            <a:endParaRPr lang="en-US" sz="1200" dirty="0"/>
          </a:p>
        </p:txBody>
      </p:sp>
      <p:sp>
        <p:nvSpPr>
          <p:cNvPr id="19" name="TextBox 18">
            <a:extLst>
              <a:ext uri="{FF2B5EF4-FFF2-40B4-BE49-F238E27FC236}">
                <a16:creationId xmlns:a16="http://schemas.microsoft.com/office/drawing/2014/main" id="{1B180813-CBE0-13CF-D74A-46D36E7BE6F5}"/>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13</a:t>
            </a:fld>
            <a:endParaRPr lang="en-US" dirty="0"/>
          </a:p>
        </p:txBody>
      </p:sp>
    </p:spTree>
    <p:extLst>
      <p:ext uri="{BB962C8B-B14F-4D97-AF65-F5344CB8AC3E}">
        <p14:creationId xmlns:p14="http://schemas.microsoft.com/office/powerpoint/2010/main" val="2941087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14400" y="6471138"/>
            <a:ext cx="8229600" cy="381000"/>
          </a:xfrm>
          <a:prstGeom prst="rect">
            <a:avLst/>
          </a:prstGeom>
          <a:solidFill>
            <a:schemeClr val="bg2">
              <a:lumMod val="75000"/>
            </a:schemeClr>
          </a:solidFill>
        </p:spPr>
        <p:txBody>
          <a:bodyPr wrap="square" rtlCol="0">
            <a:spAutoFit/>
          </a:bodyPr>
          <a:lstStyle/>
          <a:p>
            <a:r>
              <a:rPr lang="en-US" dirty="0"/>
              <a:t>Analysis &gt;&gt; </a:t>
            </a:r>
            <a:r>
              <a:rPr lang="en-US" b="1" dirty="0"/>
              <a:t>Projections</a:t>
            </a:r>
            <a:r>
              <a:rPr lang="en-US" dirty="0"/>
              <a:t> &gt;&gt; Metadata &gt;&gt; Processing Tools &gt;&gt; Exercise</a:t>
            </a:r>
          </a:p>
        </p:txBody>
      </p:sp>
      <p:sp>
        <p:nvSpPr>
          <p:cNvPr id="8" name="TextBox 7"/>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a:t>
            </a:r>
            <a:r>
              <a:rPr lang="en-US" b="1" dirty="0"/>
              <a:t>Projections</a:t>
            </a:r>
            <a:r>
              <a:rPr lang="en-US" dirty="0"/>
              <a:t> &gt; Metadata &gt; Processing Tools &gt; Exercise</a:t>
            </a:r>
          </a:p>
        </p:txBody>
      </p:sp>
      <p:sp>
        <p:nvSpPr>
          <p:cNvPr id="12" name="Title 1">
            <a:extLst>
              <a:ext uri="{FF2B5EF4-FFF2-40B4-BE49-F238E27FC236}">
                <a16:creationId xmlns:a16="http://schemas.microsoft.com/office/drawing/2014/main" id="{CE40FAA1-E16B-4607-BED2-95CB277E466B}"/>
              </a:ext>
            </a:extLst>
          </p:cNvPr>
          <p:cNvSpPr txBox="1">
            <a:spLocks/>
          </p:cNvSpPr>
          <p:nvPr/>
        </p:nvSpPr>
        <p:spPr>
          <a:xfrm>
            <a:off x="838200" y="640666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dirty="0">
                <a:solidFill>
                  <a:schemeClr val="tx1">
                    <a:lumMod val="65000"/>
                    <a:lumOff val="35000"/>
                  </a:schemeClr>
                </a:solidFill>
                <a:latin typeface="+mn-lt"/>
              </a:rPr>
              <a:t>Introduction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a:t>
            </a:r>
            <a:r>
              <a:rPr lang="en-US" sz="2000" b="1" dirty="0">
                <a:solidFill>
                  <a:schemeClr val="tx1">
                    <a:lumMod val="65000"/>
                    <a:lumOff val="35000"/>
                  </a:schemeClr>
                </a:solidFill>
                <a:latin typeface="+mn-lt"/>
              </a:rPr>
              <a:t>Map Projections </a:t>
            </a:r>
            <a:r>
              <a:rPr lang="en-US" sz="2000" dirty="0">
                <a:solidFill>
                  <a:schemeClr val="tx1">
                    <a:lumMod val="65000"/>
                    <a:lumOff val="35000"/>
                  </a:schemeClr>
                </a:solidFill>
                <a:latin typeface="+mn-lt"/>
              </a:rPr>
              <a:t>» Metadata » 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pic>
        <p:nvPicPr>
          <p:cNvPr id="6" name="Picture 5">
            <a:extLst>
              <a:ext uri="{FF2B5EF4-FFF2-40B4-BE49-F238E27FC236}">
                <a16:creationId xmlns:a16="http://schemas.microsoft.com/office/drawing/2014/main" id="{96F719ED-2843-4805-9FCB-9CAB714BBD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524000"/>
            <a:ext cx="4320540" cy="4206240"/>
          </a:xfrm>
          <a:prstGeom prst="rect">
            <a:avLst/>
          </a:prstGeom>
        </p:spPr>
      </p:pic>
      <p:sp>
        <p:nvSpPr>
          <p:cNvPr id="11" name="Content Placeholder 2">
            <a:extLst>
              <a:ext uri="{FF2B5EF4-FFF2-40B4-BE49-F238E27FC236}">
                <a16:creationId xmlns:a16="http://schemas.microsoft.com/office/drawing/2014/main" id="{CDB4F304-FA95-43DF-8029-77DA279D2987}"/>
              </a:ext>
            </a:extLst>
          </p:cNvPr>
          <p:cNvSpPr txBox="1">
            <a:spLocks/>
          </p:cNvSpPr>
          <p:nvPr/>
        </p:nvSpPr>
        <p:spPr>
          <a:xfrm>
            <a:off x="495300" y="737331"/>
            <a:ext cx="8001000" cy="1066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Font typeface="Arial" pitchFamily="34" charset="0"/>
              <a:buNone/>
            </a:pPr>
            <a:r>
              <a:rPr lang="en-US" sz="3200" b="1" dirty="0"/>
              <a:t>A Projected Coordinate System consists of</a:t>
            </a:r>
            <a:endParaRPr lang="en-US" sz="3200" dirty="0"/>
          </a:p>
        </p:txBody>
      </p:sp>
      <p:sp>
        <p:nvSpPr>
          <p:cNvPr id="3" name="Content Placeholder 2"/>
          <p:cNvSpPr>
            <a:spLocks noGrp="1"/>
          </p:cNvSpPr>
          <p:nvPr>
            <p:ph sz="half" idx="1"/>
          </p:nvPr>
        </p:nvSpPr>
        <p:spPr>
          <a:xfrm>
            <a:off x="495300" y="1524000"/>
            <a:ext cx="4381500" cy="4282440"/>
          </a:xfrm>
        </p:spPr>
        <p:txBody>
          <a:bodyPr>
            <a:noAutofit/>
          </a:bodyPr>
          <a:lstStyle/>
          <a:p>
            <a:r>
              <a:rPr lang="en-US" sz="3200" dirty="0"/>
              <a:t>Geographic Coordinate System</a:t>
            </a:r>
          </a:p>
          <a:p>
            <a:r>
              <a:rPr lang="en-US" sz="3200" dirty="0"/>
              <a:t>Projection Algorithm</a:t>
            </a:r>
          </a:p>
          <a:p>
            <a:r>
              <a:rPr lang="en-US" sz="3200" dirty="0"/>
              <a:t>Linear Unit</a:t>
            </a:r>
          </a:p>
          <a:p>
            <a:r>
              <a:rPr lang="en-US" sz="3200" dirty="0"/>
              <a:t>Parameters that center the system on a certain location</a:t>
            </a:r>
          </a:p>
        </p:txBody>
      </p:sp>
      <p:sp>
        <p:nvSpPr>
          <p:cNvPr id="7" name="TextBox 6">
            <a:extLst>
              <a:ext uri="{FF2B5EF4-FFF2-40B4-BE49-F238E27FC236}">
                <a16:creationId xmlns:a16="http://schemas.microsoft.com/office/drawing/2014/main" id="{3E92B9A8-472C-4D8F-A38D-6D4681F16B77}"/>
              </a:ext>
            </a:extLst>
          </p:cNvPr>
          <p:cNvSpPr txBox="1"/>
          <p:nvPr/>
        </p:nvSpPr>
        <p:spPr>
          <a:xfrm>
            <a:off x="5132070" y="5720360"/>
            <a:ext cx="3657600" cy="830997"/>
          </a:xfrm>
          <a:prstGeom prst="rect">
            <a:avLst/>
          </a:prstGeom>
          <a:noFill/>
        </p:spPr>
        <p:txBody>
          <a:bodyPr wrap="square" rtlCol="0">
            <a:spAutoFit/>
          </a:bodyPr>
          <a:lstStyle/>
          <a:p>
            <a:r>
              <a:rPr lang="en-US" sz="1200" dirty="0"/>
              <a:t>© </a:t>
            </a:r>
            <a:r>
              <a:rPr lang="en-US" sz="1200" dirty="0">
                <a:hlinkClick r:id="rId4"/>
              </a:rPr>
              <a:t>Jochen Albrecht</a:t>
            </a:r>
            <a:r>
              <a:rPr lang="en-US" sz="1200" dirty="0"/>
              <a:t>. All rights reserved. This content is excluded from our Creative Commons license. For more information, see </a:t>
            </a:r>
            <a:r>
              <a:rPr lang="en-US" sz="1200" dirty="0">
                <a:hlinkClick r:id="rId5"/>
              </a:rPr>
              <a:t>https://</a:t>
            </a:r>
            <a:r>
              <a:rPr lang="en-US" sz="1200" dirty="0" err="1">
                <a:hlinkClick r:id="rId5"/>
              </a:rPr>
              <a:t>ocw.mit.edu</a:t>
            </a:r>
            <a:r>
              <a:rPr lang="en-US" sz="1200" dirty="0">
                <a:hlinkClick r:id="rId5"/>
              </a:rPr>
              <a:t>/help/</a:t>
            </a:r>
            <a:r>
              <a:rPr lang="en-US" sz="1200" dirty="0" err="1">
                <a:hlinkClick r:id="rId5"/>
              </a:rPr>
              <a:t>faq</a:t>
            </a:r>
            <a:r>
              <a:rPr lang="en-US" sz="1200" dirty="0">
                <a:hlinkClick r:id="rId5"/>
              </a:rPr>
              <a:t>-fair-use/</a:t>
            </a:r>
            <a:endParaRPr lang="en-US" sz="1200" dirty="0"/>
          </a:p>
          <a:p>
            <a:endParaRPr lang="en-US" sz="1200" i="1" dirty="0"/>
          </a:p>
        </p:txBody>
      </p:sp>
      <p:sp>
        <p:nvSpPr>
          <p:cNvPr id="10" name="TextBox 9">
            <a:extLst>
              <a:ext uri="{FF2B5EF4-FFF2-40B4-BE49-F238E27FC236}">
                <a16:creationId xmlns:a16="http://schemas.microsoft.com/office/drawing/2014/main" id="{DA99CA7D-EC71-3447-76CB-AE963569D7B3}"/>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14</a:t>
            </a:fld>
            <a:endParaRPr lang="en-US" dirty="0"/>
          </a:p>
        </p:txBody>
      </p:sp>
    </p:spTree>
    <p:extLst>
      <p:ext uri="{BB962C8B-B14F-4D97-AF65-F5344CB8AC3E}">
        <p14:creationId xmlns:p14="http://schemas.microsoft.com/office/powerpoint/2010/main" val="87899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95300" y="782030"/>
            <a:ext cx="8077200" cy="2129018"/>
          </a:xfrm>
        </p:spPr>
        <p:txBody>
          <a:bodyPr>
            <a:noAutofit/>
          </a:bodyPr>
          <a:lstStyle/>
          <a:p>
            <a:pPr marL="0" indent="0">
              <a:buNone/>
            </a:pPr>
            <a:r>
              <a:rPr lang="en-US" sz="3200" dirty="0"/>
              <a:t>There are many different types of projections.    Each have certain strengths and limitations              in the following types of </a:t>
            </a:r>
            <a:r>
              <a:rPr lang="en-US" sz="3200" dirty="0">
                <a:solidFill>
                  <a:schemeClr val="accent1">
                    <a:lumMod val="75000"/>
                  </a:schemeClr>
                </a:solidFill>
              </a:rPr>
              <a:t>distortions</a:t>
            </a:r>
            <a:r>
              <a:rPr lang="en-US" sz="3200" dirty="0"/>
              <a:t>:          </a:t>
            </a:r>
            <a:r>
              <a:rPr lang="en-US" sz="3200" dirty="0">
                <a:solidFill>
                  <a:schemeClr val="accent1">
                    <a:lumMod val="75000"/>
                  </a:schemeClr>
                </a:solidFill>
              </a:rPr>
              <a:t>shape, area, distance, direction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828" y="3511056"/>
            <a:ext cx="7547344" cy="2283193"/>
          </a:xfrm>
          <a:prstGeom prst="rect">
            <a:avLst/>
          </a:prstGeom>
        </p:spPr>
      </p:pic>
      <p:sp>
        <p:nvSpPr>
          <p:cNvPr id="9" name="TextBox 8"/>
          <p:cNvSpPr txBox="1"/>
          <p:nvPr/>
        </p:nvSpPr>
        <p:spPr>
          <a:xfrm>
            <a:off x="914400" y="6471138"/>
            <a:ext cx="8229600" cy="381000"/>
          </a:xfrm>
          <a:prstGeom prst="rect">
            <a:avLst/>
          </a:prstGeom>
          <a:solidFill>
            <a:schemeClr val="bg2">
              <a:lumMod val="75000"/>
            </a:schemeClr>
          </a:solidFill>
        </p:spPr>
        <p:txBody>
          <a:bodyPr wrap="square" rtlCol="0">
            <a:spAutoFit/>
          </a:bodyPr>
          <a:lstStyle/>
          <a:p>
            <a:r>
              <a:rPr lang="en-US" dirty="0"/>
              <a:t>Analysis &gt;&gt; </a:t>
            </a:r>
            <a:r>
              <a:rPr lang="en-US" b="1" dirty="0"/>
              <a:t>Projections</a:t>
            </a:r>
            <a:r>
              <a:rPr lang="en-US" dirty="0"/>
              <a:t> &gt;&gt; Metadata &gt;&gt; Processing Tools &gt;&gt; Exercise</a:t>
            </a:r>
          </a:p>
        </p:txBody>
      </p:sp>
      <p:sp>
        <p:nvSpPr>
          <p:cNvPr id="8" name="TextBox 7"/>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a:t>
            </a:r>
            <a:r>
              <a:rPr lang="en-US" b="1" dirty="0"/>
              <a:t>Projections</a:t>
            </a:r>
            <a:r>
              <a:rPr lang="en-US" dirty="0"/>
              <a:t> &gt; Metadata &gt; Processing Tools &gt; Exercise</a:t>
            </a:r>
          </a:p>
        </p:txBody>
      </p:sp>
      <p:sp>
        <p:nvSpPr>
          <p:cNvPr id="12" name="Title 1">
            <a:extLst>
              <a:ext uri="{FF2B5EF4-FFF2-40B4-BE49-F238E27FC236}">
                <a16:creationId xmlns:a16="http://schemas.microsoft.com/office/drawing/2014/main" id="{CE40FAA1-E16B-4607-BED2-95CB277E466B}"/>
              </a:ext>
            </a:extLst>
          </p:cNvPr>
          <p:cNvSpPr txBox="1">
            <a:spLocks/>
          </p:cNvSpPr>
          <p:nvPr/>
        </p:nvSpPr>
        <p:spPr>
          <a:xfrm>
            <a:off x="838200" y="640666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dirty="0">
                <a:solidFill>
                  <a:schemeClr val="tx1">
                    <a:lumMod val="65000"/>
                    <a:lumOff val="35000"/>
                  </a:schemeClr>
                </a:solidFill>
                <a:latin typeface="+mn-lt"/>
              </a:rPr>
              <a:t>Introduction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a:t>
            </a:r>
            <a:r>
              <a:rPr lang="en-US" sz="2000" b="1" dirty="0">
                <a:solidFill>
                  <a:schemeClr val="tx1">
                    <a:lumMod val="65000"/>
                    <a:lumOff val="35000"/>
                  </a:schemeClr>
                </a:solidFill>
                <a:latin typeface="+mn-lt"/>
              </a:rPr>
              <a:t>Map Projections </a:t>
            </a:r>
            <a:r>
              <a:rPr lang="en-US" sz="2000" dirty="0">
                <a:solidFill>
                  <a:schemeClr val="tx1">
                    <a:lumMod val="65000"/>
                    <a:lumOff val="35000"/>
                  </a:schemeClr>
                </a:solidFill>
                <a:latin typeface="+mn-lt"/>
              </a:rPr>
              <a:t>» Metadata » 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sp>
        <p:nvSpPr>
          <p:cNvPr id="2" name="TextBox 1">
            <a:extLst>
              <a:ext uri="{FF2B5EF4-FFF2-40B4-BE49-F238E27FC236}">
                <a16:creationId xmlns:a16="http://schemas.microsoft.com/office/drawing/2014/main" id="{36647C2F-A82E-440F-2339-73B1CCAB5128}"/>
              </a:ext>
            </a:extLst>
          </p:cNvPr>
          <p:cNvSpPr txBox="1"/>
          <p:nvPr/>
        </p:nvSpPr>
        <p:spPr>
          <a:xfrm>
            <a:off x="501377" y="5807630"/>
            <a:ext cx="6286500" cy="646331"/>
          </a:xfrm>
          <a:prstGeom prst="rect">
            <a:avLst/>
          </a:prstGeom>
          <a:noFill/>
        </p:spPr>
        <p:txBody>
          <a:bodyPr wrap="square" rtlCol="0">
            <a:spAutoFit/>
          </a:bodyPr>
          <a:lstStyle/>
          <a:p>
            <a:r>
              <a:rPr lang="en-US" sz="1200" dirty="0"/>
              <a:t>© source unknown. All rights reserved. This content is excluded from our Creative Commons license. For more information, see </a:t>
            </a:r>
            <a:r>
              <a:rPr lang="en-US" sz="1200" dirty="0">
                <a:hlinkClick r:id="rId4"/>
              </a:rPr>
              <a:t>https://</a:t>
            </a:r>
            <a:r>
              <a:rPr lang="en-US" sz="1200" dirty="0" err="1">
                <a:hlinkClick r:id="rId4"/>
              </a:rPr>
              <a:t>ocw.mit.edu</a:t>
            </a:r>
            <a:r>
              <a:rPr lang="en-US" sz="1200" dirty="0">
                <a:hlinkClick r:id="rId4"/>
              </a:rPr>
              <a:t>/help/</a:t>
            </a:r>
            <a:r>
              <a:rPr lang="en-US" sz="1200" dirty="0" err="1">
                <a:hlinkClick r:id="rId4"/>
              </a:rPr>
              <a:t>faq</a:t>
            </a:r>
            <a:r>
              <a:rPr lang="en-US" sz="1200" dirty="0">
                <a:hlinkClick r:id="rId4"/>
              </a:rPr>
              <a:t>-fair-use/</a:t>
            </a:r>
            <a:endParaRPr lang="en-US" sz="1200" dirty="0"/>
          </a:p>
          <a:p>
            <a:endParaRPr lang="en-US" sz="1200" dirty="0"/>
          </a:p>
        </p:txBody>
      </p:sp>
      <p:sp>
        <p:nvSpPr>
          <p:cNvPr id="10" name="TextBox 9">
            <a:extLst>
              <a:ext uri="{FF2B5EF4-FFF2-40B4-BE49-F238E27FC236}">
                <a16:creationId xmlns:a16="http://schemas.microsoft.com/office/drawing/2014/main" id="{9506B77B-30ED-EA65-000E-788EFE24CEC3}"/>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15</a:t>
            </a:fld>
            <a:endParaRPr lang="en-US" dirty="0"/>
          </a:p>
        </p:txBody>
      </p:sp>
    </p:spTree>
    <p:extLst>
      <p:ext uri="{BB962C8B-B14F-4D97-AF65-F5344CB8AC3E}">
        <p14:creationId xmlns:p14="http://schemas.microsoft.com/office/powerpoint/2010/main" val="2789442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latin typeface="+mn-lt"/>
              </a:rPr>
              <a:t>Coordinate Systems Characteristics</a:t>
            </a:r>
          </a:p>
        </p:txBody>
      </p:sp>
      <p:sp>
        <p:nvSpPr>
          <p:cNvPr id="6" name="Text Placeholder 5"/>
          <p:cNvSpPr>
            <a:spLocks noGrp="1"/>
          </p:cNvSpPr>
          <p:nvPr>
            <p:ph type="body" idx="1"/>
          </p:nvPr>
        </p:nvSpPr>
        <p:spPr>
          <a:xfrm>
            <a:off x="486383" y="1728358"/>
            <a:ext cx="4040188" cy="639762"/>
          </a:xfrm>
        </p:spPr>
        <p:txBody>
          <a:bodyPr/>
          <a:lstStyle/>
          <a:p>
            <a:r>
              <a:rPr lang="en-US" dirty="0"/>
              <a:t>Geographic</a:t>
            </a:r>
          </a:p>
        </p:txBody>
      </p:sp>
      <p:sp>
        <p:nvSpPr>
          <p:cNvPr id="7" name="Content Placeholder 6"/>
          <p:cNvSpPr>
            <a:spLocks noGrp="1"/>
          </p:cNvSpPr>
          <p:nvPr>
            <p:ph sz="half" idx="2"/>
          </p:nvPr>
        </p:nvSpPr>
        <p:spPr>
          <a:xfrm>
            <a:off x="504217" y="2680686"/>
            <a:ext cx="4040188" cy="2479516"/>
          </a:xfrm>
        </p:spPr>
        <p:txBody>
          <a:bodyPr>
            <a:normAutofit/>
          </a:bodyPr>
          <a:lstStyle/>
          <a:p>
            <a:pPr marL="285750" indent="-285750"/>
            <a:r>
              <a:rPr lang="en-US" dirty="0"/>
              <a:t>3D spherical/spheroidal surface defines locations</a:t>
            </a:r>
          </a:p>
          <a:p>
            <a:pPr marL="285750" indent="-285750"/>
            <a:r>
              <a:rPr lang="en-US" dirty="0"/>
              <a:t>Units: degrees (angular)</a:t>
            </a:r>
          </a:p>
          <a:p>
            <a:pPr marL="285750" indent="-285750"/>
            <a:r>
              <a:rPr lang="en-US" dirty="0"/>
              <a:t>Lengths, angles, and areas change with distance away from equator</a:t>
            </a:r>
          </a:p>
        </p:txBody>
      </p:sp>
      <p:sp>
        <p:nvSpPr>
          <p:cNvPr id="8" name="Text Placeholder 7"/>
          <p:cNvSpPr>
            <a:spLocks noGrp="1"/>
          </p:cNvSpPr>
          <p:nvPr>
            <p:ph type="body" sz="quarter" idx="3"/>
          </p:nvPr>
        </p:nvSpPr>
        <p:spPr>
          <a:xfrm>
            <a:off x="4645025" y="1728358"/>
            <a:ext cx="4041775" cy="639762"/>
          </a:xfrm>
        </p:spPr>
        <p:txBody>
          <a:bodyPr/>
          <a:lstStyle/>
          <a:p>
            <a:r>
              <a:rPr lang="en-US" dirty="0"/>
              <a:t>Projected</a:t>
            </a:r>
          </a:p>
        </p:txBody>
      </p:sp>
      <p:sp>
        <p:nvSpPr>
          <p:cNvPr id="9" name="Content Placeholder 8"/>
          <p:cNvSpPr>
            <a:spLocks noGrp="1"/>
          </p:cNvSpPr>
          <p:nvPr>
            <p:ph sz="quarter" idx="4"/>
          </p:nvPr>
        </p:nvSpPr>
        <p:spPr>
          <a:xfrm>
            <a:off x="4645025" y="2678840"/>
            <a:ext cx="4270375" cy="2486171"/>
          </a:xfrm>
        </p:spPr>
        <p:txBody>
          <a:bodyPr>
            <a:normAutofit/>
          </a:bodyPr>
          <a:lstStyle/>
          <a:p>
            <a:r>
              <a:rPr lang="en-US" dirty="0"/>
              <a:t>2D flat/planar                 surface defines locations</a:t>
            </a:r>
          </a:p>
          <a:p>
            <a:r>
              <a:rPr lang="en-US" dirty="0"/>
              <a:t>Units: </a:t>
            </a:r>
            <a:r>
              <a:rPr lang="en-US" dirty="0" err="1"/>
              <a:t>ft</a:t>
            </a:r>
            <a:r>
              <a:rPr lang="en-US" dirty="0"/>
              <a:t>, m, miles, etc. (linear)</a:t>
            </a:r>
          </a:p>
          <a:p>
            <a:r>
              <a:rPr lang="en-US" dirty="0"/>
              <a:t>Lengths, angles, and areas constant across the two dimensions</a:t>
            </a:r>
          </a:p>
        </p:txBody>
      </p:sp>
      <p:sp>
        <p:nvSpPr>
          <p:cNvPr id="11" name="Title 1">
            <a:extLst>
              <a:ext uri="{FF2B5EF4-FFF2-40B4-BE49-F238E27FC236}">
                <a16:creationId xmlns:a16="http://schemas.microsoft.com/office/drawing/2014/main" id="{C8D81FBA-A154-448E-BDBD-158BE550CEE6}"/>
              </a:ext>
            </a:extLst>
          </p:cNvPr>
          <p:cNvSpPr txBox="1">
            <a:spLocks/>
          </p:cNvSpPr>
          <p:nvPr/>
        </p:nvSpPr>
        <p:spPr>
          <a:xfrm>
            <a:off x="838200" y="640666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dirty="0">
                <a:solidFill>
                  <a:schemeClr val="tx1">
                    <a:lumMod val="65000"/>
                    <a:lumOff val="35000"/>
                  </a:schemeClr>
                </a:solidFill>
                <a:latin typeface="+mn-lt"/>
              </a:rPr>
              <a:t>Introduction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a:t>
            </a:r>
            <a:r>
              <a:rPr lang="en-US" sz="2000" b="1" dirty="0">
                <a:solidFill>
                  <a:schemeClr val="tx1">
                    <a:lumMod val="65000"/>
                    <a:lumOff val="35000"/>
                  </a:schemeClr>
                </a:solidFill>
                <a:latin typeface="+mn-lt"/>
              </a:rPr>
              <a:t>Map Projections </a:t>
            </a:r>
            <a:r>
              <a:rPr lang="en-US" sz="2000" dirty="0">
                <a:solidFill>
                  <a:schemeClr val="tx1">
                    <a:lumMod val="65000"/>
                    <a:lumOff val="35000"/>
                  </a:schemeClr>
                </a:solidFill>
                <a:latin typeface="+mn-lt"/>
              </a:rPr>
              <a:t>» Metadata » 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sp>
        <p:nvSpPr>
          <p:cNvPr id="10" name="TextBox 9">
            <a:extLst>
              <a:ext uri="{FF2B5EF4-FFF2-40B4-BE49-F238E27FC236}">
                <a16:creationId xmlns:a16="http://schemas.microsoft.com/office/drawing/2014/main" id="{F5B574D8-75C8-F308-F7E4-5D210C21A155}"/>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16</a:t>
            </a:fld>
            <a:endParaRPr lang="en-US" dirty="0"/>
          </a:p>
        </p:txBody>
      </p:sp>
    </p:spTree>
    <p:extLst>
      <p:ext uri="{BB962C8B-B14F-4D97-AF65-F5344CB8AC3E}">
        <p14:creationId xmlns:p14="http://schemas.microsoft.com/office/powerpoint/2010/main" val="21356270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latin typeface="+mn-lt"/>
              </a:rPr>
              <a:t>Coordinate Systems Summary</a:t>
            </a:r>
          </a:p>
        </p:txBody>
      </p:sp>
      <p:sp>
        <p:nvSpPr>
          <p:cNvPr id="10" name="TextBox 9"/>
          <p:cNvSpPr txBox="1"/>
          <p:nvPr/>
        </p:nvSpPr>
        <p:spPr>
          <a:xfrm>
            <a:off x="457200" y="1534887"/>
            <a:ext cx="8229600" cy="1328023"/>
          </a:xfrm>
          <a:prstGeom prst="roundRect">
            <a:avLst/>
          </a:prstGeom>
          <a:solidFill>
            <a:schemeClr val="accent2">
              <a:lumMod val="20000"/>
              <a:lumOff val="80000"/>
            </a:schemeClr>
          </a:solidFill>
          <a:ln>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457200" indent="-457200">
              <a:buAutoNum type="arabicPeriod"/>
            </a:pPr>
            <a:r>
              <a:rPr lang="en-US" sz="2400" dirty="0"/>
              <a:t>Data often start in a geographic coordinate system. </a:t>
            </a:r>
          </a:p>
          <a:p>
            <a:pPr marL="457200" indent="-457200">
              <a:buAutoNum type="arabicPeriod"/>
            </a:pPr>
            <a:r>
              <a:rPr lang="en-US" sz="2400" dirty="0"/>
              <a:t>They are projected into a projected coordinate system.  </a:t>
            </a:r>
          </a:p>
          <a:p>
            <a:pPr marL="457200" indent="-457200">
              <a:buAutoNum type="arabicPeriod"/>
            </a:pPr>
            <a:r>
              <a:rPr lang="en-US" sz="2400" dirty="0"/>
              <a:t>The projection depends on the data location and analyses </a:t>
            </a:r>
          </a:p>
        </p:txBody>
      </p:sp>
      <p:sp>
        <p:nvSpPr>
          <p:cNvPr id="11" name="Title 1">
            <a:extLst>
              <a:ext uri="{FF2B5EF4-FFF2-40B4-BE49-F238E27FC236}">
                <a16:creationId xmlns:a16="http://schemas.microsoft.com/office/drawing/2014/main" id="{C8D81FBA-A154-448E-BDBD-158BE550CEE6}"/>
              </a:ext>
            </a:extLst>
          </p:cNvPr>
          <p:cNvSpPr txBox="1">
            <a:spLocks/>
          </p:cNvSpPr>
          <p:nvPr/>
        </p:nvSpPr>
        <p:spPr>
          <a:xfrm>
            <a:off x="838200" y="640666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dirty="0">
                <a:solidFill>
                  <a:schemeClr val="tx1">
                    <a:lumMod val="65000"/>
                    <a:lumOff val="35000"/>
                  </a:schemeClr>
                </a:solidFill>
                <a:latin typeface="+mn-lt"/>
              </a:rPr>
              <a:t>Introduction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a:t>
            </a:r>
            <a:r>
              <a:rPr lang="en-US" sz="2000" b="1" dirty="0">
                <a:solidFill>
                  <a:schemeClr val="tx1">
                    <a:lumMod val="65000"/>
                    <a:lumOff val="35000"/>
                  </a:schemeClr>
                </a:solidFill>
                <a:latin typeface="+mn-lt"/>
              </a:rPr>
              <a:t>Map Projections </a:t>
            </a:r>
            <a:r>
              <a:rPr lang="en-US" sz="2000" dirty="0">
                <a:solidFill>
                  <a:schemeClr val="tx1">
                    <a:lumMod val="65000"/>
                    <a:lumOff val="35000"/>
                  </a:schemeClr>
                </a:solidFill>
                <a:latin typeface="+mn-lt"/>
              </a:rPr>
              <a:t>» Metadata » 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pic>
        <p:nvPicPr>
          <p:cNvPr id="19" name="Picture 18">
            <a:extLst>
              <a:ext uri="{FF2B5EF4-FFF2-40B4-BE49-F238E27FC236}">
                <a16:creationId xmlns:a16="http://schemas.microsoft.com/office/drawing/2014/main" id="{172D9371-0EA0-49F7-A858-24C20979CD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2777767"/>
            <a:ext cx="4823460" cy="3184956"/>
          </a:xfrm>
          <a:prstGeom prst="rect">
            <a:avLst/>
          </a:prstGeom>
        </p:spPr>
      </p:pic>
      <p:sp>
        <p:nvSpPr>
          <p:cNvPr id="2" name="TextBox 1">
            <a:extLst>
              <a:ext uri="{FF2B5EF4-FFF2-40B4-BE49-F238E27FC236}">
                <a16:creationId xmlns:a16="http://schemas.microsoft.com/office/drawing/2014/main" id="{6A793D9D-6C26-6BEC-C13E-99FBAC7D3151}"/>
              </a:ext>
            </a:extLst>
          </p:cNvPr>
          <p:cNvSpPr txBox="1"/>
          <p:nvPr/>
        </p:nvSpPr>
        <p:spPr>
          <a:xfrm>
            <a:off x="207940" y="5962723"/>
            <a:ext cx="7031060" cy="646331"/>
          </a:xfrm>
          <a:prstGeom prst="rect">
            <a:avLst/>
          </a:prstGeom>
          <a:noFill/>
        </p:spPr>
        <p:txBody>
          <a:bodyPr wrap="square" rtlCol="0">
            <a:spAutoFit/>
          </a:bodyPr>
          <a:lstStyle/>
          <a:p>
            <a:r>
              <a:rPr lang="en-US" sz="1200" dirty="0"/>
              <a:t>Image © </a:t>
            </a:r>
            <a:r>
              <a:rPr lang="en-US" sz="1200" dirty="0">
                <a:hlinkClick r:id="rId4"/>
              </a:rPr>
              <a:t>Michael Minn</a:t>
            </a:r>
            <a:r>
              <a:rPr lang="en-US" sz="1200" dirty="0"/>
              <a:t>. All rights reserved. This content is excluded from our Creative Commons license. For more information, see </a:t>
            </a:r>
            <a:r>
              <a:rPr lang="en-US" sz="1200" dirty="0">
                <a:hlinkClick r:id="rId5"/>
              </a:rPr>
              <a:t>https://</a:t>
            </a:r>
            <a:r>
              <a:rPr lang="en-US" sz="1200" dirty="0" err="1">
                <a:hlinkClick r:id="rId5"/>
              </a:rPr>
              <a:t>ocw.mit.edu</a:t>
            </a:r>
            <a:r>
              <a:rPr lang="en-US" sz="1200" dirty="0">
                <a:hlinkClick r:id="rId5"/>
              </a:rPr>
              <a:t>/help/</a:t>
            </a:r>
            <a:r>
              <a:rPr lang="en-US" sz="1200" dirty="0" err="1">
                <a:hlinkClick r:id="rId5"/>
              </a:rPr>
              <a:t>faq</a:t>
            </a:r>
            <a:r>
              <a:rPr lang="en-US" sz="1200" dirty="0">
                <a:hlinkClick r:id="rId5"/>
              </a:rPr>
              <a:t>-fair-use/</a:t>
            </a:r>
            <a:endParaRPr lang="en-US" sz="1200" dirty="0"/>
          </a:p>
          <a:p>
            <a:endParaRPr lang="en-US" sz="1200" dirty="0"/>
          </a:p>
        </p:txBody>
      </p:sp>
      <p:sp>
        <p:nvSpPr>
          <p:cNvPr id="7" name="TextBox 6">
            <a:extLst>
              <a:ext uri="{FF2B5EF4-FFF2-40B4-BE49-F238E27FC236}">
                <a16:creationId xmlns:a16="http://schemas.microsoft.com/office/drawing/2014/main" id="{E2D6D8D1-6DAA-6C4D-BB7F-4A65A3D42498}"/>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17</a:t>
            </a:fld>
            <a:endParaRPr lang="en-US" dirty="0"/>
          </a:p>
        </p:txBody>
      </p:sp>
    </p:spTree>
    <p:extLst>
      <p:ext uri="{BB962C8B-B14F-4D97-AF65-F5344CB8AC3E}">
        <p14:creationId xmlns:p14="http://schemas.microsoft.com/office/powerpoint/2010/main" val="3752507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CFCF0"/>
        </a:solidFill>
        <a:effectLst/>
      </p:bgPr>
    </p:bg>
    <p:spTree>
      <p:nvGrpSpPr>
        <p:cNvPr id="1" name=""/>
        <p:cNvGrpSpPr/>
        <p:nvPr/>
      </p:nvGrpSpPr>
      <p:grpSpPr>
        <a:xfrm>
          <a:off x="0" y="0"/>
          <a:ext cx="0" cy="0"/>
          <a:chOff x="0" y="0"/>
          <a:chExt cx="0" cy="0"/>
        </a:xfrm>
      </p:grpSpPr>
      <p:pic>
        <p:nvPicPr>
          <p:cNvPr id="6146" name="Picture 2" descr="Map Projections and Coordinate Systems - ppt video online download"/>
          <p:cNvPicPr>
            <a:picLocks noChangeAspect="1" noChangeArrowheads="1"/>
          </p:cNvPicPr>
          <p:nvPr/>
        </p:nvPicPr>
        <p:blipFill rotWithShape="1">
          <a:blip r:embed="rId3">
            <a:extLst>
              <a:ext uri="{28A0092B-C50C-407E-A947-70E740481C1C}">
                <a14:useLocalDpi xmlns:a14="http://schemas.microsoft.com/office/drawing/2010/main" val="0"/>
              </a:ext>
            </a:extLst>
          </a:blip>
          <a:srcRect l="29526" t="40624" r="3661" b="12422"/>
          <a:stretch/>
        </p:blipFill>
        <p:spPr bwMode="auto">
          <a:xfrm>
            <a:off x="838200" y="3289054"/>
            <a:ext cx="5867400" cy="30925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latin typeface="+mn-lt"/>
              </a:rPr>
              <a:t>Commonly Encountered Systems</a:t>
            </a:r>
          </a:p>
        </p:txBody>
      </p:sp>
      <p:sp>
        <p:nvSpPr>
          <p:cNvPr id="4" name="Content Placeholder 3"/>
          <p:cNvSpPr>
            <a:spLocks noGrp="1"/>
          </p:cNvSpPr>
          <p:nvPr>
            <p:ph sz="half" idx="2"/>
          </p:nvPr>
        </p:nvSpPr>
        <p:spPr>
          <a:xfrm>
            <a:off x="457200" y="2220912"/>
            <a:ext cx="8610600" cy="939453"/>
          </a:xfrm>
        </p:spPr>
        <p:txBody>
          <a:bodyPr>
            <a:normAutofit/>
          </a:bodyPr>
          <a:lstStyle/>
          <a:p>
            <a:r>
              <a:rPr lang="en-US" sz="2000" dirty="0"/>
              <a:t>NAD83 (North American Datum) – best fitting ellipsoid for North America  </a:t>
            </a:r>
          </a:p>
          <a:p>
            <a:r>
              <a:rPr lang="en-US" sz="2000" dirty="0"/>
              <a:t>WGS1984 (World Geodetic System) – best fitting ellipsoid for the globe/world</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5828" t="28769" r="62781" b="26200"/>
          <a:stretch/>
        </p:blipFill>
        <p:spPr>
          <a:xfrm>
            <a:off x="7353300" y="3289054"/>
            <a:ext cx="1295400" cy="2779364"/>
          </a:xfrm>
          <a:prstGeom prst="rect">
            <a:avLst/>
          </a:prstGeom>
        </p:spPr>
      </p:pic>
      <p:sp>
        <p:nvSpPr>
          <p:cNvPr id="9" name="Text Placeholder 2"/>
          <p:cNvSpPr>
            <a:spLocks noGrp="1"/>
          </p:cNvSpPr>
          <p:nvPr>
            <p:ph type="body" idx="1"/>
          </p:nvPr>
        </p:nvSpPr>
        <p:spPr>
          <a:xfrm>
            <a:off x="457200" y="1535113"/>
            <a:ext cx="5181600" cy="639762"/>
          </a:xfrm>
        </p:spPr>
        <p:txBody>
          <a:bodyPr/>
          <a:lstStyle/>
          <a:p>
            <a:r>
              <a:rPr lang="en-US" dirty="0"/>
              <a:t>Geographic Coordinate System</a:t>
            </a:r>
          </a:p>
        </p:txBody>
      </p:sp>
      <p:sp>
        <p:nvSpPr>
          <p:cNvPr id="8" name="Title 1">
            <a:extLst>
              <a:ext uri="{FF2B5EF4-FFF2-40B4-BE49-F238E27FC236}">
                <a16:creationId xmlns:a16="http://schemas.microsoft.com/office/drawing/2014/main" id="{7883A6DE-727D-48DA-9BE6-A441215DE697}"/>
              </a:ext>
            </a:extLst>
          </p:cNvPr>
          <p:cNvSpPr txBox="1">
            <a:spLocks/>
          </p:cNvSpPr>
          <p:nvPr/>
        </p:nvSpPr>
        <p:spPr>
          <a:xfrm>
            <a:off x="838200" y="640666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dirty="0">
                <a:solidFill>
                  <a:schemeClr val="tx1">
                    <a:lumMod val="65000"/>
                    <a:lumOff val="35000"/>
                  </a:schemeClr>
                </a:solidFill>
                <a:latin typeface="+mn-lt"/>
              </a:rPr>
              <a:t>Introduction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a:t>
            </a:r>
            <a:r>
              <a:rPr lang="en-US" sz="2000" b="1" dirty="0">
                <a:solidFill>
                  <a:schemeClr val="tx1">
                    <a:lumMod val="65000"/>
                    <a:lumOff val="35000"/>
                  </a:schemeClr>
                </a:solidFill>
                <a:latin typeface="+mn-lt"/>
              </a:rPr>
              <a:t>Map Projections </a:t>
            </a:r>
            <a:r>
              <a:rPr lang="en-US" sz="2000" dirty="0">
                <a:solidFill>
                  <a:schemeClr val="tx1">
                    <a:lumMod val="65000"/>
                    <a:lumOff val="35000"/>
                  </a:schemeClr>
                </a:solidFill>
                <a:latin typeface="+mn-lt"/>
              </a:rPr>
              <a:t>» Metadata » 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sp>
        <p:nvSpPr>
          <p:cNvPr id="10" name="TextBox 9">
            <a:extLst>
              <a:ext uri="{FF2B5EF4-FFF2-40B4-BE49-F238E27FC236}">
                <a16:creationId xmlns:a16="http://schemas.microsoft.com/office/drawing/2014/main" id="{9C291F1D-7340-1F09-4DF2-5C8A79BAA3A3}"/>
              </a:ext>
            </a:extLst>
          </p:cNvPr>
          <p:cNvSpPr txBox="1"/>
          <p:nvPr/>
        </p:nvSpPr>
        <p:spPr>
          <a:xfrm>
            <a:off x="5962705" y="6173597"/>
            <a:ext cx="3257495" cy="461665"/>
          </a:xfrm>
          <a:prstGeom prst="rect">
            <a:avLst/>
          </a:prstGeom>
          <a:noFill/>
        </p:spPr>
        <p:txBody>
          <a:bodyPr wrap="none" rtlCol="0">
            <a:spAutoFit/>
          </a:bodyPr>
          <a:lstStyle/>
          <a:p>
            <a:r>
              <a:rPr lang="en-US" sz="1200" dirty="0"/>
              <a:t>Courtesy of NOAA. Image is in the public domain.</a:t>
            </a:r>
          </a:p>
          <a:p>
            <a:endParaRPr lang="en-US" sz="1200" dirty="0"/>
          </a:p>
        </p:txBody>
      </p:sp>
      <p:sp>
        <p:nvSpPr>
          <p:cNvPr id="11" name="TextBox 10">
            <a:extLst>
              <a:ext uri="{FF2B5EF4-FFF2-40B4-BE49-F238E27FC236}">
                <a16:creationId xmlns:a16="http://schemas.microsoft.com/office/drawing/2014/main" id="{4925437F-D84B-226F-A552-60DED48D5C28}"/>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18</a:t>
            </a:fld>
            <a:endParaRPr lang="en-US" dirty="0"/>
          </a:p>
        </p:txBody>
      </p:sp>
    </p:spTree>
    <p:extLst>
      <p:ext uri="{BB962C8B-B14F-4D97-AF65-F5344CB8AC3E}">
        <p14:creationId xmlns:p14="http://schemas.microsoft.com/office/powerpoint/2010/main" val="824584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Content Placeholder 17"/>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r="1074"/>
          <a:stretch/>
        </p:blipFill>
        <p:spPr>
          <a:xfrm>
            <a:off x="2029536" y="2191171"/>
            <a:ext cx="7018827" cy="3420030"/>
          </a:xfrm>
        </p:spPr>
      </p:pic>
      <p:sp>
        <p:nvSpPr>
          <p:cNvPr id="3" name="Text Placeholder 2"/>
          <p:cNvSpPr>
            <a:spLocks noGrp="1"/>
          </p:cNvSpPr>
          <p:nvPr>
            <p:ph type="body" idx="1"/>
          </p:nvPr>
        </p:nvSpPr>
        <p:spPr>
          <a:xfrm>
            <a:off x="454662" y="1180270"/>
            <a:ext cx="5181600" cy="639762"/>
          </a:xfrm>
        </p:spPr>
        <p:txBody>
          <a:bodyPr/>
          <a:lstStyle/>
          <a:p>
            <a:r>
              <a:rPr lang="en-US" dirty="0"/>
              <a:t>Projected Coordinate System</a:t>
            </a:r>
          </a:p>
        </p:txBody>
      </p:sp>
      <p:sp>
        <p:nvSpPr>
          <p:cNvPr id="4" name="Content Placeholder 3"/>
          <p:cNvSpPr>
            <a:spLocks noGrp="1"/>
          </p:cNvSpPr>
          <p:nvPr>
            <p:ph sz="half" idx="2"/>
          </p:nvPr>
        </p:nvSpPr>
        <p:spPr>
          <a:xfrm>
            <a:off x="429400" y="1820032"/>
            <a:ext cx="8610600" cy="3951288"/>
          </a:xfrm>
        </p:spPr>
        <p:txBody>
          <a:bodyPr/>
          <a:lstStyle/>
          <a:p>
            <a:r>
              <a:rPr lang="en-US" sz="2000" dirty="0"/>
              <a:t>UTM (Universal Transverse Mercator) – often best for large regions </a:t>
            </a:r>
          </a:p>
        </p:txBody>
      </p:sp>
      <p:pic>
        <p:nvPicPr>
          <p:cNvPr id="7174" name="Picture 6" descr="Universal Transverse Mercator and Universal Polar Coordinate Systems"/>
          <p:cNvPicPr>
            <a:picLocks noChangeAspect="1" noChangeArrowheads="1"/>
          </p:cNvPicPr>
          <p:nvPr/>
        </p:nvPicPr>
        <p:blipFill rotWithShape="1">
          <a:blip r:embed="rId4">
            <a:extLst>
              <a:ext uri="{28A0092B-C50C-407E-A947-70E740481C1C}">
                <a14:useLocalDpi xmlns:a14="http://schemas.microsoft.com/office/drawing/2010/main" val="0"/>
              </a:ext>
            </a:extLst>
          </a:blip>
          <a:srcRect r="4038"/>
          <a:stretch/>
        </p:blipFill>
        <p:spPr bwMode="auto">
          <a:xfrm>
            <a:off x="285363" y="4001591"/>
            <a:ext cx="1811142" cy="1781127"/>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Universal Transverse Mercator and Universal Polar Coordinate System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763" y="2316026"/>
            <a:ext cx="1658742" cy="165137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457200" y="274638"/>
            <a:ext cx="8229600" cy="1143000"/>
          </a:xfrm>
        </p:spPr>
        <p:txBody>
          <a:bodyPr>
            <a:normAutofit/>
          </a:bodyPr>
          <a:lstStyle/>
          <a:p>
            <a:r>
              <a:rPr lang="en-US" dirty="0">
                <a:latin typeface="+mn-lt"/>
              </a:rPr>
              <a:t>Commonly Encountered Systems</a:t>
            </a:r>
          </a:p>
        </p:txBody>
      </p:sp>
      <p:sp>
        <p:nvSpPr>
          <p:cNvPr id="8" name="Title 1">
            <a:extLst>
              <a:ext uri="{FF2B5EF4-FFF2-40B4-BE49-F238E27FC236}">
                <a16:creationId xmlns:a16="http://schemas.microsoft.com/office/drawing/2014/main" id="{659982D6-10DB-4491-B783-9C9EB2637606}"/>
              </a:ext>
            </a:extLst>
          </p:cNvPr>
          <p:cNvSpPr txBox="1">
            <a:spLocks/>
          </p:cNvSpPr>
          <p:nvPr/>
        </p:nvSpPr>
        <p:spPr>
          <a:xfrm>
            <a:off x="838200" y="640666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dirty="0">
                <a:solidFill>
                  <a:schemeClr val="tx1">
                    <a:lumMod val="65000"/>
                    <a:lumOff val="35000"/>
                  </a:schemeClr>
                </a:solidFill>
                <a:latin typeface="+mn-lt"/>
              </a:rPr>
              <a:t>Introduction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a:t>
            </a:r>
            <a:r>
              <a:rPr lang="en-US" sz="2000" b="1" dirty="0">
                <a:solidFill>
                  <a:schemeClr val="tx1">
                    <a:lumMod val="65000"/>
                    <a:lumOff val="35000"/>
                  </a:schemeClr>
                </a:solidFill>
                <a:latin typeface="+mn-lt"/>
              </a:rPr>
              <a:t>Map Projections </a:t>
            </a:r>
            <a:r>
              <a:rPr lang="en-US" sz="2000" dirty="0">
                <a:solidFill>
                  <a:schemeClr val="tx1">
                    <a:lumMod val="65000"/>
                    <a:lumOff val="35000"/>
                  </a:schemeClr>
                </a:solidFill>
                <a:latin typeface="+mn-lt"/>
              </a:rPr>
              <a:t>» Metadata » 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sp>
        <p:nvSpPr>
          <p:cNvPr id="10" name="TextBox 9">
            <a:extLst>
              <a:ext uri="{FF2B5EF4-FFF2-40B4-BE49-F238E27FC236}">
                <a16:creationId xmlns:a16="http://schemas.microsoft.com/office/drawing/2014/main" id="{8CBD6AC6-FD53-E2E0-A822-89C5C20781B1}"/>
              </a:ext>
            </a:extLst>
          </p:cNvPr>
          <p:cNvSpPr txBox="1"/>
          <p:nvPr/>
        </p:nvSpPr>
        <p:spPr>
          <a:xfrm>
            <a:off x="12915" y="5752835"/>
            <a:ext cx="3657600" cy="830997"/>
          </a:xfrm>
          <a:prstGeom prst="rect">
            <a:avLst/>
          </a:prstGeom>
          <a:noFill/>
        </p:spPr>
        <p:txBody>
          <a:bodyPr wrap="square" rtlCol="0">
            <a:spAutoFit/>
          </a:bodyPr>
          <a:lstStyle/>
          <a:p>
            <a:r>
              <a:rPr lang="en-US" sz="1200" dirty="0"/>
              <a:t>© </a:t>
            </a:r>
            <a:r>
              <a:rPr lang="en-US" sz="1200" dirty="0">
                <a:hlinkClick r:id="rId6"/>
              </a:rPr>
              <a:t>Jochen Albrecht</a:t>
            </a:r>
            <a:r>
              <a:rPr lang="en-US" sz="1200" dirty="0"/>
              <a:t>. All rights reserved. This content is excluded from our Creative Commons license. For more information, see </a:t>
            </a:r>
            <a:r>
              <a:rPr lang="en-US" sz="1200" dirty="0">
                <a:hlinkClick r:id="rId7"/>
              </a:rPr>
              <a:t>https://</a:t>
            </a:r>
            <a:r>
              <a:rPr lang="en-US" sz="1200" dirty="0" err="1">
                <a:hlinkClick r:id="rId7"/>
              </a:rPr>
              <a:t>ocw.mit.edu</a:t>
            </a:r>
            <a:r>
              <a:rPr lang="en-US" sz="1200" dirty="0">
                <a:hlinkClick r:id="rId7"/>
              </a:rPr>
              <a:t>/help/</a:t>
            </a:r>
            <a:r>
              <a:rPr lang="en-US" sz="1200" dirty="0" err="1">
                <a:hlinkClick r:id="rId7"/>
              </a:rPr>
              <a:t>faq</a:t>
            </a:r>
            <a:r>
              <a:rPr lang="en-US" sz="1200" dirty="0">
                <a:hlinkClick r:id="rId7"/>
              </a:rPr>
              <a:t>-fair-use/</a:t>
            </a:r>
            <a:endParaRPr lang="en-US" sz="1200" dirty="0"/>
          </a:p>
          <a:p>
            <a:endParaRPr lang="en-US" sz="1200" i="1" dirty="0"/>
          </a:p>
        </p:txBody>
      </p:sp>
      <p:sp>
        <p:nvSpPr>
          <p:cNvPr id="2" name="TextBox 1">
            <a:extLst>
              <a:ext uri="{FF2B5EF4-FFF2-40B4-BE49-F238E27FC236}">
                <a16:creationId xmlns:a16="http://schemas.microsoft.com/office/drawing/2014/main" id="{8B99D2B2-0B15-041A-D7AD-67CEFDC0F61A}"/>
              </a:ext>
            </a:extLst>
          </p:cNvPr>
          <p:cNvSpPr txBox="1"/>
          <p:nvPr/>
        </p:nvSpPr>
        <p:spPr>
          <a:xfrm>
            <a:off x="5453708" y="5588814"/>
            <a:ext cx="3764797" cy="646331"/>
          </a:xfrm>
          <a:prstGeom prst="rect">
            <a:avLst/>
          </a:prstGeom>
          <a:noFill/>
        </p:spPr>
        <p:txBody>
          <a:bodyPr wrap="square" rtlCol="0">
            <a:spAutoFit/>
          </a:bodyPr>
          <a:lstStyle/>
          <a:p>
            <a:r>
              <a:rPr lang="en-US" sz="1200" dirty="0"/>
              <a:t>Courtesy of the National Geospatial-Intelligence Agency. Image is in the public domain. </a:t>
            </a:r>
          </a:p>
          <a:p>
            <a:endParaRPr lang="en-US" sz="1200" dirty="0"/>
          </a:p>
        </p:txBody>
      </p:sp>
      <p:sp>
        <p:nvSpPr>
          <p:cNvPr id="11" name="TextBox 10">
            <a:extLst>
              <a:ext uri="{FF2B5EF4-FFF2-40B4-BE49-F238E27FC236}">
                <a16:creationId xmlns:a16="http://schemas.microsoft.com/office/drawing/2014/main" id="{DB01C51F-A9B7-58B4-D0EF-F33838F7772A}"/>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19</a:t>
            </a:fld>
            <a:endParaRPr lang="en-US" dirty="0"/>
          </a:p>
        </p:txBody>
      </p:sp>
    </p:spTree>
    <p:extLst>
      <p:ext uri="{BB962C8B-B14F-4D97-AF65-F5344CB8AC3E}">
        <p14:creationId xmlns:p14="http://schemas.microsoft.com/office/powerpoint/2010/main" val="55640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0"/>
            <a:ext cx="8229600" cy="3429000"/>
          </a:xfrm>
        </p:spPr>
        <p:txBody>
          <a:bodyPr>
            <a:normAutofit/>
          </a:bodyPr>
          <a:lstStyle/>
          <a:p>
            <a:r>
              <a:rPr lang="en-US" sz="3000" dirty="0">
                <a:solidFill>
                  <a:schemeClr val="accent1">
                    <a:lumMod val="75000"/>
                  </a:schemeClr>
                </a:solidFill>
              </a:rPr>
              <a:t>Introduction to spatial analyses</a:t>
            </a:r>
          </a:p>
          <a:p>
            <a:r>
              <a:rPr lang="en-US" sz="3000" dirty="0"/>
              <a:t>Use </a:t>
            </a:r>
            <a:r>
              <a:rPr lang="en-US" sz="3000" dirty="0">
                <a:solidFill>
                  <a:schemeClr val="accent1">
                    <a:lumMod val="75000"/>
                  </a:schemeClr>
                </a:solidFill>
              </a:rPr>
              <a:t>map projections </a:t>
            </a:r>
            <a:r>
              <a:rPr lang="en-US" sz="3000" dirty="0"/>
              <a:t>&amp;</a:t>
            </a:r>
            <a:r>
              <a:rPr lang="en-US" sz="3000" dirty="0">
                <a:solidFill>
                  <a:schemeClr val="accent2">
                    <a:lumMod val="75000"/>
                  </a:schemeClr>
                </a:solidFill>
              </a:rPr>
              <a:t> </a:t>
            </a:r>
            <a:r>
              <a:rPr lang="en-US" sz="3000" dirty="0">
                <a:solidFill>
                  <a:schemeClr val="accent1">
                    <a:lumMod val="75000"/>
                  </a:schemeClr>
                </a:solidFill>
              </a:rPr>
              <a:t>metadata </a:t>
            </a:r>
            <a:r>
              <a:rPr lang="en-US" sz="3000" dirty="0"/>
              <a:t>to      understand and transform spatial data</a:t>
            </a:r>
          </a:p>
          <a:p>
            <a:r>
              <a:rPr lang="en-US" sz="3000" dirty="0"/>
              <a:t>Use different types of </a:t>
            </a:r>
            <a:r>
              <a:rPr lang="en-US" sz="3000" dirty="0">
                <a:solidFill>
                  <a:schemeClr val="accent1">
                    <a:lumMod val="75000"/>
                  </a:schemeClr>
                </a:solidFill>
              </a:rPr>
              <a:t>processing tools </a:t>
            </a:r>
            <a:r>
              <a:rPr lang="en-US" sz="3000" dirty="0"/>
              <a:t>in software(s) to perform a multi-step analysis</a:t>
            </a:r>
          </a:p>
          <a:p>
            <a:r>
              <a:rPr lang="en-US" sz="3000" dirty="0">
                <a:solidFill>
                  <a:schemeClr val="accent1">
                    <a:lumMod val="75000"/>
                  </a:schemeClr>
                </a:solidFill>
              </a:rPr>
              <a:t>Exercise</a:t>
            </a:r>
            <a:r>
              <a:rPr lang="en-US" sz="3000" dirty="0"/>
              <a:t> new knowledge with GIS software(s)</a:t>
            </a:r>
          </a:p>
        </p:txBody>
      </p:sp>
      <p:sp>
        <p:nvSpPr>
          <p:cNvPr id="6" name="Title 3"/>
          <p:cNvSpPr txBox="1">
            <a:spLocks/>
          </p:cNvSpPr>
          <p:nvPr/>
        </p:nvSpPr>
        <p:spPr>
          <a:xfrm>
            <a:off x="457200" y="1143001"/>
            <a:ext cx="8001000" cy="838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pPr algn="l"/>
            <a:r>
              <a:rPr lang="en-US" b="1" dirty="0">
                <a:latin typeface="+mn-lt"/>
              </a:rPr>
              <a:t>OUTLINE</a:t>
            </a:r>
            <a:endParaRPr lang="en-US" dirty="0">
              <a:solidFill>
                <a:schemeClr val="tx1">
                  <a:lumMod val="75000"/>
                  <a:lumOff val="25000"/>
                </a:schemeClr>
              </a:solidFill>
            </a:endParaRPr>
          </a:p>
        </p:txBody>
      </p:sp>
      <p:sp>
        <p:nvSpPr>
          <p:cNvPr id="7" name="Title 1"/>
          <p:cNvSpPr txBox="1">
            <a:spLocks/>
          </p:cNvSpPr>
          <p:nvPr/>
        </p:nvSpPr>
        <p:spPr>
          <a:xfrm>
            <a:off x="457200" y="5410200"/>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dirty="0">
                <a:solidFill>
                  <a:schemeClr val="tx1">
                    <a:lumMod val="65000"/>
                    <a:lumOff val="35000"/>
                  </a:schemeClr>
                </a:solidFill>
                <a:latin typeface="+mn-lt"/>
              </a:rPr>
              <a:t>Introduction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Map Projections » Metadata » 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sp>
        <p:nvSpPr>
          <p:cNvPr id="2" name="TextBox 1">
            <a:extLst>
              <a:ext uri="{FF2B5EF4-FFF2-40B4-BE49-F238E27FC236}">
                <a16:creationId xmlns:a16="http://schemas.microsoft.com/office/drawing/2014/main" id="{4546A4F8-4B18-CA4E-3B52-23EB5A6C93D2}"/>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2</a:t>
            </a:fld>
            <a:endParaRPr lang="en-US" dirty="0"/>
          </a:p>
        </p:txBody>
      </p:sp>
    </p:spTree>
    <p:extLst>
      <p:ext uri="{BB962C8B-B14F-4D97-AF65-F5344CB8AC3E}">
        <p14:creationId xmlns:p14="http://schemas.microsoft.com/office/powerpoint/2010/main" val="351467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2.22222E-6 L 0.04583 0.14445 " pathEditMode="relative" rAng="0" ptsTypes="AA">
                                      <p:cBhvr>
                                        <p:cTn id="6" dur="1250" fill="hold"/>
                                        <p:tgtEl>
                                          <p:spTgt spid="7"/>
                                        </p:tgtEl>
                                        <p:attrNameLst>
                                          <p:attrName>ppt_x</p:attrName>
                                          <p:attrName>ppt_y</p:attrName>
                                        </p:attrNameLst>
                                      </p:cBhvr>
                                      <p:rCtr x="2292" y="72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5181600" cy="639762"/>
          </a:xfrm>
        </p:spPr>
        <p:txBody>
          <a:bodyPr/>
          <a:lstStyle/>
          <a:p>
            <a:r>
              <a:rPr lang="en-US" dirty="0"/>
              <a:t>Projected Coordinate System</a:t>
            </a:r>
          </a:p>
        </p:txBody>
      </p:sp>
      <p:sp>
        <p:nvSpPr>
          <p:cNvPr id="4" name="Content Placeholder 3"/>
          <p:cNvSpPr>
            <a:spLocks noGrp="1"/>
          </p:cNvSpPr>
          <p:nvPr>
            <p:ph sz="half" idx="2"/>
          </p:nvPr>
        </p:nvSpPr>
        <p:spPr>
          <a:xfrm>
            <a:off x="457200" y="2174875"/>
            <a:ext cx="8610600" cy="3951288"/>
          </a:xfrm>
        </p:spPr>
        <p:txBody>
          <a:bodyPr/>
          <a:lstStyle/>
          <a:p>
            <a:r>
              <a:rPr lang="en-US" sz="2000" dirty="0"/>
              <a:t>USA State Plane Systems – have been optimized per state, see updates </a:t>
            </a:r>
            <a:r>
              <a:rPr lang="en-US" sz="2000" dirty="0">
                <a:hlinkClick r:id="rId3"/>
              </a:rPr>
              <a:t>here</a:t>
            </a:r>
            <a:r>
              <a:rPr lang="en-US" sz="2000" dirty="0"/>
              <a:t>.  </a:t>
            </a:r>
          </a:p>
        </p:txBody>
      </p:sp>
      <p:sp>
        <p:nvSpPr>
          <p:cNvPr id="9" name="Title 1"/>
          <p:cNvSpPr>
            <a:spLocks noGrp="1"/>
          </p:cNvSpPr>
          <p:nvPr>
            <p:ph type="title"/>
          </p:nvPr>
        </p:nvSpPr>
        <p:spPr>
          <a:xfrm>
            <a:off x="457200" y="274638"/>
            <a:ext cx="8229600" cy="1143000"/>
          </a:xfrm>
        </p:spPr>
        <p:txBody>
          <a:bodyPr>
            <a:normAutofit/>
          </a:bodyPr>
          <a:lstStyle/>
          <a:p>
            <a:r>
              <a:rPr lang="en-US" dirty="0">
                <a:latin typeface="+mn-lt"/>
              </a:rPr>
              <a:t>Commonly Encountered Systems</a:t>
            </a:r>
          </a:p>
        </p:txBody>
      </p:sp>
      <p:pic>
        <p:nvPicPr>
          <p:cNvPr id="10242" name="Picture 2" descr="25. The SPC Grid and Map Projections | The Nature of Geographic Inform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2783836"/>
            <a:ext cx="5353050" cy="334232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B64AD141-A618-47EA-AE86-C87113523263}"/>
              </a:ext>
            </a:extLst>
          </p:cNvPr>
          <p:cNvSpPr txBox="1">
            <a:spLocks/>
          </p:cNvSpPr>
          <p:nvPr/>
        </p:nvSpPr>
        <p:spPr>
          <a:xfrm>
            <a:off x="838200" y="640666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dirty="0">
                <a:solidFill>
                  <a:schemeClr val="tx1">
                    <a:lumMod val="65000"/>
                    <a:lumOff val="35000"/>
                  </a:schemeClr>
                </a:solidFill>
                <a:latin typeface="+mn-lt"/>
              </a:rPr>
              <a:t>Introduction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a:t>
            </a:r>
            <a:r>
              <a:rPr lang="en-US" sz="2000" b="1" dirty="0">
                <a:solidFill>
                  <a:schemeClr val="tx1">
                    <a:lumMod val="65000"/>
                    <a:lumOff val="35000"/>
                  </a:schemeClr>
                </a:solidFill>
                <a:latin typeface="+mn-lt"/>
              </a:rPr>
              <a:t>Map Projections </a:t>
            </a:r>
            <a:r>
              <a:rPr lang="en-US" sz="2000" dirty="0">
                <a:solidFill>
                  <a:schemeClr val="tx1">
                    <a:lumMod val="65000"/>
                    <a:lumOff val="35000"/>
                  </a:schemeClr>
                </a:solidFill>
                <a:latin typeface="+mn-lt"/>
              </a:rPr>
              <a:t>» Metadata » 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sp>
        <p:nvSpPr>
          <p:cNvPr id="7" name="TextBox 6">
            <a:extLst>
              <a:ext uri="{FF2B5EF4-FFF2-40B4-BE49-F238E27FC236}">
                <a16:creationId xmlns:a16="http://schemas.microsoft.com/office/drawing/2014/main" id="{49D988A9-70D6-2C07-4965-9CC53D38D66F}"/>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20</a:t>
            </a:fld>
            <a:endParaRPr lang="en-US" dirty="0"/>
          </a:p>
        </p:txBody>
      </p:sp>
    </p:spTree>
    <p:extLst>
      <p:ext uri="{BB962C8B-B14F-4D97-AF65-F5344CB8AC3E}">
        <p14:creationId xmlns:p14="http://schemas.microsoft.com/office/powerpoint/2010/main" val="732392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4800" y="274638"/>
            <a:ext cx="8610600" cy="1143000"/>
          </a:xfrm>
        </p:spPr>
        <p:txBody>
          <a:bodyPr>
            <a:noAutofit/>
          </a:bodyPr>
          <a:lstStyle/>
          <a:p>
            <a:r>
              <a:rPr lang="en-US" dirty="0">
                <a:latin typeface="+mn-lt"/>
              </a:rPr>
              <a:t>Tips on selecting a </a:t>
            </a:r>
            <a:br>
              <a:rPr lang="en-US" dirty="0">
                <a:latin typeface="+mn-lt"/>
              </a:rPr>
            </a:br>
            <a:r>
              <a:rPr lang="en-US" dirty="0">
                <a:latin typeface="+mn-lt"/>
              </a:rPr>
              <a:t>Projected Coordinate System</a:t>
            </a:r>
          </a:p>
        </p:txBody>
      </p:sp>
      <p:sp>
        <p:nvSpPr>
          <p:cNvPr id="8" name="Content Placeholder 7"/>
          <p:cNvSpPr>
            <a:spLocks noGrp="1"/>
          </p:cNvSpPr>
          <p:nvPr>
            <p:ph idx="1"/>
          </p:nvPr>
        </p:nvSpPr>
        <p:spPr>
          <a:xfrm>
            <a:off x="457200" y="1981200"/>
            <a:ext cx="8229600" cy="4144963"/>
          </a:xfrm>
        </p:spPr>
        <p:txBody>
          <a:bodyPr>
            <a:normAutofit/>
          </a:bodyPr>
          <a:lstStyle/>
          <a:p>
            <a:r>
              <a:rPr lang="en-US" b="1" dirty="0"/>
              <a:t>Based on your project’s analyses:</a:t>
            </a:r>
          </a:p>
          <a:p>
            <a:pPr lvl="1"/>
            <a:r>
              <a:rPr lang="en-US" dirty="0"/>
              <a:t>Preserve </a:t>
            </a:r>
            <a:r>
              <a:rPr lang="en-US" b="1" dirty="0"/>
              <a:t>area</a:t>
            </a:r>
            <a:r>
              <a:rPr lang="en-US" dirty="0"/>
              <a:t> with equal-area projections</a:t>
            </a:r>
          </a:p>
          <a:p>
            <a:pPr lvl="1"/>
            <a:r>
              <a:rPr lang="en-US" dirty="0"/>
              <a:t>Preserve </a:t>
            </a:r>
            <a:r>
              <a:rPr lang="en-US" b="1" dirty="0"/>
              <a:t>shape</a:t>
            </a:r>
            <a:r>
              <a:rPr lang="en-US" dirty="0"/>
              <a:t> with conformal projections</a:t>
            </a:r>
          </a:p>
          <a:p>
            <a:pPr lvl="1"/>
            <a:r>
              <a:rPr lang="en-US" dirty="0"/>
              <a:t>Preserve </a:t>
            </a:r>
            <a:r>
              <a:rPr lang="en-US" b="1" dirty="0"/>
              <a:t>direction</a:t>
            </a:r>
            <a:r>
              <a:rPr lang="en-US" dirty="0"/>
              <a:t> with azimuthal projections</a:t>
            </a:r>
          </a:p>
          <a:p>
            <a:pPr lvl="1"/>
            <a:r>
              <a:rPr lang="en-US" dirty="0"/>
              <a:t>Preserve </a:t>
            </a:r>
            <a:r>
              <a:rPr lang="en-US" b="1" dirty="0"/>
              <a:t>distance</a:t>
            </a:r>
            <a:r>
              <a:rPr lang="en-US" dirty="0"/>
              <a:t> with equidistant projections</a:t>
            </a:r>
          </a:p>
          <a:p>
            <a:pPr lvl="1"/>
            <a:r>
              <a:rPr lang="en-US" dirty="0"/>
              <a:t>Other projections compromise on the distortions</a:t>
            </a:r>
          </a:p>
          <a:p>
            <a:pPr lvl="1"/>
            <a:r>
              <a:rPr lang="en-US" dirty="0"/>
              <a:t>(Usually you stick with one, but can re-project)</a:t>
            </a:r>
          </a:p>
        </p:txBody>
      </p:sp>
      <p:sp>
        <p:nvSpPr>
          <p:cNvPr id="4" name="Title 1">
            <a:extLst>
              <a:ext uri="{FF2B5EF4-FFF2-40B4-BE49-F238E27FC236}">
                <a16:creationId xmlns:a16="http://schemas.microsoft.com/office/drawing/2014/main" id="{479ACA56-8DB2-4BC3-837D-6768FE7A4692}"/>
              </a:ext>
            </a:extLst>
          </p:cNvPr>
          <p:cNvSpPr txBox="1">
            <a:spLocks/>
          </p:cNvSpPr>
          <p:nvPr/>
        </p:nvSpPr>
        <p:spPr>
          <a:xfrm>
            <a:off x="838200" y="640666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dirty="0">
                <a:solidFill>
                  <a:schemeClr val="tx1">
                    <a:lumMod val="65000"/>
                    <a:lumOff val="35000"/>
                  </a:schemeClr>
                </a:solidFill>
                <a:latin typeface="+mn-lt"/>
              </a:rPr>
              <a:t>Introduction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a:t>
            </a:r>
            <a:r>
              <a:rPr lang="en-US" sz="2000" b="1" dirty="0">
                <a:solidFill>
                  <a:schemeClr val="tx1">
                    <a:lumMod val="65000"/>
                    <a:lumOff val="35000"/>
                  </a:schemeClr>
                </a:solidFill>
                <a:latin typeface="+mn-lt"/>
              </a:rPr>
              <a:t>Map Projections </a:t>
            </a:r>
            <a:r>
              <a:rPr lang="en-US" sz="2000" dirty="0">
                <a:solidFill>
                  <a:schemeClr val="tx1">
                    <a:lumMod val="65000"/>
                    <a:lumOff val="35000"/>
                  </a:schemeClr>
                </a:solidFill>
                <a:latin typeface="+mn-lt"/>
              </a:rPr>
              <a:t>» Metadata » 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sp>
        <p:nvSpPr>
          <p:cNvPr id="5" name="TextBox 4">
            <a:extLst>
              <a:ext uri="{FF2B5EF4-FFF2-40B4-BE49-F238E27FC236}">
                <a16:creationId xmlns:a16="http://schemas.microsoft.com/office/drawing/2014/main" id="{2012FF6E-9A42-8F59-CCE0-88468AC672BE}"/>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21</a:t>
            </a:fld>
            <a:endParaRPr lang="en-US" dirty="0"/>
          </a:p>
        </p:txBody>
      </p:sp>
    </p:spTree>
    <p:extLst>
      <p:ext uri="{BB962C8B-B14F-4D97-AF65-F5344CB8AC3E}">
        <p14:creationId xmlns:p14="http://schemas.microsoft.com/office/powerpoint/2010/main" val="2199896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US" dirty="0">
                <a:latin typeface="+mn-lt"/>
              </a:rPr>
              <a:t>Tips on selecting a </a:t>
            </a:r>
            <a:br>
              <a:rPr lang="en-US" dirty="0">
                <a:latin typeface="+mn-lt"/>
              </a:rPr>
            </a:br>
            <a:r>
              <a:rPr lang="en-US" dirty="0">
                <a:latin typeface="+mn-lt"/>
              </a:rPr>
              <a:t>Projected Coordinate System</a:t>
            </a:r>
          </a:p>
        </p:txBody>
      </p:sp>
      <p:sp>
        <p:nvSpPr>
          <p:cNvPr id="8" name="Content Placeholder 7"/>
          <p:cNvSpPr>
            <a:spLocks noGrp="1"/>
          </p:cNvSpPr>
          <p:nvPr>
            <p:ph idx="1"/>
          </p:nvPr>
        </p:nvSpPr>
        <p:spPr>
          <a:xfrm>
            <a:off x="457200" y="1905000"/>
            <a:ext cx="8229600" cy="4221163"/>
          </a:xfrm>
        </p:spPr>
        <p:txBody>
          <a:bodyPr>
            <a:normAutofit fontScale="85000" lnSpcReduction="10000"/>
          </a:bodyPr>
          <a:lstStyle/>
          <a:p>
            <a:r>
              <a:rPr lang="en-US" b="1" dirty="0"/>
              <a:t>Based on your project’s location:</a:t>
            </a:r>
          </a:p>
          <a:p>
            <a:pPr marL="457200" lvl="1" indent="0">
              <a:buNone/>
            </a:pPr>
            <a:r>
              <a:rPr lang="en-US" b="1" dirty="0"/>
              <a:t>Size</a:t>
            </a:r>
          </a:p>
          <a:p>
            <a:pPr lvl="1"/>
            <a:r>
              <a:rPr lang="en-US" sz="3200" dirty="0"/>
              <a:t>Locally, the US has ‘state plane systems’ </a:t>
            </a:r>
          </a:p>
          <a:p>
            <a:pPr lvl="1"/>
            <a:r>
              <a:rPr lang="en-US" sz="3200" dirty="0"/>
              <a:t>Regionally, UTM is often a good option </a:t>
            </a:r>
          </a:p>
          <a:p>
            <a:pPr lvl="1"/>
            <a:r>
              <a:rPr lang="en-US" sz="3200" dirty="0"/>
              <a:t>World, World Mercator (EPSG</a:t>
            </a:r>
            <a:r>
              <a:rPr lang="en-US" sz="3200" b="1" dirty="0"/>
              <a:t>:</a:t>
            </a:r>
            <a:r>
              <a:rPr lang="en-US" sz="3200" dirty="0"/>
              <a:t> 3857)</a:t>
            </a:r>
          </a:p>
          <a:p>
            <a:pPr marL="457200" lvl="1" indent="0">
              <a:buNone/>
            </a:pPr>
            <a:r>
              <a:rPr lang="en-US" b="1" dirty="0"/>
              <a:t>Region</a:t>
            </a:r>
            <a:endParaRPr lang="en-US" dirty="0"/>
          </a:p>
          <a:p>
            <a:pPr lvl="1"/>
            <a:r>
              <a:rPr lang="en-US" sz="3200" dirty="0"/>
              <a:t>To map tropical regions, use a cylindrical projection</a:t>
            </a:r>
          </a:p>
          <a:p>
            <a:pPr lvl="1"/>
            <a:r>
              <a:rPr lang="en-US" sz="3200" dirty="0"/>
              <a:t>To map middle latitudes, use a conic projection</a:t>
            </a:r>
          </a:p>
          <a:p>
            <a:pPr lvl="1"/>
            <a:r>
              <a:rPr lang="en-US" sz="3200" dirty="0"/>
              <a:t>To map a polar region, use an azimuthal projection</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2932" t="6675" r="47981" b="66626"/>
          <a:stretch/>
        </p:blipFill>
        <p:spPr>
          <a:xfrm>
            <a:off x="7917504" y="5029960"/>
            <a:ext cx="476250" cy="423334"/>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5881" t="1" r="25032" b="69963"/>
          <a:stretch/>
        </p:blipFill>
        <p:spPr>
          <a:xfrm>
            <a:off x="8399253" y="4494130"/>
            <a:ext cx="457200" cy="45720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4718" t="7031" r="66558" b="66360"/>
          <a:stretch/>
        </p:blipFill>
        <p:spPr>
          <a:xfrm>
            <a:off x="8399253" y="5453294"/>
            <a:ext cx="457200" cy="421911"/>
          </a:xfrm>
          <a:prstGeom prst="rect">
            <a:avLst/>
          </a:prstGeom>
        </p:spPr>
      </p:pic>
      <p:sp>
        <p:nvSpPr>
          <p:cNvPr id="9" name="Title 1">
            <a:extLst>
              <a:ext uri="{FF2B5EF4-FFF2-40B4-BE49-F238E27FC236}">
                <a16:creationId xmlns:a16="http://schemas.microsoft.com/office/drawing/2014/main" id="{46BB16C8-0580-46F3-B0DB-798A41BF2A79}"/>
              </a:ext>
            </a:extLst>
          </p:cNvPr>
          <p:cNvSpPr txBox="1">
            <a:spLocks/>
          </p:cNvSpPr>
          <p:nvPr/>
        </p:nvSpPr>
        <p:spPr>
          <a:xfrm>
            <a:off x="838200" y="640666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dirty="0">
                <a:solidFill>
                  <a:schemeClr val="tx1">
                    <a:lumMod val="65000"/>
                    <a:lumOff val="35000"/>
                  </a:schemeClr>
                </a:solidFill>
                <a:latin typeface="+mn-lt"/>
              </a:rPr>
              <a:t>Introduction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a:t>
            </a:r>
            <a:r>
              <a:rPr lang="en-US" sz="2000" b="1" dirty="0">
                <a:solidFill>
                  <a:schemeClr val="tx1">
                    <a:lumMod val="65000"/>
                    <a:lumOff val="35000"/>
                  </a:schemeClr>
                </a:solidFill>
                <a:latin typeface="+mn-lt"/>
              </a:rPr>
              <a:t>Map Projections </a:t>
            </a:r>
            <a:r>
              <a:rPr lang="en-US" sz="2000" dirty="0">
                <a:solidFill>
                  <a:schemeClr val="tx1">
                    <a:lumMod val="65000"/>
                    <a:lumOff val="35000"/>
                  </a:schemeClr>
                </a:solidFill>
                <a:latin typeface="+mn-lt"/>
              </a:rPr>
              <a:t>» Metadata » 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sp>
        <p:nvSpPr>
          <p:cNvPr id="10" name="TextBox 9">
            <a:extLst>
              <a:ext uri="{FF2B5EF4-FFF2-40B4-BE49-F238E27FC236}">
                <a16:creationId xmlns:a16="http://schemas.microsoft.com/office/drawing/2014/main" id="{B81243F6-562F-FB4E-D8C7-93CAB6C44CAB}"/>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22</a:t>
            </a:fld>
            <a:endParaRPr lang="en-US" dirty="0"/>
          </a:p>
        </p:txBody>
      </p:sp>
    </p:spTree>
    <p:extLst>
      <p:ext uri="{BB962C8B-B14F-4D97-AF65-F5344CB8AC3E}">
        <p14:creationId xmlns:p14="http://schemas.microsoft.com/office/powerpoint/2010/main" val="3250738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2313" y="4406900"/>
            <a:ext cx="7772400" cy="1689100"/>
          </a:xfrm>
        </p:spPr>
        <p:txBody>
          <a:bodyPr>
            <a:normAutofit fontScale="90000"/>
          </a:bodyPr>
          <a:lstStyle/>
          <a:p>
            <a:r>
              <a:rPr lang="en-US" dirty="0">
                <a:latin typeface="+mn-lt"/>
              </a:rPr>
              <a:t>MAP Projections:</a:t>
            </a:r>
            <a:br>
              <a:rPr lang="en-US" dirty="0">
                <a:latin typeface="+mn-lt"/>
              </a:rPr>
            </a:br>
            <a:r>
              <a:rPr lang="en-US" sz="3600" b="0" dirty="0">
                <a:latin typeface="+mn-lt"/>
              </a:rPr>
              <a:t>How do you know the Coordinate system of your data?</a:t>
            </a:r>
          </a:p>
        </p:txBody>
      </p:sp>
      <p:sp>
        <p:nvSpPr>
          <p:cNvPr id="7" name="TextBox 6"/>
          <p:cNvSpPr txBox="1"/>
          <p:nvPr/>
        </p:nvSpPr>
        <p:spPr>
          <a:xfrm>
            <a:off x="914400" y="6471138"/>
            <a:ext cx="8229600" cy="381000"/>
          </a:xfrm>
          <a:prstGeom prst="rect">
            <a:avLst/>
          </a:prstGeom>
          <a:solidFill>
            <a:schemeClr val="bg2">
              <a:lumMod val="75000"/>
            </a:schemeClr>
          </a:solidFill>
        </p:spPr>
        <p:txBody>
          <a:bodyPr wrap="square" rtlCol="0">
            <a:spAutoFit/>
          </a:bodyPr>
          <a:lstStyle/>
          <a:p>
            <a:r>
              <a:rPr lang="en-US" dirty="0"/>
              <a:t>Analysis &gt;&gt; </a:t>
            </a:r>
            <a:r>
              <a:rPr lang="en-US" b="1" dirty="0"/>
              <a:t>Projections</a:t>
            </a:r>
            <a:r>
              <a:rPr lang="en-US" dirty="0"/>
              <a:t> &gt;&gt; Metadata &gt;&gt; Processing Tools &gt;&gt; Exercise</a:t>
            </a:r>
          </a:p>
        </p:txBody>
      </p:sp>
      <p:sp>
        <p:nvSpPr>
          <p:cNvPr id="8" name="TextBox 7"/>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a:t>
            </a:r>
            <a:r>
              <a:rPr lang="en-US" b="1" dirty="0"/>
              <a:t>Projections</a:t>
            </a:r>
            <a:r>
              <a:rPr lang="en-US" dirty="0"/>
              <a:t> &gt; Metadata &gt; Processing Tools &gt; Exercise</a:t>
            </a:r>
          </a:p>
        </p:txBody>
      </p:sp>
      <p:sp>
        <p:nvSpPr>
          <p:cNvPr id="6" name="Title 1">
            <a:extLst>
              <a:ext uri="{FF2B5EF4-FFF2-40B4-BE49-F238E27FC236}">
                <a16:creationId xmlns:a16="http://schemas.microsoft.com/office/drawing/2014/main" id="{84FB0AB6-D65E-4D7E-87B6-0CBB6DEC2E82}"/>
              </a:ext>
            </a:extLst>
          </p:cNvPr>
          <p:cNvSpPr txBox="1">
            <a:spLocks/>
          </p:cNvSpPr>
          <p:nvPr/>
        </p:nvSpPr>
        <p:spPr>
          <a:xfrm>
            <a:off x="838200" y="640666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dirty="0">
                <a:solidFill>
                  <a:schemeClr val="tx1">
                    <a:lumMod val="65000"/>
                    <a:lumOff val="35000"/>
                  </a:schemeClr>
                </a:solidFill>
                <a:latin typeface="+mn-lt"/>
              </a:rPr>
              <a:t>Introduction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a:t>
            </a:r>
            <a:r>
              <a:rPr lang="en-US" sz="2000" b="1" dirty="0">
                <a:solidFill>
                  <a:schemeClr val="tx1">
                    <a:lumMod val="65000"/>
                    <a:lumOff val="35000"/>
                  </a:schemeClr>
                </a:solidFill>
                <a:latin typeface="+mn-lt"/>
              </a:rPr>
              <a:t>Map Projections </a:t>
            </a:r>
            <a:r>
              <a:rPr lang="en-US" sz="2000" dirty="0">
                <a:solidFill>
                  <a:schemeClr val="tx1">
                    <a:lumMod val="65000"/>
                    <a:lumOff val="35000"/>
                  </a:schemeClr>
                </a:solidFill>
                <a:latin typeface="+mn-lt"/>
              </a:rPr>
              <a:t>» Metadata » 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sp>
        <p:nvSpPr>
          <p:cNvPr id="9" name="TextBox 8">
            <a:extLst>
              <a:ext uri="{FF2B5EF4-FFF2-40B4-BE49-F238E27FC236}">
                <a16:creationId xmlns:a16="http://schemas.microsoft.com/office/drawing/2014/main" id="{838FE2BE-C1FD-5BF1-A9D4-36B60643C35C}"/>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23</a:t>
            </a:fld>
            <a:endParaRPr lang="en-US" dirty="0"/>
          </a:p>
        </p:txBody>
      </p:sp>
    </p:spTree>
    <p:extLst>
      <p:ext uri="{BB962C8B-B14F-4D97-AF65-F5344CB8AC3E}">
        <p14:creationId xmlns:p14="http://schemas.microsoft.com/office/powerpoint/2010/main" val="1403190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757084"/>
            <a:ext cx="8229600" cy="914400"/>
          </a:xfrm>
        </p:spPr>
        <p:txBody>
          <a:bodyPr>
            <a:normAutofit fontScale="92500" lnSpcReduction="10000"/>
          </a:bodyPr>
          <a:lstStyle/>
          <a:p>
            <a:pPr marL="0" indent="0">
              <a:buNone/>
            </a:pPr>
            <a:r>
              <a:rPr lang="en-US" dirty="0"/>
              <a:t>Option 1: Look for a .</a:t>
            </a:r>
            <a:r>
              <a:rPr lang="en-US" dirty="0" err="1"/>
              <a:t>prj</a:t>
            </a:r>
            <a:r>
              <a:rPr lang="en-US" dirty="0"/>
              <a:t> (projection) file within the files that make up the “</a:t>
            </a:r>
            <a:r>
              <a:rPr lang="en-US" dirty="0" err="1"/>
              <a:t>shapefile</a:t>
            </a:r>
            <a:r>
              <a:rPr lang="en-US" dirty="0"/>
              <a:t>” and then…</a:t>
            </a:r>
          </a:p>
        </p:txBody>
      </p:sp>
      <p:sp>
        <p:nvSpPr>
          <p:cNvPr id="5" name="TextBox 4"/>
          <p:cNvSpPr txBox="1"/>
          <p:nvPr/>
        </p:nvSpPr>
        <p:spPr>
          <a:xfrm>
            <a:off x="914400" y="6471138"/>
            <a:ext cx="8229600" cy="381000"/>
          </a:xfrm>
          <a:prstGeom prst="rect">
            <a:avLst/>
          </a:prstGeom>
          <a:solidFill>
            <a:schemeClr val="bg2">
              <a:lumMod val="75000"/>
            </a:schemeClr>
          </a:solidFill>
        </p:spPr>
        <p:txBody>
          <a:bodyPr wrap="square" rtlCol="0">
            <a:spAutoFit/>
          </a:bodyPr>
          <a:lstStyle/>
          <a:p>
            <a:r>
              <a:rPr lang="en-US" dirty="0"/>
              <a:t>Analysis &gt;&gt; Projections &gt;&gt; </a:t>
            </a:r>
            <a:r>
              <a:rPr lang="en-US" b="1" dirty="0"/>
              <a:t>Metadata</a:t>
            </a:r>
            <a:r>
              <a:rPr lang="en-US" dirty="0"/>
              <a:t> &gt;&gt; Processing Tools &gt;&gt; Exercise</a:t>
            </a:r>
          </a:p>
        </p:txBody>
      </p:sp>
      <p:sp>
        <p:nvSpPr>
          <p:cNvPr id="6" name="TextBox 5"/>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Projections &gt; </a:t>
            </a:r>
            <a:r>
              <a:rPr lang="en-US" b="1" dirty="0"/>
              <a:t>Metadata</a:t>
            </a:r>
            <a:r>
              <a:rPr lang="en-US" dirty="0"/>
              <a:t> &gt; Processing Tools &gt; Exercise</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1099"/>
          <a:stretch/>
        </p:blipFill>
        <p:spPr>
          <a:xfrm>
            <a:off x="2933700" y="1905000"/>
            <a:ext cx="3429000" cy="3805084"/>
          </a:xfrm>
          <a:prstGeom prst="rect">
            <a:avLst/>
          </a:prstGeom>
        </p:spPr>
      </p:pic>
      <p:sp>
        <p:nvSpPr>
          <p:cNvPr id="8" name="Title 1">
            <a:extLst>
              <a:ext uri="{FF2B5EF4-FFF2-40B4-BE49-F238E27FC236}">
                <a16:creationId xmlns:a16="http://schemas.microsoft.com/office/drawing/2014/main" id="{6D10409C-E884-4FB8-A84C-919E050A45B8}"/>
              </a:ext>
            </a:extLst>
          </p:cNvPr>
          <p:cNvSpPr txBox="1">
            <a:spLocks/>
          </p:cNvSpPr>
          <p:nvPr/>
        </p:nvSpPr>
        <p:spPr>
          <a:xfrm>
            <a:off x="838200" y="640666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dirty="0">
                <a:solidFill>
                  <a:schemeClr val="tx1">
                    <a:lumMod val="65000"/>
                    <a:lumOff val="35000"/>
                  </a:schemeClr>
                </a:solidFill>
                <a:latin typeface="+mn-lt"/>
              </a:rPr>
              <a:t>Introduction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Map Projections » </a:t>
            </a:r>
            <a:r>
              <a:rPr lang="en-US" sz="2000" b="1" dirty="0">
                <a:solidFill>
                  <a:schemeClr val="tx1">
                    <a:lumMod val="65000"/>
                    <a:lumOff val="35000"/>
                  </a:schemeClr>
                </a:solidFill>
                <a:latin typeface="+mn-lt"/>
              </a:rPr>
              <a:t>Metadata</a:t>
            </a:r>
            <a:r>
              <a:rPr lang="en-US" sz="2000" dirty="0">
                <a:solidFill>
                  <a:schemeClr val="tx1">
                    <a:lumMod val="65000"/>
                    <a:lumOff val="35000"/>
                  </a:schemeClr>
                </a:solidFill>
                <a:latin typeface="+mn-lt"/>
              </a:rPr>
              <a:t> » 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sp>
        <p:nvSpPr>
          <p:cNvPr id="9" name="TextBox 8">
            <a:extLst>
              <a:ext uri="{FF2B5EF4-FFF2-40B4-BE49-F238E27FC236}">
                <a16:creationId xmlns:a16="http://schemas.microsoft.com/office/drawing/2014/main" id="{7CF7EA3A-A729-439E-BA34-6188A87B6290}"/>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24</a:t>
            </a:fld>
            <a:endParaRPr lang="en-US" dirty="0"/>
          </a:p>
        </p:txBody>
      </p:sp>
    </p:spTree>
    <p:extLst>
      <p:ext uri="{BB962C8B-B14F-4D97-AF65-F5344CB8AC3E}">
        <p14:creationId xmlns:p14="http://schemas.microsoft.com/office/powerpoint/2010/main" val="4255746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04603" cy="1219200"/>
          </a:xfrm>
        </p:spPr>
        <p:txBody>
          <a:bodyPr>
            <a:normAutofit/>
          </a:bodyPr>
          <a:lstStyle/>
          <a:p>
            <a:pPr marL="0" indent="0">
              <a:buNone/>
            </a:pPr>
            <a:r>
              <a:rPr lang="en-US" dirty="0"/>
              <a:t>Option 1 continued: Open the file in QGIS or ArcGIS and examine the data layer information.</a:t>
            </a:r>
          </a:p>
        </p:txBody>
      </p:sp>
      <p:sp>
        <p:nvSpPr>
          <p:cNvPr id="5" name="TextBox 4"/>
          <p:cNvSpPr txBox="1"/>
          <p:nvPr/>
        </p:nvSpPr>
        <p:spPr>
          <a:xfrm>
            <a:off x="914400" y="6471138"/>
            <a:ext cx="8229600" cy="381000"/>
          </a:xfrm>
          <a:prstGeom prst="rect">
            <a:avLst/>
          </a:prstGeom>
          <a:solidFill>
            <a:schemeClr val="bg2">
              <a:lumMod val="75000"/>
            </a:schemeClr>
          </a:solidFill>
        </p:spPr>
        <p:txBody>
          <a:bodyPr wrap="square" rtlCol="0">
            <a:spAutoFit/>
          </a:bodyPr>
          <a:lstStyle/>
          <a:p>
            <a:r>
              <a:rPr lang="en-US" dirty="0"/>
              <a:t>Analysis &gt;&gt; Projections &gt;&gt; </a:t>
            </a:r>
            <a:r>
              <a:rPr lang="en-US" b="1" dirty="0"/>
              <a:t>Metadata</a:t>
            </a:r>
            <a:r>
              <a:rPr lang="en-US" dirty="0"/>
              <a:t> &gt;&gt; Processing Tools &gt;&gt; Exercise</a:t>
            </a:r>
          </a:p>
        </p:txBody>
      </p:sp>
      <p:sp>
        <p:nvSpPr>
          <p:cNvPr id="6" name="TextBox 5"/>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Projections &gt; </a:t>
            </a:r>
            <a:r>
              <a:rPr lang="en-US" b="1" dirty="0"/>
              <a:t>Metadata</a:t>
            </a:r>
            <a:r>
              <a:rPr lang="en-US" dirty="0"/>
              <a:t> &gt; Processing Tools &gt; Exercise</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27035" b="65542"/>
          <a:stretch/>
        </p:blipFill>
        <p:spPr>
          <a:xfrm>
            <a:off x="457200" y="1752600"/>
            <a:ext cx="8204603" cy="2514600"/>
          </a:xfrm>
          <a:prstGeom prst="rect">
            <a:avLst/>
          </a:prstGeom>
        </p:spPr>
      </p:pic>
      <p:sp>
        <p:nvSpPr>
          <p:cNvPr id="8" name="Content Placeholder 3"/>
          <p:cNvSpPr txBox="1">
            <a:spLocks/>
          </p:cNvSpPr>
          <p:nvPr/>
        </p:nvSpPr>
        <p:spPr>
          <a:xfrm>
            <a:off x="457200" y="4571999"/>
            <a:ext cx="8610600" cy="15541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dirty="0"/>
              <a:t>Note:</a:t>
            </a:r>
            <a:r>
              <a:rPr lang="en-US" sz="2000" dirty="0"/>
              <a:t> ESRI products (ArcGIS Desktop and ArcGIS Pro) refer to geographic &amp; projected coordinate systems with names while QGIS uses EPSG codes:             </a:t>
            </a:r>
            <a:r>
              <a:rPr lang="en-US" sz="1800" dirty="0">
                <a:solidFill>
                  <a:schemeClr val="bg1">
                    <a:lumMod val="50000"/>
                  </a:schemeClr>
                </a:solidFill>
              </a:rPr>
              <a:t>NAD 1983 </a:t>
            </a:r>
            <a:r>
              <a:rPr lang="en-US" sz="1800" dirty="0" err="1">
                <a:solidFill>
                  <a:schemeClr val="bg1">
                    <a:lumMod val="50000"/>
                  </a:schemeClr>
                </a:solidFill>
              </a:rPr>
              <a:t>StatePlane</a:t>
            </a:r>
            <a:r>
              <a:rPr lang="en-US" sz="1800" dirty="0">
                <a:solidFill>
                  <a:schemeClr val="bg1">
                    <a:lumMod val="50000"/>
                  </a:schemeClr>
                </a:solidFill>
              </a:rPr>
              <a:t> New Jersey FIPS 2900 (US Feet) versus EPSG: 3424</a:t>
            </a:r>
          </a:p>
        </p:txBody>
      </p:sp>
      <p:sp>
        <p:nvSpPr>
          <p:cNvPr id="9" name="Title 1">
            <a:extLst>
              <a:ext uri="{FF2B5EF4-FFF2-40B4-BE49-F238E27FC236}">
                <a16:creationId xmlns:a16="http://schemas.microsoft.com/office/drawing/2014/main" id="{BAA84B8B-FEBE-407E-B8EA-9D597CEE5567}"/>
              </a:ext>
            </a:extLst>
          </p:cNvPr>
          <p:cNvSpPr txBox="1">
            <a:spLocks/>
          </p:cNvSpPr>
          <p:nvPr/>
        </p:nvSpPr>
        <p:spPr>
          <a:xfrm>
            <a:off x="838200" y="640666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dirty="0">
                <a:solidFill>
                  <a:schemeClr val="tx1">
                    <a:lumMod val="65000"/>
                    <a:lumOff val="35000"/>
                  </a:schemeClr>
                </a:solidFill>
                <a:latin typeface="+mn-lt"/>
              </a:rPr>
              <a:t>Introduction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Map Projections » </a:t>
            </a:r>
            <a:r>
              <a:rPr lang="en-US" sz="2000" b="1" dirty="0">
                <a:solidFill>
                  <a:schemeClr val="tx1">
                    <a:lumMod val="65000"/>
                    <a:lumOff val="35000"/>
                  </a:schemeClr>
                </a:solidFill>
                <a:latin typeface="+mn-lt"/>
              </a:rPr>
              <a:t>Metadata</a:t>
            </a:r>
            <a:r>
              <a:rPr lang="en-US" sz="2000" dirty="0">
                <a:solidFill>
                  <a:schemeClr val="tx1">
                    <a:lumMod val="65000"/>
                    <a:lumOff val="35000"/>
                  </a:schemeClr>
                </a:solidFill>
                <a:latin typeface="+mn-lt"/>
              </a:rPr>
              <a:t> » 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sp>
        <p:nvSpPr>
          <p:cNvPr id="10" name="TextBox 9">
            <a:extLst>
              <a:ext uri="{FF2B5EF4-FFF2-40B4-BE49-F238E27FC236}">
                <a16:creationId xmlns:a16="http://schemas.microsoft.com/office/drawing/2014/main" id="{72DE6F36-B8D6-440F-0F94-EA9F10BE4F1A}"/>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25</a:t>
            </a:fld>
            <a:endParaRPr lang="en-US" dirty="0"/>
          </a:p>
        </p:txBody>
      </p:sp>
    </p:spTree>
    <p:extLst>
      <p:ext uri="{BB962C8B-B14F-4D97-AF65-F5344CB8AC3E}">
        <p14:creationId xmlns:p14="http://schemas.microsoft.com/office/powerpoint/2010/main" val="2742019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838200"/>
          </a:xfrm>
        </p:spPr>
        <p:txBody>
          <a:bodyPr>
            <a:normAutofit/>
          </a:bodyPr>
          <a:lstStyle/>
          <a:p>
            <a:pPr marL="0" indent="0">
              <a:buNone/>
            </a:pPr>
            <a:r>
              <a:rPr lang="en-US" dirty="0"/>
              <a:t>Option 2: Consult the metadata</a:t>
            </a:r>
            <a:endParaRPr lang="en-US" dirty="0">
              <a:solidFill>
                <a:srgbClr val="FF0000"/>
              </a:solidFill>
            </a:endParaRPr>
          </a:p>
        </p:txBody>
      </p:sp>
      <p:sp>
        <p:nvSpPr>
          <p:cNvPr id="5" name="TextBox 4"/>
          <p:cNvSpPr txBox="1"/>
          <p:nvPr/>
        </p:nvSpPr>
        <p:spPr>
          <a:xfrm>
            <a:off x="914400" y="6471138"/>
            <a:ext cx="8229600" cy="381000"/>
          </a:xfrm>
          <a:prstGeom prst="rect">
            <a:avLst/>
          </a:prstGeom>
          <a:solidFill>
            <a:schemeClr val="bg2">
              <a:lumMod val="75000"/>
            </a:schemeClr>
          </a:solidFill>
        </p:spPr>
        <p:txBody>
          <a:bodyPr wrap="square" rtlCol="0">
            <a:spAutoFit/>
          </a:bodyPr>
          <a:lstStyle/>
          <a:p>
            <a:r>
              <a:rPr lang="en-US" dirty="0"/>
              <a:t>Analysis &gt;&gt; Projections &gt;&gt; </a:t>
            </a:r>
            <a:r>
              <a:rPr lang="en-US" b="1" dirty="0"/>
              <a:t>Metadata</a:t>
            </a:r>
            <a:r>
              <a:rPr lang="en-US" dirty="0"/>
              <a:t> &gt;&gt; Processing Tools &gt;&gt; Exercise</a:t>
            </a:r>
          </a:p>
        </p:txBody>
      </p:sp>
      <p:sp>
        <p:nvSpPr>
          <p:cNvPr id="6" name="TextBox 5"/>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Projections &gt; </a:t>
            </a:r>
            <a:r>
              <a:rPr lang="en-US" b="1" dirty="0"/>
              <a:t>Metadata</a:t>
            </a:r>
            <a:r>
              <a:rPr lang="en-US" dirty="0"/>
              <a:t> &gt; Processing Tools &gt; Exercise</a:t>
            </a:r>
          </a:p>
        </p:txBody>
      </p:sp>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510136"/>
            <a:ext cx="7223575" cy="4281064"/>
          </a:xfrm>
          <a:prstGeom prst="rect">
            <a:avLst/>
          </a:prstGeom>
        </p:spPr>
      </p:pic>
      <p:sp>
        <p:nvSpPr>
          <p:cNvPr id="8" name="Title 1">
            <a:extLst>
              <a:ext uri="{FF2B5EF4-FFF2-40B4-BE49-F238E27FC236}">
                <a16:creationId xmlns:a16="http://schemas.microsoft.com/office/drawing/2014/main" id="{892ED530-6878-4B4E-80DE-D8A862C1858C}"/>
              </a:ext>
            </a:extLst>
          </p:cNvPr>
          <p:cNvSpPr txBox="1">
            <a:spLocks/>
          </p:cNvSpPr>
          <p:nvPr/>
        </p:nvSpPr>
        <p:spPr>
          <a:xfrm>
            <a:off x="838200" y="640666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dirty="0">
                <a:solidFill>
                  <a:schemeClr val="tx1">
                    <a:lumMod val="65000"/>
                    <a:lumOff val="35000"/>
                  </a:schemeClr>
                </a:solidFill>
                <a:latin typeface="+mn-lt"/>
              </a:rPr>
              <a:t>Introduction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Map Projections » </a:t>
            </a:r>
            <a:r>
              <a:rPr lang="en-US" sz="2000" b="1" dirty="0">
                <a:solidFill>
                  <a:schemeClr val="tx1">
                    <a:lumMod val="65000"/>
                    <a:lumOff val="35000"/>
                  </a:schemeClr>
                </a:solidFill>
                <a:latin typeface="+mn-lt"/>
              </a:rPr>
              <a:t>Metadata</a:t>
            </a:r>
            <a:r>
              <a:rPr lang="en-US" sz="2000" dirty="0">
                <a:solidFill>
                  <a:schemeClr val="tx1">
                    <a:lumMod val="65000"/>
                    <a:lumOff val="35000"/>
                  </a:schemeClr>
                </a:solidFill>
                <a:latin typeface="+mn-lt"/>
              </a:rPr>
              <a:t> » 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sp>
        <p:nvSpPr>
          <p:cNvPr id="9" name="TextBox 8">
            <a:extLst>
              <a:ext uri="{FF2B5EF4-FFF2-40B4-BE49-F238E27FC236}">
                <a16:creationId xmlns:a16="http://schemas.microsoft.com/office/drawing/2014/main" id="{18F1ED91-E420-69CA-79F3-0956460832A0}"/>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26</a:t>
            </a:fld>
            <a:endParaRPr lang="en-US" dirty="0"/>
          </a:p>
        </p:txBody>
      </p:sp>
    </p:spTree>
    <p:extLst>
      <p:ext uri="{BB962C8B-B14F-4D97-AF65-F5344CB8AC3E}">
        <p14:creationId xmlns:p14="http://schemas.microsoft.com/office/powerpoint/2010/main" val="36914285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Exercise 1: </a:t>
            </a:r>
            <a:r>
              <a:rPr lang="en-US">
                <a:latin typeface="+mn-lt"/>
              </a:rPr>
              <a:t>Coordinate Systems</a:t>
            </a:r>
            <a:endParaRPr lang="en-US" dirty="0">
              <a:latin typeface="+mn-lt"/>
            </a:endParaRPr>
          </a:p>
        </p:txBody>
      </p:sp>
      <p:sp>
        <p:nvSpPr>
          <p:cNvPr id="3" name="Content Placeholder 2"/>
          <p:cNvSpPr>
            <a:spLocks noGrp="1"/>
          </p:cNvSpPr>
          <p:nvPr>
            <p:ph idx="1"/>
          </p:nvPr>
        </p:nvSpPr>
        <p:spPr/>
        <p:txBody>
          <a:bodyPr>
            <a:normAutofit/>
          </a:bodyPr>
          <a:lstStyle/>
          <a:p>
            <a:pPr marL="0" indent="0">
              <a:buNone/>
            </a:pPr>
            <a:r>
              <a:rPr lang="en-US" b="1" dirty="0"/>
              <a:t>Goals</a:t>
            </a:r>
          </a:p>
          <a:p>
            <a:r>
              <a:rPr lang="en-US" dirty="0"/>
              <a:t>Learn how to transform a coordinate system in GIS software</a:t>
            </a:r>
          </a:p>
          <a:p>
            <a:pPr marL="0" indent="0">
              <a:buNone/>
            </a:pPr>
            <a:r>
              <a:rPr lang="en-US" b="1" dirty="0"/>
              <a:t>Steps</a:t>
            </a:r>
          </a:p>
          <a:p>
            <a:r>
              <a:rPr lang="en-US" dirty="0"/>
              <a:t>Open either the QGIS or ArcGIS Pro.</a:t>
            </a:r>
          </a:p>
          <a:p>
            <a:r>
              <a:rPr lang="en-US" dirty="0"/>
              <a:t>You will now choose a breakout rooms and be guided through the first exercise.</a:t>
            </a:r>
          </a:p>
        </p:txBody>
      </p:sp>
      <p:sp>
        <p:nvSpPr>
          <p:cNvPr id="4" name="Title 1">
            <a:extLst>
              <a:ext uri="{FF2B5EF4-FFF2-40B4-BE49-F238E27FC236}">
                <a16:creationId xmlns:a16="http://schemas.microsoft.com/office/drawing/2014/main" id="{9F0869B1-43D2-4495-84AA-F4B5A50B00FE}"/>
              </a:ext>
            </a:extLst>
          </p:cNvPr>
          <p:cNvSpPr txBox="1">
            <a:spLocks/>
          </p:cNvSpPr>
          <p:nvPr/>
        </p:nvSpPr>
        <p:spPr>
          <a:xfrm>
            <a:off x="838200" y="640666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dirty="0">
                <a:solidFill>
                  <a:schemeClr val="tx1">
                    <a:lumMod val="65000"/>
                    <a:lumOff val="35000"/>
                  </a:schemeClr>
                </a:solidFill>
                <a:latin typeface="+mn-lt"/>
              </a:rPr>
              <a:t>Introduction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Map Projections » </a:t>
            </a:r>
            <a:r>
              <a:rPr lang="en-US" sz="2000" b="1" dirty="0">
                <a:solidFill>
                  <a:schemeClr val="tx1">
                    <a:lumMod val="65000"/>
                    <a:lumOff val="35000"/>
                  </a:schemeClr>
                </a:solidFill>
                <a:latin typeface="+mn-lt"/>
              </a:rPr>
              <a:t>Metadata</a:t>
            </a:r>
            <a:r>
              <a:rPr lang="en-US" sz="2000" dirty="0">
                <a:solidFill>
                  <a:schemeClr val="tx1">
                    <a:lumMod val="65000"/>
                    <a:lumOff val="35000"/>
                  </a:schemeClr>
                </a:solidFill>
                <a:latin typeface="+mn-lt"/>
              </a:rPr>
              <a:t> » 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sp>
        <p:nvSpPr>
          <p:cNvPr id="5" name="TextBox 4">
            <a:extLst>
              <a:ext uri="{FF2B5EF4-FFF2-40B4-BE49-F238E27FC236}">
                <a16:creationId xmlns:a16="http://schemas.microsoft.com/office/drawing/2014/main" id="{4CE293BE-0351-E179-E7BC-6D6B3C1FEB2D}"/>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27</a:t>
            </a:fld>
            <a:endParaRPr lang="en-US" dirty="0"/>
          </a:p>
        </p:txBody>
      </p:sp>
    </p:spTree>
    <p:extLst>
      <p:ext uri="{BB962C8B-B14F-4D97-AF65-F5344CB8AC3E}">
        <p14:creationId xmlns:p14="http://schemas.microsoft.com/office/powerpoint/2010/main" val="39885146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Processing Tools: OVERVIEW</a:t>
            </a:r>
          </a:p>
        </p:txBody>
      </p:sp>
      <p:sp>
        <p:nvSpPr>
          <p:cNvPr id="4" name="TextBox 3"/>
          <p:cNvSpPr txBox="1"/>
          <p:nvPr/>
        </p:nvSpPr>
        <p:spPr>
          <a:xfrm>
            <a:off x="914400" y="6471138"/>
            <a:ext cx="8229600" cy="381000"/>
          </a:xfrm>
          <a:prstGeom prst="rect">
            <a:avLst/>
          </a:prstGeom>
          <a:solidFill>
            <a:schemeClr val="bg2">
              <a:lumMod val="75000"/>
            </a:schemeClr>
          </a:solidFill>
        </p:spPr>
        <p:txBody>
          <a:bodyPr wrap="square" rtlCol="0">
            <a:spAutoFit/>
          </a:bodyPr>
          <a:lstStyle/>
          <a:p>
            <a:r>
              <a:rPr lang="en-US" dirty="0"/>
              <a:t>Analysis &gt;&gt; Projections &gt;&gt; Metadata &gt;&gt; </a:t>
            </a:r>
            <a:r>
              <a:rPr lang="en-US" b="1" dirty="0"/>
              <a:t>Processing Tools </a:t>
            </a:r>
            <a:r>
              <a:rPr lang="en-US" dirty="0"/>
              <a:t>&gt;&gt; Exercise</a:t>
            </a:r>
          </a:p>
        </p:txBody>
      </p:sp>
      <p:sp>
        <p:nvSpPr>
          <p:cNvPr id="5" name="TextBox 4"/>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Projections &gt; Metadata &gt; </a:t>
            </a:r>
            <a:r>
              <a:rPr lang="en-US" b="1" dirty="0"/>
              <a:t>Processing Tools </a:t>
            </a:r>
            <a:r>
              <a:rPr lang="en-US" dirty="0"/>
              <a:t>&gt; Exercise</a:t>
            </a:r>
          </a:p>
        </p:txBody>
      </p:sp>
      <p:sp>
        <p:nvSpPr>
          <p:cNvPr id="6" name="Title 1">
            <a:extLst>
              <a:ext uri="{FF2B5EF4-FFF2-40B4-BE49-F238E27FC236}">
                <a16:creationId xmlns:a16="http://schemas.microsoft.com/office/drawing/2014/main" id="{CACB4F00-6924-4518-A236-057E1CFF5778}"/>
              </a:ext>
            </a:extLst>
          </p:cNvPr>
          <p:cNvSpPr txBox="1">
            <a:spLocks/>
          </p:cNvSpPr>
          <p:nvPr/>
        </p:nvSpPr>
        <p:spPr>
          <a:xfrm>
            <a:off x="838200" y="640666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dirty="0">
                <a:solidFill>
                  <a:schemeClr val="tx1">
                    <a:lumMod val="65000"/>
                    <a:lumOff val="35000"/>
                  </a:schemeClr>
                </a:solidFill>
                <a:latin typeface="+mn-lt"/>
              </a:rPr>
              <a:t>Introduction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Map Projections » Metadata » </a:t>
            </a:r>
            <a:r>
              <a:rPr lang="en-US" sz="2000" b="1" dirty="0">
                <a:solidFill>
                  <a:schemeClr val="tx1">
                    <a:lumMod val="65000"/>
                    <a:lumOff val="35000"/>
                  </a:schemeClr>
                </a:solidFill>
                <a:latin typeface="+mn-lt"/>
              </a:rPr>
              <a:t>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sp>
        <p:nvSpPr>
          <p:cNvPr id="7" name="TextBox 6">
            <a:extLst>
              <a:ext uri="{FF2B5EF4-FFF2-40B4-BE49-F238E27FC236}">
                <a16:creationId xmlns:a16="http://schemas.microsoft.com/office/drawing/2014/main" id="{08F74F7E-0BD6-CE07-7912-55F5FBCA6523}"/>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28</a:t>
            </a:fld>
            <a:endParaRPr lang="en-US" dirty="0"/>
          </a:p>
        </p:txBody>
      </p:sp>
    </p:spTree>
    <p:extLst>
      <p:ext uri="{BB962C8B-B14F-4D97-AF65-F5344CB8AC3E}">
        <p14:creationId xmlns:p14="http://schemas.microsoft.com/office/powerpoint/2010/main" val="40427296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972" y="1488218"/>
            <a:ext cx="7772400" cy="1219199"/>
          </a:xfrm>
        </p:spPr>
        <p:txBody>
          <a:bodyPr>
            <a:noAutofit/>
          </a:bodyPr>
          <a:lstStyle/>
          <a:p>
            <a:r>
              <a:rPr lang="en-US" dirty="0">
                <a:solidFill>
                  <a:prstClr val="black"/>
                </a:solidFill>
                <a:latin typeface="Calibri"/>
              </a:rPr>
              <a:t>Use processing tools to:</a:t>
            </a:r>
            <a:endParaRPr lang="en-US" dirty="0">
              <a:latin typeface="+mn-lt"/>
            </a:endParaRPr>
          </a:p>
        </p:txBody>
      </p:sp>
      <p:sp>
        <p:nvSpPr>
          <p:cNvPr id="3" name="Content Placeholder 2"/>
          <p:cNvSpPr>
            <a:spLocks noGrp="1"/>
          </p:cNvSpPr>
          <p:nvPr>
            <p:ph idx="1"/>
          </p:nvPr>
        </p:nvSpPr>
        <p:spPr>
          <a:xfrm>
            <a:off x="1302544" y="2737897"/>
            <a:ext cx="7003256" cy="3129503"/>
          </a:xfrm>
        </p:spPr>
        <p:txBody>
          <a:bodyPr>
            <a:normAutofit/>
          </a:bodyPr>
          <a:lstStyle/>
          <a:p>
            <a:pPr marL="0" indent="0" algn="ctr">
              <a:buNone/>
            </a:pPr>
            <a:r>
              <a:rPr lang="en-US" dirty="0"/>
              <a:t>“capture, store, check, integrate,                  manipulate, analyze and display </a:t>
            </a:r>
          </a:p>
          <a:p>
            <a:pPr marL="0" indent="0" algn="ctr">
              <a:buNone/>
            </a:pPr>
            <a:r>
              <a:rPr lang="en-US" dirty="0">
                <a:solidFill>
                  <a:schemeClr val="accent1"/>
                </a:solidFill>
              </a:rPr>
              <a:t>geospatial data</a:t>
            </a:r>
            <a:r>
              <a:rPr lang="en-US" dirty="0"/>
              <a:t>”</a:t>
            </a:r>
          </a:p>
          <a:p>
            <a:endParaRPr lang="en-US" dirty="0">
              <a:solidFill>
                <a:srgbClr val="FFC000"/>
              </a:solidFill>
            </a:endParaRPr>
          </a:p>
        </p:txBody>
      </p:sp>
      <p:sp>
        <p:nvSpPr>
          <p:cNvPr id="5" name="Title 1"/>
          <p:cNvSpPr txBox="1">
            <a:spLocks/>
          </p:cNvSpPr>
          <p:nvPr/>
        </p:nvSpPr>
        <p:spPr>
          <a:xfrm>
            <a:off x="838200" y="640666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u="sng" dirty="0">
                <a:solidFill>
                  <a:schemeClr val="tx1">
                    <a:lumMod val="65000"/>
                    <a:lumOff val="35000"/>
                  </a:schemeClr>
                </a:solidFill>
                <a:latin typeface="+mn-lt"/>
              </a:rPr>
              <a:t>Introduction</a:t>
            </a:r>
            <a:r>
              <a:rPr lang="en-US" sz="2000" dirty="0">
                <a:solidFill>
                  <a:schemeClr val="tx1">
                    <a:lumMod val="65000"/>
                    <a:lumOff val="35000"/>
                  </a:schemeClr>
                </a:solidFill>
                <a:latin typeface="+mn-lt"/>
              </a:rPr>
              <a:t>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Maps &amp; Data » Making Maps » Software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sp>
        <p:nvSpPr>
          <p:cNvPr id="6" name="TextBox 5">
            <a:extLst>
              <a:ext uri="{FF2B5EF4-FFF2-40B4-BE49-F238E27FC236}">
                <a16:creationId xmlns:a16="http://schemas.microsoft.com/office/drawing/2014/main" id="{74E1B690-9EFB-4A56-B345-740295FF2C2C}"/>
              </a:ext>
            </a:extLst>
          </p:cNvPr>
          <p:cNvSpPr txBox="1"/>
          <p:nvPr/>
        </p:nvSpPr>
        <p:spPr>
          <a:xfrm>
            <a:off x="917972" y="6400800"/>
            <a:ext cx="8226028" cy="457200"/>
          </a:xfrm>
          <a:prstGeom prst="rect">
            <a:avLst/>
          </a:prstGeom>
          <a:solidFill>
            <a:schemeClr val="bg2">
              <a:lumMod val="75000"/>
            </a:schemeClr>
          </a:solidFill>
        </p:spPr>
        <p:txBody>
          <a:bodyPr wrap="square" rtlCol="0">
            <a:noAutofit/>
          </a:bodyPr>
          <a:lstStyle/>
          <a:p>
            <a:pPr algn="ctr"/>
            <a:r>
              <a:rPr lang="en-US" dirty="0"/>
              <a:t>Introduction &gt; Projections &gt; Metadata &gt; </a:t>
            </a:r>
            <a:r>
              <a:rPr lang="en-US" b="1" dirty="0"/>
              <a:t>Processing Tools </a:t>
            </a:r>
            <a:r>
              <a:rPr lang="en-US" dirty="0"/>
              <a:t>&gt; Exercise</a:t>
            </a:r>
          </a:p>
        </p:txBody>
      </p:sp>
      <p:sp>
        <p:nvSpPr>
          <p:cNvPr id="7" name="Title 1">
            <a:extLst>
              <a:ext uri="{FF2B5EF4-FFF2-40B4-BE49-F238E27FC236}">
                <a16:creationId xmlns:a16="http://schemas.microsoft.com/office/drawing/2014/main" id="{7749F9FD-9E89-4E49-85A7-37F7FA972415}"/>
              </a:ext>
            </a:extLst>
          </p:cNvPr>
          <p:cNvSpPr txBox="1">
            <a:spLocks/>
          </p:cNvSpPr>
          <p:nvPr/>
        </p:nvSpPr>
        <p:spPr>
          <a:xfrm>
            <a:off x="830104" y="642190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dirty="0">
                <a:solidFill>
                  <a:schemeClr val="tx1">
                    <a:lumMod val="65000"/>
                    <a:lumOff val="35000"/>
                  </a:schemeClr>
                </a:solidFill>
                <a:latin typeface="+mn-lt"/>
              </a:rPr>
              <a:t>Introduction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Map Projections » Metadata » </a:t>
            </a:r>
            <a:r>
              <a:rPr lang="en-US" sz="2000" b="1" dirty="0">
                <a:solidFill>
                  <a:schemeClr val="tx1">
                    <a:lumMod val="65000"/>
                    <a:lumOff val="35000"/>
                  </a:schemeClr>
                </a:solidFill>
                <a:latin typeface="+mn-lt"/>
              </a:rPr>
              <a:t>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sp>
        <p:nvSpPr>
          <p:cNvPr id="8" name="TextBox 7">
            <a:extLst>
              <a:ext uri="{FF2B5EF4-FFF2-40B4-BE49-F238E27FC236}">
                <a16:creationId xmlns:a16="http://schemas.microsoft.com/office/drawing/2014/main" id="{4911042A-7BEF-0737-1F3A-645362E4BA44}"/>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29</a:t>
            </a:fld>
            <a:endParaRPr lang="en-US" dirty="0"/>
          </a:p>
        </p:txBody>
      </p:sp>
    </p:spTree>
    <p:extLst>
      <p:ext uri="{BB962C8B-B14F-4D97-AF65-F5344CB8AC3E}">
        <p14:creationId xmlns:p14="http://schemas.microsoft.com/office/powerpoint/2010/main" val="1139612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to Spatial Analysis</a:t>
            </a:r>
          </a:p>
        </p:txBody>
      </p:sp>
      <p:sp>
        <p:nvSpPr>
          <p:cNvPr id="6" name="Title 1">
            <a:extLst>
              <a:ext uri="{FF2B5EF4-FFF2-40B4-BE49-F238E27FC236}">
                <a16:creationId xmlns:a16="http://schemas.microsoft.com/office/drawing/2014/main" id="{CB46C172-B553-4316-96DF-9A680BF26C79}"/>
              </a:ext>
            </a:extLst>
          </p:cNvPr>
          <p:cNvSpPr txBox="1">
            <a:spLocks/>
          </p:cNvSpPr>
          <p:nvPr/>
        </p:nvSpPr>
        <p:spPr>
          <a:xfrm>
            <a:off x="838200" y="640666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b="1" dirty="0">
                <a:solidFill>
                  <a:schemeClr val="tx1">
                    <a:lumMod val="65000"/>
                    <a:lumOff val="35000"/>
                  </a:schemeClr>
                </a:solidFill>
                <a:latin typeface="+mn-lt"/>
              </a:rPr>
              <a:t>Introduction</a:t>
            </a:r>
            <a:r>
              <a:rPr lang="en-US" sz="2000" dirty="0">
                <a:solidFill>
                  <a:schemeClr val="tx1">
                    <a:lumMod val="65000"/>
                    <a:lumOff val="35000"/>
                  </a:schemeClr>
                </a:solidFill>
                <a:latin typeface="+mn-lt"/>
              </a:rPr>
              <a:t>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Map Projections » Metadata » 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sp>
        <p:nvSpPr>
          <p:cNvPr id="4" name="TextBox 3">
            <a:extLst>
              <a:ext uri="{FF2B5EF4-FFF2-40B4-BE49-F238E27FC236}">
                <a16:creationId xmlns:a16="http://schemas.microsoft.com/office/drawing/2014/main" id="{11D748D5-2AD6-C5A5-14D9-6EC5D71DCBB6}"/>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3</a:t>
            </a:fld>
            <a:endParaRPr lang="en-US" dirty="0"/>
          </a:p>
        </p:txBody>
      </p:sp>
    </p:spTree>
    <p:extLst>
      <p:ext uri="{BB962C8B-B14F-4D97-AF65-F5344CB8AC3E}">
        <p14:creationId xmlns:p14="http://schemas.microsoft.com/office/powerpoint/2010/main" val="16603579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latin typeface="+mn-lt"/>
              </a:rPr>
              <a:t>Tool considerations</a:t>
            </a:r>
          </a:p>
        </p:txBody>
      </p:sp>
      <p:sp>
        <p:nvSpPr>
          <p:cNvPr id="2" name="Content Placeholder 1"/>
          <p:cNvSpPr>
            <a:spLocks noGrp="1"/>
          </p:cNvSpPr>
          <p:nvPr>
            <p:ph idx="1"/>
          </p:nvPr>
        </p:nvSpPr>
        <p:spPr>
          <a:xfrm>
            <a:off x="457200" y="1600200"/>
            <a:ext cx="3964236" cy="4525963"/>
          </a:xfrm>
        </p:spPr>
        <p:txBody>
          <a:bodyPr>
            <a:noAutofit/>
          </a:bodyPr>
          <a:lstStyle/>
          <a:p>
            <a:r>
              <a:rPr lang="en-US" sz="2200" dirty="0"/>
              <a:t>Read the tool help resource to understand how it works and determine if it is appropriate for your data.</a:t>
            </a:r>
          </a:p>
          <a:p>
            <a:r>
              <a:rPr lang="en-US" sz="2200" dirty="0"/>
              <a:t>The accuracy of the input data determines the accuracy of the results.</a:t>
            </a:r>
          </a:p>
        </p:txBody>
      </p:sp>
      <p:sp>
        <p:nvSpPr>
          <p:cNvPr id="6" name="TextBox 5"/>
          <p:cNvSpPr txBox="1"/>
          <p:nvPr/>
        </p:nvSpPr>
        <p:spPr>
          <a:xfrm>
            <a:off x="914400" y="6471138"/>
            <a:ext cx="8229600" cy="381000"/>
          </a:xfrm>
          <a:prstGeom prst="rect">
            <a:avLst/>
          </a:prstGeom>
          <a:solidFill>
            <a:schemeClr val="bg2">
              <a:lumMod val="75000"/>
            </a:schemeClr>
          </a:solidFill>
        </p:spPr>
        <p:txBody>
          <a:bodyPr wrap="square" rtlCol="0">
            <a:spAutoFit/>
          </a:bodyPr>
          <a:lstStyle/>
          <a:p>
            <a:r>
              <a:rPr lang="en-US" dirty="0"/>
              <a:t>Analysis &gt;&gt; Projections &gt;&gt; Metadata &gt;&gt; </a:t>
            </a:r>
            <a:r>
              <a:rPr lang="en-US" b="1" dirty="0"/>
              <a:t>Processing Tools </a:t>
            </a:r>
            <a:r>
              <a:rPr lang="en-US" dirty="0"/>
              <a:t>&gt;&gt; Exercise</a:t>
            </a:r>
          </a:p>
        </p:txBody>
      </p:sp>
      <p:sp>
        <p:nvSpPr>
          <p:cNvPr id="7" name="TextBox 6"/>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Projections &gt; Metadata &gt; </a:t>
            </a:r>
            <a:r>
              <a:rPr lang="en-US" b="1" dirty="0"/>
              <a:t>Processing Tools </a:t>
            </a:r>
            <a:r>
              <a:rPr lang="en-US" dirty="0"/>
              <a:t>&gt; Exercise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417638"/>
            <a:ext cx="3964236" cy="2727802"/>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3126"/>
          <a:stretch/>
        </p:blipFill>
        <p:spPr>
          <a:xfrm>
            <a:off x="4038600" y="3672998"/>
            <a:ext cx="2673242" cy="2578385"/>
          </a:xfrm>
          <a:prstGeom prst="rect">
            <a:avLst/>
          </a:prstGeom>
        </p:spPr>
      </p:pic>
      <p:sp>
        <p:nvSpPr>
          <p:cNvPr id="8" name="Title 1">
            <a:extLst>
              <a:ext uri="{FF2B5EF4-FFF2-40B4-BE49-F238E27FC236}">
                <a16:creationId xmlns:a16="http://schemas.microsoft.com/office/drawing/2014/main" id="{9603F765-CF98-4244-9950-E99E5FBD8A9F}"/>
              </a:ext>
            </a:extLst>
          </p:cNvPr>
          <p:cNvSpPr txBox="1">
            <a:spLocks/>
          </p:cNvSpPr>
          <p:nvPr/>
        </p:nvSpPr>
        <p:spPr>
          <a:xfrm>
            <a:off x="838200" y="640666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dirty="0">
                <a:solidFill>
                  <a:schemeClr val="tx1">
                    <a:lumMod val="65000"/>
                    <a:lumOff val="35000"/>
                  </a:schemeClr>
                </a:solidFill>
                <a:latin typeface="+mn-lt"/>
              </a:rPr>
              <a:t>Introduction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Map Projections » Metadata » </a:t>
            </a:r>
            <a:r>
              <a:rPr lang="en-US" sz="2000" b="1" dirty="0">
                <a:solidFill>
                  <a:schemeClr val="tx1">
                    <a:lumMod val="65000"/>
                    <a:lumOff val="35000"/>
                  </a:schemeClr>
                </a:solidFill>
                <a:latin typeface="+mn-lt"/>
              </a:rPr>
              <a:t>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sp>
        <p:nvSpPr>
          <p:cNvPr id="9" name="TextBox 8">
            <a:extLst>
              <a:ext uri="{FF2B5EF4-FFF2-40B4-BE49-F238E27FC236}">
                <a16:creationId xmlns:a16="http://schemas.microsoft.com/office/drawing/2014/main" id="{7A161E47-AB02-EA11-3B03-C5B4CB2E8F91}"/>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30</a:t>
            </a:fld>
            <a:endParaRPr lang="en-US" dirty="0"/>
          </a:p>
        </p:txBody>
      </p:sp>
    </p:spTree>
    <p:extLst>
      <p:ext uri="{BB962C8B-B14F-4D97-AF65-F5344CB8AC3E}">
        <p14:creationId xmlns:p14="http://schemas.microsoft.com/office/powerpoint/2010/main" val="23457971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Solved: Running a model outside of ArcGIS Pro? - Esri Community">
            <a:extLst>
              <a:ext uri="{FF2B5EF4-FFF2-40B4-BE49-F238E27FC236}">
                <a16:creationId xmlns:a16="http://schemas.microsoft.com/office/drawing/2014/main" id="{5AA8347F-F1C1-4FFC-B30C-B2F1A5D92E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375" b="3561"/>
          <a:stretch/>
        </p:blipFill>
        <p:spPr bwMode="auto">
          <a:xfrm>
            <a:off x="6032754" y="1600200"/>
            <a:ext cx="2183891" cy="188966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US" dirty="0">
                <a:latin typeface="+mn-lt"/>
              </a:rPr>
              <a:t>Batch tools</a:t>
            </a:r>
          </a:p>
        </p:txBody>
      </p:sp>
      <p:sp>
        <p:nvSpPr>
          <p:cNvPr id="2" name="Content Placeholder 1"/>
          <p:cNvSpPr>
            <a:spLocks noGrp="1"/>
          </p:cNvSpPr>
          <p:nvPr>
            <p:ph idx="1"/>
          </p:nvPr>
        </p:nvSpPr>
        <p:spPr>
          <a:xfrm>
            <a:off x="457200" y="1600200"/>
            <a:ext cx="5486400" cy="4525963"/>
          </a:xfrm>
        </p:spPr>
        <p:txBody>
          <a:bodyPr>
            <a:noAutofit/>
          </a:bodyPr>
          <a:lstStyle/>
          <a:p>
            <a:pPr marL="0" indent="0">
              <a:buNone/>
            </a:pPr>
            <a:r>
              <a:rPr lang="en-US" sz="2200" dirty="0"/>
              <a:t>Record tools, inputs, and parameters used. Export this information as python code, if possible, so results can be replicated.</a:t>
            </a:r>
          </a:p>
        </p:txBody>
      </p:sp>
      <p:sp>
        <p:nvSpPr>
          <p:cNvPr id="6" name="TextBox 5"/>
          <p:cNvSpPr txBox="1"/>
          <p:nvPr/>
        </p:nvSpPr>
        <p:spPr>
          <a:xfrm>
            <a:off x="914400" y="6471138"/>
            <a:ext cx="8229600" cy="381000"/>
          </a:xfrm>
          <a:prstGeom prst="rect">
            <a:avLst/>
          </a:prstGeom>
          <a:solidFill>
            <a:schemeClr val="bg2">
              <a:lumMod val="75000"/>
            </a:schemeClr>
          </a:solidFill>
        </p:spPr>
        <p:txBody>
          <a:bodyPr wrap="square" rtlCol="0">
            <a:spAutoFit/>
          </a:bodyPr>
          <a:lstStyle/>
          <a:p>
            <a:r>
              <a:rPr lang="en-US" dirty="0"/>
              <a:t>Analysis &gt;&gt; Projections &gt;&gt; Metadata &gt;&gt; </a:t>
            </a:r>
            <a:r>
              <a:rPr lang="en-US" b="1" dirty="0"/>
              <a:t>Processing Tools </a:t>
            </a:r>
            <a:r>
              <a:rPr lang="en-US" dirty="0"/>
              <a:t>&gt;&gt; Exercise</a:t>
            </a:r>
          </a:p>
        </p:txBody>
      </p:sp>
      <p:sp>
        <p:nvSpPr>
          <p:cNvPr id="7" name="TextBox 6"/>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Projections &gt; Metadata &gt; </a:t>
            </a:r>
            <a:r>
              <a:rPr lang="en-US" b="1" dirty="0"/>
              <a:t>Processing Tools </a:t>
            </a:r>
            <a:r>
              <a:rPr lang="en-US" dirty="0"/>
              <a:t>&gt; Exercise</a:t>
            </a:r>
          </a:p>
        </p:txBody>
      </p:sp>
      <p:pic>
        <p:nvPicPr>
          <p:cNvPr id="1028" name="Picture 4" descr="Create a model tool—ArcGIS Pro | Documentation">
            <a:extLst>
              <a:ext uri="{FF2B5EF4-FFF2-40B4-BE49-F238E27FC236}">
                <a16:creationId xmlns:a16="http://schemas.microsoft.com/office/drawing/2014/main" id="{7F3D85F0-F95F-4853-AE4A-C3F437888A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552"/>
          <a:stretch/>
        </p:blipFill>
        <p:spPr bwMode="auto">
          <a:xfrm>
            <a:off x="5029019" y="3429000"/>
            <a:ext cx="3276781" cy="2508241"/>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63A7A0A5-58E7-40EF-919C-4C152DAB663E}"/>
              </a:ext>
            </a:extLst>
          </p:cNvPr>
          <p:cNvSpPr txBox="1">
            <a:spLocks/>
          </p:cNvSpPr>
          <p:nvPr/>
        </p:nvSpPr>
        <p:spPr>
          <a:xfrm>
            <a:off x="838200" y="640666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dirty="0">
                <a:solidFill>
                  <a:schemeClr val="tx1">
                    <a:lumMod val="65000"/>
                    <a:lumOff val="35000"/>
                  </a:schemeClr>
                </a:solidFill>
                <a:latin typeface="+mn-lt"/>
              </a:rPr>
              <a:t>Introduction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Map Projections » Metadata » </a:t>
            </a:r>
            <a:r>
              <a:rPr lang="en-US" sz="2000" b="1" dirty="0">
                <a:solidFill>
                  <a:schemeClr val="tx1">
                    <a:lumMod val="65000"/>
                    <a:lumOff val="35000"/>
                  </a:schemeClr>
                </a:solidFill>
                <a:latin typeface="+mn-lt"/>
              </a:rPr>
              <a:t>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pic>
        <p:nvPicPr>
          <p:cNvPr id="3" name="Picture 4" descr="Exporting Processing Modeler as Python script in QGIS 3? - Geographic  Information Systems Stack Exchange">
            <a:extLst>
              <a:ext uri="{FF2B5EF4-FFF2-40B4-BE49-F238E27FC236}">
                <a16:creationId xmlns:a16="http://schemas.microsoft.com/office/drawing/2014/main" id="{47EB3C39-76BC-4684-BBCB-1E57C25AEA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9690" y="3032806"/>
            <a:ext cx="3572994" cy="289857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EA8B10F-F8D0-4A1A-B332-4E2ACE4743A6}"/>
              </a:ext>
            </a:extLst>
          </p:cNvPr>
          <p:cNvSpPr txBox="1"/>
          <p:nvPr/>
        </p:nvSpPr>
        <p:spPr>
          <a:xfrm>
            <a:off x="3560581" y="2857545"/>
            <a:ext cx="2489134" cy="715089"/>
          </a:xfrm>
          <a:prstGeom prst="roundRect">
            <a:avLst/>
          </a:prstGeom>
          <a:solidFill>
            <a:schemeClr val="accent2">
              <a:lumMod val="40000"/>
              <a:lumOff val="60000"/>
            </a:schemeClr>
          </a:solidFill>
          <a:ln>
            <a:solidFill>
              <a:schemeClr val="accent3">
                <a:lumMod val="75000"/>
              </a:schemeClr>
            </a:solidFill>
          </a:ln>
        </p:spPr>
        <p:txBody>
          <a:bodyPr wrap="square" rtlCol="0">
            <a:spAutoFit/>
          </a:bodyPr>
          <a:lstStyle/>
          <a:p>
            <a:pPr algn="ctr"/>
            <a:r>
              <a:rPr lang="en-US" dirty="0">
                <a:solidFill>
                  <a:schemeClr val="tx1">
                    <a:lumMod val="75000"/>
                    <a:lumOff val="25000"/>
                  </a:schemeClr>
                </a:solidFill>
              </a:rPr>
              <a:t>This is the focus of the     </a:t>
            </a:r>
            <a:r>
              <a:rPr lang="en-US" b="1" dirty="0">
                <a:solidFill>
                  <a:schemeClr val="tx1">
                    <a:lumMod val="75000"/>
                    <a:lumOff val="25000"/>
                  </a:schemeClr>
                </a:solidFill>
              </a:rPr>
              <a:t>GIS Level 3 </a:t>
            </a:r>
            <a:r>
              <a:rPr lang="en-US" dirty="0">
                <a:solidFill>
                  <a:schemeClr val="tx1">
                    <a:lumMod val="75000"/>
                    <a:lumOff val="25000"/>
                  </a:schemeClr>
                </a:solidFill>
              </a:rPr>
              <a:t>workshop</a:t>
            </a:r>
          </a:p>
        </p:txBody>
      </p:sp>
      <p:sp>
        <p:nvSpPr>
          <p:cNvPr id="4" name="TextBox 3">
            <a:extLst>
              <a:ext uri="{FF2B5EF4-FFF2-40B4-BE49-F238E27FC236}">
                <a16:creationId xmlns:a16="http://schemas.microsoft.com/office/drawing/2014/main" id="{A026F880-481E-4D13-9B8F-DB1A8623CB4C}"/>
              </a:ext>
            </a:extLst>
          </p:cNvPr>
          <p:cNvSpPr txBox="1"/>
          <p:nvPr/>
        </p:nvSpPr>
        <p:spPr>
          <a:xfrm>
            <a:off x="1159690" y="5984355"/>
            <a:ext cx="3572994" cy="369332"/>
          </a:xfrm>
          <a:prstGeom prst="rect">
            <a:avLst/>
          </a:prstGeom>
          <a:noFill/>
        </p:spPr>
        <p:txBody>
          <a:bodyPr wrap="square" rtlCol="0">
            <a:spAutoFit/>
          </a:bodyPr>
          <a:lstStyle/>
          <a:p>
            <a:r>
              <a:rPr lang="en-US" dirty="0">
                <a:solidFill>
                  <a:schemeClr val="bg1">
                    <a:lumMod val="50000"/>
                  </a:schemeClr>
                </a:solidFill>
              </a:rPr>
              <a:t>QGIS: Graphical Modeler &amp; Python</a:t>
            </a:r>
          </a:p>
        </p:txBody>
      </p:sp>
      <p:sp>
        <p:nvSpPr>
          <p:cNvPr id="13" name="TextBox 12">
            <a:extLst>
              <a:ext uri="{FF2B5EF4-FFF2-40B4-BE49-F238E27FC236}">
                <a16:creationId xmlns:a16="http://schemas.microsoft.com/office/drawing/2014/main" id="{9D09E329-54B3-49EB-A4CE-BCE0433EFC36}"/>
              </a:ext>
            </a:extLst>
          </p:cNvPr>
          <p:cNvSpPr txBox="1"/>
          <p:nvPr/>
        </p:nvSpPr>
        <p:spPr>
          <a:xfrm>
            <a:off x="5029019" y="5948702"/>
            <a:ext cx="3996765" cy="369332"/>
          </a:xfrm>
          <a:prstGeom prst="rect">
            <a:avLst/>
          </a:prstGeom>
          <a:noFill/>
        </p:spPr>
        <p:txBody>
          <a:bodyPr wrap="square" rtlCol="0">
            <a:spAutoFit/>
          </a:bodyPr>
          <a:lstStyle/>
          <a:p>
            <a:r>
              <a:rPr lang="en-US" dirty="0">
                <a:solidFill>
                  <a:schemeClr val="bg1">
                    <a:lumMod val="50000"/>
                  </a:schemeClr>
                </a:solidFill>
              </a:rPr>
              <a:t>ArcGIS Pro: Model Builder &amp; Python</a:t>
            </a:r>
          </a:p>
        </p:txBody>
      </p:sp>
      <p:sp>
        <p:nvSpPr>
          <p:cNvPr id="14" name="TextBox 13">
            <a:extLst>
              <a:ext uri="{FF2B5EF4-FFF2-40B4-BE49-F238E27FC236}">
                <a16:creationId xmlns:a16="http://schemas.microsoft.com/office/drawing/2014/main" id="{D8C4F1FF-77EA-62C6-15EE-D2B87B66F3FA}"/>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31</a:t>
            </a:fld>
            <a:endParaRPr lang="en-US" dirty="0"/>
          </a:p>
        </p:txBody>
      </p:sp>
    </p:spTree>
    <p:extLst>
      <p:ext uri="{BB962C8B-B14F-4D97-AF65-F5344CB8AC3E}">
        <p14:creationId xmlns:p14="http://schemas.microsoft.com/office/powerpoint/2010/main" val="24875832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Processing Tools:                </a:t>
            </a:r>
            <a:r>
              <a:rPr lang="en-US" dirty="0" err="1">
                <a:latin typeface="+mn-lt"/>
              </a:rPr>
              <a:t>arCGIS</a:t>
            </a:r>
            <a:r>
              <a:rPr lang="en-US" dirty="0">
                <a:latin typeface="+mn-lt"/>
              </a:rPr>
              <a:t> Pro </a:t>
            </a:r>
            <a:r>
              <a:rPr lang="en-US" dirty="0" err="1">
                <a:latin typeface="+mn-lt"/>
              </a:rPr>
              <a:t>vS</a:t>
            </a:r>
            <a:r>
              <a:rPr lang="en-US" dirty="0">
                <a:latin typeface="+mn-lt"/>
              </a:rPr>
              <a:t> QGIS</a:t>
            </a:r>
          </a:p>
        </p:txBody>
      </p:sp>
      <p:sp>
        <p:nvSpPr>
          <p:cNvPr id="4" name="TextBox 3"/>
          <p:cNvSpPr txBox="1"/>
          <p:nvPr/>
        </p:nvSpPr>
        <p:spPr>
          <a:xfrm>
            <a:off x="914400" y="6471138"/>
            <a:ext cx="8229600" cy="381000"/>
          </a:xfrm>
          <a:prstGeom prst="rect">
            <a:avLst/>
          </a:prstGeom>
          <a:solidFill>
            <a:schemeClr val="bg2">
              <a:lumMod val="75000"/>
            </a:schemeClr>
          </a:solidFill>
        </p:spPr>
        <p:txBody>
          <a:bodyPr wrap="square" rtlCol="0">
            <a:spAutoFit/>
          </a:bodyPr>
          <a:lstStyle/>
          <a:p>
            <a:r>
              <a:rPr lang="en-US" dirty="0"/>
              <a:t>Analysis &gt;&gt; Projections &gt;&gt; Metadata &gt;&gt; </a:t>
            </a:r>
            <a:r>
              <a:rPr lang="en-US" b="1" dirty="0"/>
              <a:t>Processing Tools </a:t>
            </a:r>
            <a:r>
              <a:rPr lang="en-US" dirty="0"/>
              <a:t>&gt;&gt; Exercise</a:t>
            </a:r>
          </a:p>
        </p:txBody>
      </p:sp>
      <p:sp>
        <p:nvSpPr>
          <p:cNvPr id="5" name="TextBox 4"/>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Projections &gt; Metadata &gt; </a:t>
            </a:r>
            <a:r>
              <a:rPr lang="en-US" b="1" dirty="0"/>
              <a:t>Processing Tools </a:t>
            </a:r>
            <a:r>
              <a:rPr lang="en-US" dirty="0"/>
              <a:t>&gt; Exercise</a:t>
            </a:r>
          </a:p>
        </p:txBody>
      </p:sp>
      <p:sp>
        <p:nvSpPr>
          <p:cNvPr id="6" name="Title 1">
            <a:extLst>
              <a:ext uri="{FF2B5EF4-FFF2-40B4-BE49-F238E27FC236}">
                <a16:creationId xmlns:a16="http://schemas.microsoft.com/office/drawing/2014/main" id="{09CA03D6-1F93-4E34-B2BE-9C9D45CE35EF}"/>
              </a:ext>
            </a:extLst>
          </p:cNvPr>
          <p:cNvSpPr txBox="1">
            <a:spLocks/>
          </p:cNvSpPr>
          <p:nvPr/>
        </p:nvSpPr>
        <p:spPr>
          <a:xfrm>
            <a:off x="838200" y="640666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dirty="0">
                <a:solidFill>
                  <a:schemeClr val="tx1">
                    <a:lumMod val="65000"/>
                    <a:lumOff val="35000"/>
                  </a:schemeClr>
                </a:solidFill>
                <a:latin typeface="+mn-lt"/>
              </a:rPr>
              <a:t>Introduction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Map Projections » Metadata » </a:t>
            </a:r>
            <a:r>
              <a:rPr lang="en-US" sz="2000" b="1" dirty="0">
                <a:solidFill>
                  <a:schemeClr val="tx1">
                    <a:lumMod val="65000"/>
                    <a:lumOff val="35000"/>
                  </a:schemeClr>
                </a:solidFill>
                <a:latin typeface="+mn-lt"/>
              </a:rPr>
              <a:t>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sp>
        <p:nvSpPr>
          <p:cNvPr id="7" name="TextBox 6">
            <a:extLst>
              <a:ext uri="{FF2B5EF4-FFF2-40B4-BE49-F238E27FC236}">
                <a16:creationId xmlns:a16="http://schemas.microsoft.com/office/drawing/2014/main" id="{12F2979D-1662-1124-BE63-1BFD2000D7B6}"/>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32</a:t>
            </a:fld>
            <a:endParaRPr lang="en-US" dirty="0"/>
          </a:p>
        </p:txBody>
      </p:sp>
    </p:spTree>
    <p:extLst>
      <p:ext uri="{BB962C8B-B14F-4D97-AF65-F5344CB8AC3E}">
        <p14:creationId xmlns:p14="http://schemas.microsoft.com/office/powerpoint/2010/main" val="19265744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400" dirty="0">
                <a:latin typeface="+mn-lt"/>
              </a:rPr>
              <a:t>Analysis Tools</a:t>
            </a:r>
          </a:p>
        </p:txBody>
      </p:sp>
      <p:sp>
        <p:nvSpPr>
          <p:cNvPr id="5" name="Text Placeholder 4"/>
          <p:cNvSpPr>
            <a:spLocks noGrp="1"/>
          </p:cNvSpPr>
          <p:nvPr>
            <p:ph type="body" idx="1"/>
          </p:nvPr>
        </p:nvSpPr>
        <p:spPr>
          <a:xfrm>
            <a:off x="629842" y="1371600"/>
            <a:ext cx="3868340" cy="823912"/>
          </a:xfrm>
        </p:spPr>
        <p:txBody>
          <a:bodyPr/>
          <a:lstStyle/>
          <a:p>
            <a:r>
              <a:rPr lang="en-US" sz="2800" dirty="0"/>
              <a:t>ArcGIS Pro </a:t>
            </a:r>
            <a:r>
              <a:rPr lang="en-US" sz="2000" b="0" dirty="0"/>
              <a:t>(by ESRI)</a:t>
            </a:r>
            <a:r>
              <a:rPr lang="en-US" dirty="0"/>
              <a:t>	</a:t>
            </a:r>
          </a:p>
        </p:txBody>
      </p:sp>
      <p:sp>
        <p:nvSpPr>
          <p:cNvPr id="7" name="Text Placeholder 6"/>
          <p:cNvSpPr>
            <a:spLocks noGrp="1"/>
          </p:cNvSpPr>
          <p:nvPr>
            <p:ph type="body" sz="quarter" idx="3"/>
          </p:nvPr>
        </p:nvSpPr>
        <p:spPr>
          <a:xfrm>
            <a:off x="4591050" y="1371600"/>
            <a:ext cx="3887391" cy="823912"/>
          </a:xfrm>
        </p:spPr>
        <p:txBody>
          <a:bodyPr>
            <a:normAutofit/>
          </a:bodyPr>
          <a:lstStyle/>
          <a:p>
            <a:r>
              <a:rPr lang="en-US" sz="2800" dirty="0"/>
              <a:t>QGIS</a:t>
            </a:r>
          </a:p>
        </p:txBody>
      </p:sp>
      <p:sp>
        <p:nvSpPr>
          <p:cNvPr id="8" name="Content Placeholder 7"/>
          <p:cNvSpPr>
            <a:spLocks noGrp="1" noChangeAspect="1"/>
          </p:cNvSpPr>
          <p:nvPr>
            <p:ph sz="quarter" idx="4"/>
          </p:nvPr>
        </p:nvSpPr>
        <p:spPr>
          <a:xfrm>
            <a:off x="4629150" y="2195512"/>
            <a:ext cx="3887391" cy="3367087"/>
          </a:xfrm>
        </p:spPr>
        <p:txBody>
          <a:bodyPr>
            <a:noAutofit/>
          </a:bodyPr>
          <a:lstStyle/>
          <a:p>
            <a:r>
              <a:rPr lang="en-US" sz="2000" dirty="0"/>
              <a:t>Can easily import all data types (raster, vector, tabular, &amp; more)</a:t>
            </a:r>
          </a:p>
          <a:p>
            <a:r>
              <a:rPr lang="en-US" sz="1900" dirty="0"/>
              <a:t>Many available tools, but lacking some advanced analyses:  network analysis, spatial statistics</a:t>
            </a:r>
          </a:p>
          <a:p>
            <a:r>
              <a:rPr lang="en-US" sz="1900" dirty="0"/>
              <a:t>Tools can be developed by anyone so performance &amp; documentation can be inconsistent.</a:t>
            </a:r>
          </a:p>
          <a:p>
            <a:pPr lvl="1"/>
            <a:r>
              <a:rPr lang="en-US" sz="1500" dirty="0"/>
              <a:t>Support via forums, </a:t>
            </a:r>
            <a:r>
              <a:rPr lang="en-US" sz="1500" dirty="0" err="1"/>
              <a:t>eg</a:t>
            </a:r>
            <a:r>
              <a:rPr lang="en-US" sz="1500" dirty="0"/>
              <a:t> </a:t>
            </a:r>
            <a:r>
              <a:rPr lang="en-US" sz="1500" dirty="0" err="1"/>
              <a:t>StackExchange</a:t>
            </a:r>
            <a:endParaRPr lang="en-US" sz="1500" dirty="0"/>
          </a:p>
        </p:txBody>
      </p:sp>
      <p:sp>
        <p:nvSpPr>
          <p:cNvPr id="10" name="TextBox 9"/>
          <p:cNvSpPr txBox="1"/>
          <p:nvPr/>
        </p:nvSpPr>
        <p:spPr>
          <a:xfrm>
            <a:off x="2554486" y="5334000"/>
            <a:ext cx="3868340" cy="715089"/>
          </a:xfrm>
          <a:prstGeom prst="round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t>Both have similar interfaces</a:t>
            </a:r>
          </a:p>
          <a:p>
            <a:pPr algn="ctr"/>
            <a:r>
              <a:rPr lang="en-US" dirty="0"/>
              <a:t> and many of the same analysis tools.</a:t>
            </a:r>
          </a:p>
        </p:txBody>
      </p:sp>
      <p:sp>
        <p:nvSpPr>
          <p:cNvPr id="9" name="Content Placeholder 7">
            <a:extLst>
              <a:ext uri="{FF2B5EF4-FFF2-40B4-BE49-F238E27FC236}">
                <a16:creationId xmlns:a16="http://schemas.microsoft.com/office/drawing/2014/main" id="{1EF7CE34-CA46-4000-BB44-B54E566A7DFB}"/>
              </a:ext>
            </a:extLst>
          </p:cNvPr>
          <p:cNvSpPr txBox="1">
            <a:spLocks noChangeAspect="1"/>
          </p:cNvSpPr>
          <p:nvPr/>
        </p:nvSpPr>
        <p:spPr>
          <a:xfrm>
            <a:off x="610791" y="2195512"/>
            <a:ext cx="3887391" cy="33670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r>
              <a:rPr lang="en-US" sz="2000" dirty="0"/>
              <a:t>Can easily import all data types (raster, vector, tabular)</a:t>
            </a:r>
          </a:p>
          <a:p>
            <a:r>
              <a:rPr lang="en-US" sz="2000" dirty="0"/>
              <a:t>Full set of GIS functions &amp; tools (depends on licensing level)</a:t>
            </a:r>
          </a:p>
          <a:p>
            <a:r>
              <a:rPr lang="en-US" sz="2000" dirty="0"/>
              <a:t>Comprehensive support    (direct support from ESRI, access to online modules and tutorials, and documentation for every tool)</a:t>
            </a:r>
          </a:p>
        </p:txBody>
      </p:sp>
      <p:sp>
        <p:nvSpPr>
          <p:cNvPr id="11" name="TextBox 10">
            <a:extLst>
              <a:ext uri="{FF2B5EF4-FFF2-40B4-BE49-F238E27FC236}">
                <a16:creationId xmlns:a16="http://schemas.microsoft.com/office/drawing/2014/main" id="{0C0DC1D5-65A6-40E9-9B62-7A65441544F9}"/>
              </a:ext>
            </a:extLst>
          </p:cNvPr>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Projections &gt; Metadata &gt; </a:t>
            </a:r>
            <a:r>
              <a:rPr lang="en-US" b="1" dirty="0"/>
              <a:t>Processing Tools </a:t>
            </a:r>
            <a:r>
              <a:rPr lang="en-US" dirty="0"/>
              <a:t>&gt; Exercise</a:t>
            </a:r>
          </a:p>
        </p:txBody>
      </p:sp>
      <p:sp>
        <p:nvSpPr>
          <p:cNvPr id="12" name="Title 1">
            <a:extLst>
              <a:ext uri="{FF2B5EF4-FFF2-40B4-BE49-F238E27FC236}">
                <a16:creationId xmlns:a16="http://schemas.microsoft.com/office/drawing/2014/main" id="{A3E64A5F-FF31-4FA4-878C-CD0539E21785}"/>
              </a:ext>
            </a:extLst>
          </p:cNvPr>
          <p:cNvSpPr txBox="1">
            <a:spLocks/>
          </p:cNvSpPr>
          <p:nvPr/>
        </p:nvSpPr>
        <p:spPr>
          <a:xfrm>
            <a:off x="838200" y="640666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dirty="0">
                <a:solidFill>
                  <a:schemeClr val="tx1">
                    <a:lumMod val="65000"/>
                    <a:lumOff val="35000"/>
                  </a:schemeClr>
                </a:solidFill>
                <a:latin typeface="+mn-lt"/>
              </a:rPr>
              <a:t>Introduction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Map Projections » Metadata » </a:t>
            </a:r>
            <a:r>
              <a:rPr lang="en-US" sz="2000" b="1" dirty="0">
                <a:solidFill>
                  <a:schemeClr val="tx1">
                    <a:lumMod val="65000"/>
                    <a:lumOff val="35000"/>
                  </a:schemeClr>
                </a:solidFill>
                <a:latin typeface="+mn-lt"/>
              </a:rPr>
              <a:t>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sp>
        <p:nvSpPr>
          <p:cNvPr id="13" name="TextBox 12">
            <a:extLst>
              <a:ext uri="{FF2B5EF4-FFF2-40B4-BE49-F238E27FC236}">
                <a16:creationId xmlns:a16="http://schemas.microsoft.com/office/drawing/2014/main" id="{8ED652B4-9EC2-68CA-0022-0FBB84F44551}"/>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33</a:t>
            </a:fld>
            <a:endParaRPr lang="en-US" dirty="0"/>
          </a:p>
        </p:txBody>
      </p:sp>
    </p:spTree>
    <p:extLst>
      <p:ext uri="{BB962C8B-B14F-4D97-AF65-F5344CB8AC3E}">
        <p14:creationId xmlns:p14="http://schemas.microsoft.com/office/powerpoint/2010/main" val="30502191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Processing Tools: </a:t>
            </a:r>
            <a:r>
              <a:rPr lang="en-US" dirty="0" err="1">
                <a:latin typeface="+mn-lt"/>
              </a:rPr>
              <a:t>arCGIS</a:t>
            </a:r>
            <a:r>
              <a:rPr lang="en-US" dirty="0">
                <a:latin typeface="+mn-lt"/>
              </a:rPr>
              <a:t> PRO</a:t>
            </a:r>
          </a:p>
        </p:txBody>
      </p:sp>
      <p:sp>
        <p:nvSpPr>
          <p:cNvPr id="4" name="TextBox 3"/>
          <p:cNvSpPr txBox="1"/>
          <p:nvPr/>
        </p:nvSpPr>
        <p:spPr>
          <a:xfrm>
            <a:off x="914400" y="6471138"/>
            <a:ext cx="8229600" cy="381000"/>
          </a:xfrm>
          <a:prstGeom prst="rect">
            <a:avLst/>
          </a:prstGeom>
          <a:solidFill>
            <a:schemeClr val="bg2">
              <a:lumMod val="75000"/>
            </a:schemeClr>
          </a:solidFill>
        </p:spPr>
        <p:txBody>
          <a:bodyPr wrap="square" rtlCol="0">
            <a:spAutoFit/>
          </a:bodyPr>
          <a:lstStyle/>
          <a:p>
            <a:r>
              <a:rPr lang="en-US" dirty="0"/>
              <a:t>Analysis &gt;&gt; Projections &gt;&gt; Metadata &gt;&gt; </a:t>
            </a:r>
            <a:r>
              <a:rPr lang="en-US" b="1" dirty="0"/>
              <a:t>Processing Tools </a:t>
            </a:r>
            <a:r>
              <a:rPr lang="en-US" dirty="0"/>
              <a:t>&gt;&gt; Exercise</a:t>
            </a:r>
          </a:p>
        </p:txBody>
      </p:sp>
      <p:sp>
        <p:nvSpPr>
          <p:cNvPr id="5" name="TextBox 4"/>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Projections &gt; Metadata &gt; </a:t>
            </a:r>
            <a:r>
              <a:rPr lang="en-US" b="1" dirty="0"/>
              <a:t>Processing Tools </a:t>
            </a:r>
            <a:r>
              <a:rPr lang="en-US" dirty="0"/>
              <a:t>&gt; Exercise</a:t>
            </a:r>
          </a:p>
        </p:txBody>
      </p:sp>
      <p:sp>
        <p:nvSpPr>
          <p:cNvPr id="6" name="Title 1">
            <a:extLst>
              <a:ext uri="{FF2B5EF4-FFF2-40B4-BE49-F238E27FC236}">
                <a16:creationId xmlns:a16="http://schemas.microsoft.com/office/drawing/2014/main" id="{F923CF6D-326E-428C-88DD-B8330D8C9707}"/>
              </a:ext>
            </a:extLst>
          </p:cNvPr>
          <p:cNvSpPr txBox="1">
            <a:spLocks/>
          </p:cNvSpPr>
          <p:nvPr/>
        </p:nvSpPr>
        <p:spPr>
          <a:xfrm>
            <a:off x="838200" y="640666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dirty="0">
                <a:solidFill>
                  <a:schemeClr val="tx1">
                    <a:lumMod val="65000"/>
                    <a:lumOff val="35000"/>
                  </a:schemeClr>
                </a:solidFill>
                <a:latin typeface="+mn-lt"/>
              </a:rPr>
              <a:t>Introduction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Map Projections » Metadata » </a:t>
            </a:r>
            <a:r>
              <a:rPr lang="en-US" sz="2000" b="1" dirty="0">
                <a:solidFill>
                  <a:schemeClr val="tx1">
                    <a:lumMod val="65000"/>
                    <a:lumOff val="35000"/>
                  </a:schemeClr>
                </a:solidFill>
                <a:latin typeface="+mn-lt"/>
              </a:rPr>
              <a:t>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sp>
        <p:nvSpPr>
          <p:cNvPr id="7" name="TextBox 6">
            <a:extLst>
              <a:ext uri="{FF2B5EF4-FFF2-40B4-BE49-F238E27FC236}">
                <a16:creationId xmlns:a16="http://schemas.microsoft.com/office/drawing/2014/main" id="{5BC46938-70D2-F424-74FD-D6AD40C1F102}"/>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34</a:t>
            </a:fld>
            <a:endParaRPr lang="en-US" dirty="0"/>
          </a:p>
        </p:txBody>
      </p:sp>
    </p:spTree>
    <p:extLst>
      <p:ext uri="{BB962C8B-B14F-4D97-AF65-F5344CB8AC3E}">
        <p14:creationId xmlns:p14="http://schemas.microsoft.com/office/powerpoint/2010/main" val="42596222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ArcGIS Pro Analysis Tools</a:t>
            </a:r>
          </a:p>
        </p:txBody>
      </p:sp>
      <p:sp>
        <p:nvSpPr>
          <p:cNvPr id="3" name="Content Placeholder 2"/>
          <p:cNvSpPr>
            <a:spLocks noGrp="1"/>
          </p:cNvSpPr>
          <p:nvPr>
            <p:ph idx="1"/>
          </p:nvPr>
        </p:nvSpPr>
        <p:spPr/>
        <p:txBody>
          <a:bodyPr>
            <a:normAutofit/>
          </a:bodyPr>
          <a:lstStyle/>
          <a:p>
            <a:pPr marL="0" indent="0">
              <a:buNone/>
            </a:pPr>
            <a:r>
              <a:rPr lang="en-US" sz="2400" dirty="0"/>
              <a:t>ArcGIS Pro offers a variety of toolboxes that contain tools that work on certain types of data or perform specific types of analysis.</a:t>
            </a:r>
          </a:p>
          <a:p>
            <a:pPr marL="0" indent="0">
              <a:buNone/>
            </a:pPr>
            <a:endParaRPr lang="en-US" sz="2000" dirty="0"/>
          </a:p>
        </p:txBody>
      </p:sp>
      <p:sp>
        <p:nvSpPr>
          <p:cNvPr id="4" name="TextBox 3"/>
          <p:cNvSpPr txBox="1"/>
          <p:nvPr/>
        </p:nvSpPr>
        <p:spPr>
          <a:xfrm>
            <a:off x="914400" y="6471138"/>
            <a:ext cx="8229600" cy="381000"/>
          </a:xfrm>
          <a:prstGeom prst="rect">
            <a:avLst/>
          </a:prstGeom>
          <a:solidFill>
            <a:schemeClr val="bg2">
              <a:lumMod val="75000"/>
            </a:schemeClr>
          </a:solidFill>
        </p:spPr>
        <p:txBody>
          <a:bodyPr wrap="square" rtlCol="0">
            <a:spAutoFit/>
          </a:bodyPr>
          <a:lstStyle/>
          <a:p>
            <a:r>
              <a:rPr lang="en-US" dirty="0"/>
              <a:t>Analysis &gt;&gt; Projections &gt;&gt; Metadata &gt;&gt; </a:t>
            </a:r>
            <a:r>
              <a:rPr lang="en-US" b="1" dirty="0"/>
              <a:t>Processing Tools </a:t>
            </a:r>
            <a:r>
              <a:rPr lang="en-US" dirty="0"/>
              <a:t>&gt;&gt; Exercise</a:t>
            </a:r>
          </a:p>
        </p:txBody>
      </p:sp>
      <p:sp>
        <p:nvSpPr>
          <p:cNvPr id="5" name="TextBox 4"/>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Projections &gt; Metadata &gt; </a:t>
            </a:r>
            <a:r>
              <a:rPr lang="en-US" b="1" dirty="0"/>
              <a:t>Processing Tools </a:t>
            </a:r>
            <a:r>
              <a:rPr lang="en-US" dirty="0"/>
              <a:t>&gt; Exercise</a:t>
            </a:r>
          </a:p>
        </p:txBody>
      </p:sp>
      <p:sp>
        <p:nvSpPr>
          <p:cNvPr id="6" name="Title 1">
            <a:extLst>
              <a:ext uri="{FF2B5EF4-FFF2-40B4-BE49-F238E27FC236}">
                <a16:creationId xmlns:a16="http://schemas.microsoft.com/office/drawing/2014/main" id="{7448B197-C059-47A8-BE02-8A935E5ECCC1}"/>
              </a:ext>
            </a:extLst>
          </p:cNvPr>
          <p:cNvSpPr txBox="1">
            <a:spLocks/>
          </p:cNvSpPr>
          <p:nvPr/>
        </p:nvSpPr>
        <p:spPr>
          <a:xfrm>
            <a:off x="838200" y="640666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dirty="0">
                <a:solidFill>
                  <a:schemeClr val="tx1">
                    <a:lumMod val="65000"/>
                    <a:lumOff val="35000"/>
                  </a:schemeClr>
                </a:solidFill>
                <a:latin typeface="+mn-lt"/>
              </a:rPr>
              <a:t>Introduction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Map Projections » Metadata » </a:t>
            </a:r>
            <a:r>
              <a:rPr lang="en-US" sz="2000" b="1" dirty="0">
                <a:solidFill>
                  <a:schemeClr val="tx1">
                    <a:lumMod val="65000"/>
                    <a:lumOff val="35000"/>
                  </a:schemeClr>
                </a:solidFill>
                <a:latin typeface="+mn-lt"/>
              </a:rPr>
              <a:t>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pic>
        <p:nvPicPr>
          <p:cNvPr id="7" name="Content Placeholder 5">
            <a:extLst>
              <a:ext uri="{FF2B5EF4-FFF2-40B4-BE49-F238E27FC236}">
                <a16:creationId xmlns:a16="http://schemas.microsoft.com/office/drawing/2014/main" id="{6A191EBF-59DD-4578-9DBE-B195C5FAAC72}"/>
              </a:ext>
            </a:extLst>
          </p:cNvPr>
          <p:cNvPicPr>
            <a:picLocks noChangeAspect="1"/>
          </p:cNvPicPr>
          <p:nvPr/>
        </p:nvPicPr>
        <p:blipFill rotWithShape="1">
          <a:blip r:embed="rId3"/>
          <a:srcRect r="8250" b="44441"/>
          <a:stretch/>
        </p:blipFill>
        <p:spPr>
          <a:xfrm>
            <a:off x="2037766" y="2669211"/>
            <a:ext cx="1866787" cy="3226617"/>
          </a:xfrm>
          <a:prstGeom prst="rect">
            <a:avLst/>
          </a:prstGeom>
        </p:spPr>
      </p:pic>
      <p:pic>
        <p:nvPicPr>
          <p:cNvPr id="8" name="Content Placeholder 12">
            <a:extLst>
              <a:ext uri="{FF2B5EF4-FFF2-40B4-BE49-F238E27FC236}">
                <a16:creationId xmlns:a16="http://schemas.microsoft.com/office/drawing/2014/main" id="{AC73EC44-ABC7-46B5-B0FA-294889001114}"/>
              </a:ext>
            </a:extLst>
          </p:cNvPr>
          <p:cNvPicPr>
            <a:picLocks noChangeAspect="1"/>
          </p:cNvPicPr>
          <p:nvPr/>
        </p:nvPicPr>
        <p:blipFill rotWithShape="1">
          <a:blip r:embed="rId4"/>
          <a:srcRect t="44743" r="12601"/>
          <a:stretch/>
        </p:blipFill>
        <p:spPr>
          <a:xfrm>
            <a:off x="4626921" y="2669211"/>
            <a:ext cx="1785788" cy="3226617"/>
          </a:xfrm>
          <a:prstGeom prst="rect">
            <a:avLst/>
          </a:prstGeom>
        </p:spPr>
      </p:pic>
      <p:sp>
        <p:nvSpPr>
          <p:cNvPr id="9" name="TextBox 8">
            <a:extLst>
              <a:ext uri="{FF2B5EF4-FFF2-40B4-BE49-F238E27FC236}">
                <a16:creationId xmlns:a16="http://schemas.microsoft.com/office/drawing/2014/main" id="{B2EC7DE1-FF09-9521-8194-BD90A336DA9E}"/>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35</a:t>
            </a:fld>
            <a:endParaRPr lang="en-US" dirty="0"/>
          </a:p>
        </p:txBody>
      </p:sp>
    </p:spTree>
    <p:extLst>
      <p:ext uri="{BB962C8B-B14F-4D97-AF65-F5344CB8AC3E}">
        <p14:creationId xmlns:p14="http://schemas.microsoft.com/office/powerpoint/2010/main" val="26795173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ArcGIS Pro Extensions</a:t>
            </a:r>
          </a:p>
        </p:txBody>
      </p:sp>
      <p:sp>
        <p:nvSpPr>
          <p:cNvPr id="9" name="Text Placeholder 8"/>
          <p:cNvSpPr>
            <a:spLocks noGrp="1"/>
          </p:cNvSpPr>
          <p:nvPr>
            <p:ph type="body" idx="1"/>
          </p:nvPr>
        </p:nvSpPr>
        <p:spPr>
          <a:xfrm>
            <a:off x="1370012" y="1188591"/>
            <a:ext cx="4040188" cy="639762"/>
          </a:xfrm>
        </p:spPr>
        <p:txBody>
          <a:bodyPr>
            <a:normAutofit/>
          </a:bodyPr>
          <a:lstStyle/>
          <a:p>
            <a:r>
              <a:rPr lang="en-US" sz="2000" dirty="0"/>
              <a:t>Advanced Analysis</a:t>
            </a:r>
          </a:p>
        </p:txBody>
      </p:sp>
      <p:sp>
        <p:nvSpPr>
          <p:cNvPr id="10" name="Content Placeholder 9"/>
          <p:cNvSpPr>
            <a:spLocks noGrp="1"/>
          </p:cNvSpPr>
          <p:nvPr>
            <p:ph sz="half" idx="2"/>
          </p:nvPr>
        </p:nvSpPr>
        <p:spPr>
          <a:xfrm>
            <a:off x="1370012" y="1828353"/>
            <a:ext cx="4040188" cy="2016125"/>
          </a:xfrm>
        </p:spPr>
        <p:txBody>
          <a:bodyPr/>
          <a:lstStyle/>
          <a:p>
            <a:r>
              <a:rPr lang="en-US" sz="1800" dirty="0"/>
              <a:t>3D Analyst</a:t>
            </a:r>
          </a:p>
          <a:p>
            <a:r>
              <a:rPr lang="en-US" sz="1800" dirty="0"/>
              <a:t>Business Analyst</a:t>
            </a:r>
          </a:p>
          <a:p>
            <a:r>
              <a:rPr lang="en-US" sz="1800" dirty="0" err="1"/>
              <a:t>Geostatistical</a:t>
            </a:r>
            <a:r>
              <a:rPr lang="en-US" sz="1800" dirty="0"/>
              <a:t> Analyst</a:t>
            </a:r>
          </a:p>
          <a:p>
            <a:r>
              <a:rPr lang="en-US" sz="1800" dirty="0"/>
              <a:t>Image Analyst</a:t>
            </a:r>
          </a:p>
          <a:p>
            <a:r>
              <a:rPr lang="en-US" sz="1800" dirty="0"/>
              <a:t>Network Analyst</a:t>
            </a:r>
          </a:p>
          <a:p>
            <a:r>
              <a:rPr lang="en-US" sz="1800" dirty="0"/>
              <a:t>Spatial Analyst</a:t>
            </a:r>
            <a:endParaRPr lang="en-US" dirty="0"/>
          </a:p>
          <a:p>
            <a:endParaRPr lang="en-US" dirty="0"/>
          </a:p>
        </p:txBody>
      </p:sp>
      <p:sp>
        <p:nvSpPr>
          <p:cNvPr id="4" name="TextBox 3"/>
          <p:cNvSpPr txBox="1"/>
          <p:nvPr/>
        </p:nvSpPr>
        <p:spPr>
          <a:xfrm>
            <a:off x="914400" y="6471138"/>
            <a:ext cx="8229600" cy="381000"/>
          </a:xfrm>
          <a:prstGeom prst="rect">
            <a:avLst/>
          </a:prstGeom>
          <a:solidFill>
            <a:schemeClr val="bg2">
              <a:lumMod val="75000"/>
            </a:schemeClr>
          </a:solidFill>
        </p:spPr>
        <p:txBody>
          <a:bodyPr wrap="square" rtlCol="0">
            <a:spAutoFit/>
          </a:bodyPr>
          <a:lstStyle/>
          <a:p>
            <a:r>
              <a:rPr lang="en-US" dirty="0"/>
              <a:t>Analysis &gt;&gt; Projections &gt;&gt; Metadata &gt;&gt; </a:t>
            </a:r>
            <a:r>
              <a:rPr lang="en-US" b="1" dirty="0"/>
              <a:t>Processing Tools </a:t>
            </a:r>
            <a:r>
              <a:rPr lang="en-US" dirty="0"/>
              <a:t>&gt;&gt; Exercise</a:t>
            </a:r>
          </a:p>
        </p:txBody>
      </p:sp>
      <p:sp>
        <p:nvSpPr>
          <p:cNvPr id="5" name="TextBox 4"/>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Projections &gt; Metadata &gt; </a:t>
            </a:r>
            <a:r>
              <a:rPr lang="en-US" b="1" dirty="0"/>
              <a:t>Processing Tools </a:t>
            </a:r>
            <a:r>
              <a:rPr lang="en-US" dirty="0"/>
              <a:t>&gt; Exercise</a:t>
            </a:r>
          </a:p>
        </p:txBody>
      </p:sp>
      <p:sp>
        <p:nvSpPr>
          <p:cNvPr id="30" name="Text Placeholder 8"/>
          <p:cNvSpPr txBox="1">
            <a:spLocks/>
          </p:cNvSpPr>
          <p:nvPr/>
        </p:nvSpPr>
        <p:spPr>
          <a:xfrm>
            <a:off x="1370012" y="3650356"/>
            <a:ext cx="4040188"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sz="2000" dirty="0"/>
              <a:t>Industry Focused</a:t>
            </a:r>
          </a:p>
        </p:txBody>
      </p:sp>
      <p:sp>
        <p:nvSpPr>
          <p:cNvPr id="31" name="Content Placeholder 9"/>
          <p:cNvSpPr txBox="1">
            <a:spLocks/>
          </p:cNvSpPr>
          <p:nvPr/>
        </p:nvSpPr>
        <p:spPr>
          <a:xfrm>
            <a:off x="1370012" y="4290118"/>
            <a:ext cx="4040188" cy="20161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r>
              <a:rPr lang="en-US" sz="1800" dirty="0"/>
              <a:t>Aviation Airports &amp; Charting</a:t>
            </a:r>
          </a:p>
          <a:p>
            <a:r>
              <a:rPr lang="en-US" sz="1800" dirty="0"/>
              <a:t>Defense Mapping</a:t>
            </a:r>
          </a:p>
          <a:p>
            <a:r>
              <a:rPr lang="en-US" sz="1800" dirty="0"/>
              <a:t>Maritime</a:t>
            </a:r>
          </a:p>
          <a:p>
            <a:r>
              <a:rPr lang="en-US" sz="1800" dirty="0"/>
              <a:t>Pipeline Referencing</a:t>
            </a:r>
          </a:p>
          <a:p>
            <a:r>
              <a:rPr lang="en-US" sz="1800" dirty="0"/>
              <a:t>Production Mapping</a:t>
            </a:r>
          </a:p>
          <a:p>
            <a:r>
              <a:rPr lang="en-US" sz="1800" dirty="0"/>
              <a:t>Roads and Highways</a:t>
            </a:r>
            <a:endParaRPr lang="en-US" dirty="0"/>
          </a:p>
          <a:p>
            <a:endParaRPr lang="en-US" dirty="0"/>
          </a:p>
        </p:txBody>
      </p:sp>
      <p:sp>
        <p:nvSpPr>
          <p:cNvPr id="32" name="Text Placeholder 8"/>
          <p:cNvSpPr txBox="1">
            <a:spLocks/>
          </p:cNvSpPr>
          <p:nvPr/>
        </p:nvSpPr>
        <p:spPr>
          <a:xfrm>
            <a:off x="5410200" y="1189038"/>
            <a:ext cx="3276600"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sz="2000" dirty="0"/>
              <a:t>Data and Workflows</a:t>
            </a:r>
          </a:p>
        </p:txBody>
      </p:sp>
      <p:sp>
        <p:nvSpPr>
          <p:cNvPr id="33" name="Content Placeholder 9"/>
          <p:cNvSpPr txBox="1">
            <a:spLocks/>
          </p:cNvSpPr>
          <p:nvPr/>
        </p:nvSpPr>
        <p:spPr>
          <a:xfrm>
            <a:off x="5410200" y="1828800"/>
            <a:ext cx="3276600" cy="447744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r>
              <a:rPr lang="en-US" sz="1800" dirty="0"/>
              <a:t>Data Interoperability</a:t>
            </a:r>
          </a:p>
          <a:p>
            <a:r>
              <a:rPr lang="en-US" sz="1800" dirty="0"/>
              <a:t>Data Reviewer</a:t>
            </a:r>
          </a:p>
          <a:p>
            <a:r>
              <a:rPr lang="en-US" sz="1800" dirty="0"/>
              <a:t>Indoors</a:t>
            </a:r>
          </a:p>
          <a:p>
            <a:r>
              <a:rPr lang="en-US" sz="1800" dirty="0" err="1"/>
              <a:t>LocateXT</a:t>
            </a:r>
            <a:endParaRPr lang="en-US" sz="1800" dirty="0"/>
          </a:p>
          <a:p>
            <a:r>
              <a:rPr lang="en-US" sz="1800" dirty="0"/>
              <a:t>Publisher</a:t>
            </a:r>
          </a:p>
          <a:p>
            <a:r>
              <a:rPr lang="en-US" sz="1800" dirty="0" err="1"/>
              <a:t>StreetMap</a:t>
            </a:r>
            <a:r>
              <a:rPr lang="en-US" sz="1800" dirty="0"/>
              <a:t> Premium</a:t>
            </a:r>
          </a:p>
          <a:p>
            <a:r>
              <a:rPr lang="en-US" sz="1800" dirty="0"/>
              <a:t>Territory Design</a:t>
            </a:r>
          </a:p>
          <a:p>
            <a:r>
              <a:rPr lang="en-US" sz="1800" dirty="0"/>
              <a:t>Workflow Manager</a:t>
            </a:r>
          </a:p>
          <a:p>
            <a:r>
              <a:rPr lang="en-US" sz="1800" dirty="0"/>
              <a:t>Workflow Manager (Classic)</a:t>
            </a:r>
          </a:p>
        </p:txBody>
      </p:sp>
      <p:sp>
        <p:nvSpPr>
          <p:cNvPr id="19" name="Rounded Rectangle 18"/>
          <p:cNvSpPr/>
          <p:nvPr/>
        </p:nvSpPr>
        <p:spPr>
          <a:xfrm>
            <a:off x="1143000" y="1417638"/>
            <a:ext cx="2819400" cy="2426840"/>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3550419" y="3215762"/>
            <a:ext cx="1277985" cy="715089"/>
          </a:xfrm>
          <a:prstGeom prst="roundRect">
            <a:avLst/>
          </a:prstGeom>
          <a:solidFill>
            <a:srgbClr val="2AB2BC"/>
          </a:solidFill>
          <a:ln>
            <a:solidFill>
              <a:srgbClr val="2AB2BC"/>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solidFill>
                  <a:schemeClr val="bg1"/>
                </a:solidFill>
              </a:rPr>
              <a:t>Used most often</a:t>
            </a:r>
          </a:p>
        </p:txBody>
      </p:sp>
      <p:sp>
        <p:nvSpPr>
          <p:cNvPr id="13" name="Title 1">
            <a:extLst>
              <a:ext uri="{FF2B5EF4-FFF2-40B4-BE49-F238E27FC236}">
                <a16:creationId xmlns:a16="http://schemas.microsoft.com/office/drawing/2014/main" id="{9798D7E6-9975-43D2-8E1A-B091DD8EA421}"/>
              </a:ext>
            </a:extLst>
          </p:cNvPr>
          <p:cNvSpPr txBox="1">
            <a:spLocks/>
          </p:cNvSpPr>
          <p:nvPr/>
        </p:nvSpPr>
        <p:spPr>
          <a:xfrm>
            <a:off x="838200" y="640666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dirty="0">
                <a:solidFill>
                  <a:schemeClr val="tx1">
                    <a:lumMod val="65000"/>
                    <a:lumOff val="35000"/>
                  </a:schemeClr>
                </a:solidFill>
                <a:latin typeface="+mn-lt"/>
              </a:rPr>
              <a:t>Introduction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Map Projections » Metadata » </a:t>
            </a:r>
            <a:r>
              <a:rPr lang="en-US" sz="2000" b="1" dirty="0">
                <a:solidFill>
                  <a:schemeClr val="tx1">
                    <a:lumMod val="65000"/>
                    <a:lumOff val="35000"/>
                  </a:schemeClr>
                </a:solidFill>
                <a:latin typeface="+mn-lt"/>
              </a:rPr>
              <a:t>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sp>
        <p:nvSpPr>
          <p:cNvPr id="14" name="TextBox 13">
            <a:extLst>
              <a:ext uri="{FF2B5EF4-FFF2-40B4-BE49-F238E27FC236}">
                <a16:creationId xmlns:a16="http://schemas.microsoft.com/office/drawing/2014/main" id="{5C64A562-4108-E4FB-249F-A2C10097E862}"/>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36</a:t>
            </a:fld>
            <a:endParaRPr lang="en-US" dirty="0"/>
          </a:p>
        </p:txBody>
      </p:sp>
    </p:spTree>
    <p:extLst>
      <p:ext uri="{BB962C8B-B14F-4D97-AF65-F5344CB8AC3E}">
        <p14:creationId xmlns:p14="http://schemas.microsoft.com/office/powerpoint/2010/main" val="6419127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Processing Tools: QGIS</a:t>
            </a:r>
          </a:p>
        </p:txBody>
      </p:sp>
      <p:sp>
        <p:nvSpPr>
          <p:cNvPr id="4" name="TextBox 3"/>
          <p:cNvSpPr txBox="1"/>
          <p:nvPr/>
        </p:nvSpPr>
        <p:spPr>
          <a:xfrm>
            <a:off x="914400" y="6471138"/>
            <a:ext cx="8229600" cy="381000"/>
          </a:xfrm>
          <a:prstGeom prst="rect">
            <a:avLst/>
          </a:prstGeom>
          <a:solidFill>
            <a:schemeClr val="bg2">
              <a:lumMod val="75000"/>
            </a:schemeClr>
          </a:solidFill>
        </p:spPr>
        <p:txBody>
          <a:bodyPr wrap="square" rtlCol="0">
            <a:spAutoFit/>
          </a:bodyPr>
          <a:lstStyle/>
          <a:p>
            <a:r>
              <a:rPr lang="en-US" dirty="0"/>
              <a:t>Analysis &gt;&gt; Projections &gt;&gt; Metadata &gt;&gt; </a:t>
            </a:r>
            <a:r>
              <a:rPr lang="en-US" b="1" dirty="0"/>
              <a:t>Processing Tools </a:t>
            </a:r>
            <a:r>
              <a:rPr lang="en-US" dirty="0"/>
              <a:t>&gt;&gt; Exercise</a:t>
            </a:r>
          </a:p>
        </p:txBody>
      </p:sp>
      <p:sp>
        <p:nvSpPr>
          <p:cNvPr id="5" name="TextBox 4"/>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Projections &gt; Metadata &gt; </a:t>
            </a:r>
            <a:r>
              <a:rPr lang="en-US" b="1" dirty="0"/>
              <a:t>Processing Tools </a:t>
            </a:r>
            <a:r>
              <a:rPr lang="en-US" dirty="0"/>
              <a:t>&gt; Exercise</a:t>
            </a:r>
          </a:p>
        </p:txBody>
      </p:sp>
      <p:sp>
        <p:nvSpPr>
          <p:cNvPr id="6" name="Title 1">
            <a:extLst>
              <a:ext uri="{FF2B5EF4-FFF2-40B4-BE49-F238E27FC236}">
                <a16:creationId xmlns:a16="http://schemas.microsoft.com/office/drawing/2014/main" id="{BD627C10-F3C3-4196-AEFB-B73C9C419439}"/>
              </a:ext>
            </a:extLst>
          </p:cNvPr>
          <p:cNvSpPr txBox="1">
            <a:spLocks/>
          </p:cNvSpPr>
          <p:nvPr/>
        </p:nvSpPr>
        <p:spPr>
          <a:xfrm>
            <a:off x="838200" y="640666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dirty="0">
                <a:solidFill>
                  <a:schemeClr val="tx1">
                    <a:lumMod val="65000"/>
                    <a:lumOff val="35000"/>
                  </a:schemeClr>
                </a:solidFill>
                <a:latin typeface="+mn-lt"/>
              </a:rPr>
              <a:t>Introduction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Map Projections » Metadata » </a:t>
            </a:r>
            <a:r>
              <a:rPr lang="en-US" sz="2000" b="1" dirty="0">
                <a:solidFill>
                  <a:schemeClr val="tx1">
                    <a:lumMod val="65000"/>
                    <a:lumOff val="35000"/>
                  </a:schemeClr>
                </a:solidFill>
                <a:latin typeface="+mn-lt"/>
              </a:rPr>
              <a:t>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sp>
        <p:nvSpPr>
          <p:cNvPr id="7" name="TextBox 6">
            <a:extLst>
              <a:ext uri="{FF2B5EF4-FFF2-40B4-BE49-F238E27FC236}">
                <a16:creationId xmlns:a16="http://schemas.microsoft.com/office/drawing/2014/main" id="{C69D5DA5-ECFA-50B2-F62D-3BB43777C211}"/>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37</a:t>
            </a:fld>
            <a:endParaRPr lang="en-US" dirty="0"/>
          </a:p>
        </p:txBody>
      </p:sp>
    </p:spTree>
    <p:extLst>
      <p:ext uri="{BB962C8B-B14F-4D97-AF65-F5344CB8AC3E}">
        <p14:creationId xmlns:p14="http://schemas.microsoft.com/office/powerpoint/2010/main" val="23799810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QGIS Analysis Tools</a:t>
            </a:r>
          </a:p>
        </p:txBody>
      </p:sp>
      <p:sp>
        <p:nvSpPr>
          <p:cNvPr id="3" name="Content Placeholder 2"/>
          <p:cNvSpPr>
            <a:spLocks noGrp="1"/>
          </p:cNvSpPr>
          <p:nvPr>
            <p:ph idx="1"/>
          </p:nvPr>
        </p:nvSpPr>
        <p:spPr/>
        <p:txBody>
          <a:bodyPr>
            <a:normAutofit/>
          </a:bodyPr>
          <a:lstStyle/>
          <a:p>
            <a:pPr marL="0" indent="0">
              <a:buNone/>
            </a:pPr>
            <a:r>
              <a:rPr lang="en-US" sz="2400" b="1" dirty="0"/>
              <a:t>QGIS offers </a:t>
            </a:r>
            <a:r>
              <a:rPr lang="en-US" sz="2400" b="1" dirty="0">
                <a:solidFill>
                  <a:srgbClr val="0070C0"/>
                </a:solidFill>
              </a:rPr>
              <a:t>vector analysis</a:t>
            </a:r>
            <a:r>
              <a:rPr lang="en-US" sz="2400" b="1" dirty="0"/>
              <a:t>, </a:t>
            </a:r>
            <a:r>
              <a:rPr lang="en-US" sz="2400" b="1" dirty="0">
                <a:solidFill>
                  <a:srgbClr val="0070C0"/>
                </a:solidFill>
              </a:rPr>
              <a:t>raster analysis</a:t>
            </a:r>
            <a:r>
              <a:rPr lang="en-US" sz="2400" b="1" dirty="0"/>
              <a:t>, </a:t>
            </a:r>
            <a:r>
              <a:rPr lang="en-US" sz="2400" b="1" dirty="0">
                <a:solidFill>
                  <a:srgbClr val="0070C0"/>
                </a:solidFill>
              </a:rPr>
              <a:t>sampling</a:t>
            </a:r>
            <a:r>
              <a:rPr lang="en-US" sz="2400" b="1" dirty="0"/>
              <a:t>, </a:t>
            </a:r>
            <a:r>
              <a:rPr lang="en-US" sz="2400" b="1" dirty="0" err="1">
                <a:solidFill>
                  <a:srgbClr val="0070C0"/>
                </a:solidFill>
              </a:rPr>
              <a:t>geoprocessing</a:t>
            </a:r>
            <a:r>
              <a:rPr lang="en-US" sz="2400" b="1" dirty="0"/>
              <a:t>, </a:t>
            </a:r>
            <a:r>
              <a:rPr lang="en-US" sz="2400" b="1" dirty="0">
                <a:solidFill>
                  <a:srgbClr val="0070C0"/>
                </a:solidFill>
              </a:rPr>
              <a:t>geometry</a:t>
            </a:r>
            <a:r>
              <a:rPr lang="en-US" sz="2400" b="1" dirty="0"/>
              <a:t>, </a:t>
            </a:r>
            <a:r>
              <a:rPr lang="en-US" sz="2400" b="1" dirty="0">
                <a:solidFill>
                  <a:srgbClr val="0070C0"/>
                </a:solidFill>
              </a:rPr>
              <a:t>&amp; database management</a:t>
            </a:r>
            <a:r>
              <a:rPr lang="en-US" sz="2400" b="1" dirty="0"/>
              <a:t> tools.</a:t>
            </a:r>
          </a:p>
          <a:p>
            <a:pPr marL="0" indent="0">
              <a:buNone/>
            </a:pPr>
            <a:endParaRPr lang="en-US" sz="2000" dirty="0"/>
          </a:p>
          <a:p>
            <a:pPr marL="0" indent="0">
              <a:buNone/>
            </a:pPr>
            <a:r>
              <a:rPr lang="en-US" sz="2000" dirty="0"/>
              <a:t>Additional tools include:</a:t>
            </a:r>
          </a:p>
          <a:p>
            <a:r>
              <a:rPr lang="en-US" sz="2000" b="1" dirty="0"/>
              <a:t>Integrated GRASS tools </a:t>
            </a:r>
            <a:r>
              <a:rPr lang="en-US" sz="2000" dirty="0"/>
              <a:t>with more than 400 modules.</a:t>
            </a:r>
          </a:p>
          <a:p>
            <a:r>
              <a:rPr lang="en-US" sz="2000" b="1" dirty="0"/>
              <a:t>Processing plugin</a:t>
            </a:r>
            <a:r>
              <a:rPr lang="en-US" sz="2000" dirty="0"/>
              <a:t>, a powerful geospatial analysis framework to call native and third-party algorithms from QGIS, such as GDAL, SAGA, GRASS, R, etc.</a:t>
            </a:r>
          </a:p>
          <a:p>
            <a:r>
              <a:rPr lang="en-US" sz="2000" b="1" dirty="0"/>
              <a:t>Extensible plugin architecture</a:t>
            </a:r>
            <a:r>
              <a:rPr lang="en-US" sz="2000" dirty="0"/>
              <a:t>, can extend QGIS functionality where libraries can be used to create your own plugins.</a:t>
            </a:r>
          </a:p>
        </p:txBody>
      </p:sp>
      <p:sp>
        <p:nvSpPr>
          <p:cNvPr id="4" name="TextBox 3"/>
          <p:cNvSpPr txBox="1"/>
          <p:nvPr/>
        </p:nvSpPr>
        <p:spPr>
          <a:xfrm>
            <a:off x="914400" y="6471138"/>
            <a:ext cx="8229600" cy="381000"/>
          </a:xfrm>
          <a:prstGeom prst="rect">
            <a:avLst/>
          </a:prstGeom>
          <a:solidFill>
            <a:schemeClr val="bg2">
              <a:lumMod val="75000"/>
            </a:schemeClr>
          </a:solidFill>
        </p:spPr>
        <p:txBody>
          <a:bodyPr wrap="square" rtlCol="0">
            <a:spAutoFit/>
          </a:bodyPr>
          <a:lstStyle/>
          <a:p>
            <a:r>
              <a:rPr lang="en-US" dirty="0"/>
              <a:t>Analysis &gt;&gt; Projections &gt;&gt; Metadata &gt;&gt; </a:t>
            </a:r>
            <a:r>
              <a:rPr lang="en-US" b="1" dirty="0"/>
              <a:t>Processing Tools </a:t>
            </a:r>
            <a:r>
              <a:rPr lang="en-US" dirty="0"/>
              <a:t>&gt;&gt; Exercise</a:t>
            </a:r>
          </a:p>
        </p:txBody>
      </p:sp>
      <p:sp>
        <p:nvSpPr>
          <p:cNvPr id="5" name="TextBox 4"/>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Projections &gt; Metadata &gt; </a:t>
            </a:r>
            <a:r>
              <a:rPr lang="en-US" b="1" dirty="0"/>
              <a:t>Processing Tools </a:t>
            </a:r>
            <a:r>
              <a:rPr lang="en-US" dirty="0"/>
              <a:t>&gt; Exercise</a:t>
            </a:r>
          </a:p>
        </p:txBody>
      </p:sp>
      <p:sp>
        <p:nvSpPr>
          <p:cNvPr id="6" name="Title 1">
            <a:extLst>
              <a:ext uri="{FF2B5EF4-FFF2-40B4-BE49-F238E27FC236}">
                <a16:creationId xmlns:a16="http://schemas.microsoft.com/office/drawing/2014/main" id="{7448B197-C059-47A8-BE02-8A935E5ECCC1}"/>
              </a:ext>
            </a:extLst>
          </p:cNvPr>
          <p:cNvSpPr txBox="1">
            <a:spLocks/>
          </p:cNvSpPr>
          <p:nvPr/>
        </p:nvSpPr>
        <p:spPr>
          <a:xfrm>
            <a:off x="838200" y="640666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dirty="0">
                <a:solidFill>
                  <a:schemeClr val="tx1">
                    <a:lumMod val="65000"/>
                    <a:lumOff val="35000"/>
                  </a:schemeClr>
                </a:solidFill>
                <a:latin typeface="+mn-lt"/>
              </a:rPr>
              <a:t>Introduction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Map Projections » Metadata » </a:t>
            </a:r>
            <a:r>
              <a:rPr lang="en-US" sz="2000" b="1" dirty="0">
                <a:solidFill>
                  <a:schemeClr val="tx1">
                    <a:lumMod val="65000"/>
                    <a:lumOff val="35000"/>
                  </a:schemeClr>
                </a:solidFill>
                <a:latin typeface="+mn-lt"/>
              </a:rPr>
              <a:t>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sp>
        <p:nvSpPr>
          <p:cNvPr id="7" name="TextBox 6">
            <a:extLst>
              <a:ext uri="{FF2B5EF4-FFF2-40B4-BE49-F238E27FC236}">
                <a16:creationId xmlns:a16="http://schemas.microsoft.com/office/drawing/2014/main" id="{3582C49A-CC58-56CE-50A9-6F14E2F9D258}"/>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38</a:t>
            </a:fld>
            <a:endParaRPr lang="en-US" dirty="0"/>
          </a:p>
        </p:txBody>
      </p:sp>
    </p:spTree>
    <p:extLst>
      <p:ext uri="{BB962C8B-B14F-4D97-AF65-F5344CB8AC3E}">
        <p14:creationId xmlns:p14="http://schemas.microsoft.com/office/powerpoint/2010/main" val="3199669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6471138"/>
            <a:ext cx="8229600" cy="381000"/>
          </a:xfrm>
          <a:prstGeom prst="rect">
            <a:avLst/>
          </a:prstGeom>
          <a:solidFill>
            <a:schemeClr val="bg2">
              <a:lumMod val="75000"/>
            </a:schemeClr>
          </a:solidFill>
        </p:spPr>
        <p:txBody>
          <a:bodyPr wrap="square" rtlCol="0">
            <a:spAutoFit/>
          </a:bodyPr>
          <a:lstStyle/>
          <a:p>
            <a:r>
              <a:rPr lang="en-US" dirty="0"/>
              <a:t>Analysis &gt;&gt; Projections &gt;&gt; Metadata &gt;&gt; </a:t>
            </a:r>
            <a:r>
              <a:rPr lang="en-US" b="1" dirty="0"/>
              <a:t>Processing Tools </a:t>
            </a:r>
            <a:r>
              <a:rPr lang="en-US" dirty="0"/>
              <a:t>&gt;&gt; Exercise</a:t>
            </a:r>
          </a:p>
        </p:txBody>
      </p:sp>
      <p:sp>
        <p:nvSpPr>
          <p:cNvPr id="5" name="TextBox 4"/>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Projections &gt; Metadata &gt; </a:t>
            </a:r>
            <a:r>
              <a:rPr lang="en-US" b="1" dirty="0"/>
              <a:t>Processing Tools </a:t>
            </a:r>
            <a:r>
              <a:rPr lang="en-US" dirty="0"/>
              <a:t>&gt; Exercise</a:t>
            </a:r>
          </a:p>
        </p:txBody>
      </p:sp>
      <p:pic>
        <p:nvPicPr>
          <p:cNvPr id="12" name="Picture 11"/>
          <p:cNvPicPr>
            <a:picLocks noChangeAspect="1"/>
          </p:cNvPicPr>
          <p:nvPr/>
        </p:nvPicPr>
        <p:blipFill rotWithShape="1">
          <a:blip r:embed="rId3"/>
          <a:srcRect t="10347" r="56327" b="81165"/>
          <a:stretch/>
        </p:blipFill>
        <p:spPr>
          <a:xfrm>
            <a:off x="422294" y="1335836"/>
            <a:ext cx="1905000" cy="187518"/>
          </a:xfrm>
          <a:prstGeom prst="rect">
            <a:avLst/>
          </a:prstGeom>
        </p:spPr>
      </p:pic>
      <p:pic>
        <p:nvPicPr>
          <p:cNvPr id="17" name="Picture 16"/>
          <p:cNvPicPr>
            <a:picLocks noChangeAspect="1"/>
          </p:cNvPicPr>
          <p:nvPr/>
        </p:nvPicPr>
        <p:blipFill rotWithShape="1">
          <a:blip r:embed="rId3"/>
          <a:srcRect l="44128" t="10599"/>
          <a:stretch/>
        </p:blipFill>
        <p:spPr>
          <a:xfrm>
            <a:off x="422294" y="1528188"/>
            <a:ext cx="1971502" cy="1597972"/>
          </a:xfrm>
          <a:prstGeom prst="rect">
            <a:avLst/>
          </a:prstGeom>
        </p:spPr>
      </p:pic>
      <p:pic>
        <p:nvPicPr>
          <p:cNvPr id="18" name="Picture 17"/>
          <p:cNvPicPr>
            <a:picLocks noChangeAspect="1"/>
          </p:cNvPicPr>
          <p:nvPr/>
        </p:nvPicPr>
        <p:blipFill rotWithShape="1">
          <a:blip r:embed="rId4"/>
          <a:srcRect l="45601" t="14007" r="393"/>
          <a:stretch/>
        </p:blipFill>
        <p:spPr>
          <a:xfrm>
            <a:off x="1424790" y="2307779"/>
            <a:ext cx="2268224" cy="2637120"/>
          </a:xfrm>
          <a:prstGeom prst="rect">
            <a:avLst/>
          </a:prstGeom>
        </p:spPr>
      </p:pic>
      <p:pic>
        <p:nvPicPr>
          <p:cNvPr id="11" name="Picture 10"/>
          <p:cNvPicPr>
            <a:picLocks noChangeAspect="1"/>
          </p:cNvPicPr>
          <p:nvPr/>
        </p:nvPicPr>
        <p:blipFill rotWithShape="1">
          <a:blip r:embed="rId4"/>
          <a:srcRect l="423" t="14548" r="53646" b="80121"/>
          <a:stretch/>
        </p:blipFill>
        <p:spPr>
          <a:xfrm>
            <a:off x="1424790" y="2145047"/>
            <a:ext cx="1929116" cy="163480"/>
          </a:xfrm>
          <a:prstGeom prst="rect">
            <a:avLst/>
          </a:prstGeom>
        </p:spPr>
      </p:pic>
      <p:pic>
        <p:nvPicPr>
          <p:cNvPr id="13" name="Picture 12"/>
          <p:cNvPicPr>
            <a:picLocks noChangeAspect="1"/>
          </p:cNvPicPr>
          <p:nvPr/>
        </p:nvPicPr>
        <p:blipFill rotWithShape="1">
          <a:blip r:embed="rId5"/>
          <a:srcRect l="41369" t="23870"/>
          <a:stretch/>
        </p:blipFill>
        <p:spPr>
          <a:xfrm>
            <a:off x="2805378" y="3315570"/>
            <a:ext cx="2713769" cy="2001124"/>
          </a:xfrm>
          <a:prstGeom prst="rect">
            <a:avLst/>
          </a:prstGeom>
        </p:spPr>
      </p:pic>
      <p:pic>
        <p:nvPicPr>
          <p:cNvPr id="14" name="Picture 13"/>
          <p:cNvPicPr>
            <a:picLocks noChangeAspect="1"/>
          </p:cNvPicPr>
          <p:nvPr/>
        </p:nvPicPr>
        <p:blipFill rotWithShape="1">
          <a:blip r:embed="rId6"/>
          <a:srcRect t="33441" r="55794" b="60384"/>
          <a:stretch/>
        </p:blipFill>
        <p:spPr>
          <a:xfrm>
            <a:off x="4815742" y="4112373"/>
            <a:ext cx="1911350" cy="161732"/>
          </a:xfrm>
          <a:prstGeom prst="rect">
            <a:avLst/>
          </a:prstGeom>
        </p:spPr>
      </p:pic>
      <p:pic>
        <p:nvPicPr>
          <p:cNvPr id="21" name="Picture 20"/>
          <p:cNvPicPr>
            <a:picLocks noChangeAspect="1"/>
          </p:cNvPicPr>
          <p:nvPr/>
        </p:nvPicPr>
        <p:blipFill rotWithShape="1">
          <a:blip r:embed="rId6"/>
          <a:srcRect l="44752" t="33742" b="1"/>
          <a:stretch/>
        </p:blipFill>
        <p:spPr>
          <a:xfrm>
            <a:off x="4815742" y="4350304"/>
            <a:ext cx="2388809" cy="1735331"/>
          </a:xfrm>
          <a:prstGeom prst="rect">
            <a:avLst/>
          </a:prstGeom>
        </p:spPr>
      </p:pic>
      <p:pic>
        <p:nvPicPr>
          <p:cNvPr id="22" name="Picture 21"/>
          <p:cNvPicPr>
            <a:picLocks noChangeAspect="1"/>
          </p:cNvPicPr>
          <p:nvPr/>
        </p:nvPicPr>
        <p:blipFill rotWithShape="1">
          <a:blip r:embed="rId7"/>
          <a:srcRect l="44699" t="50265" r="-1172" b="-1599"/>
          <a:stretch/>
        </p:blipFill>
        <p:spPr>
          <a:xfrm>
            <a:off x="6508045" y="5158153"/>
            <a:ext cx="2414884" cy="1119565"/>
          </a:xfrm>
          <a:prstGeom prst="rect">
            <a:avLst/>
          </a:prstGeom>
        </p:spPr>
      </p:pic>
      <p:pic>
        <p:nvPicPr>
          <p:cNvPr id="15" name="Picture 14"/>
          <p:cNvPicPr>
            <a:picLocks noChangeAspect="1"/>
          </p:cNvPicPr>
          <p:nvPr/>
        </p:nvPicPr>
        <p:blipFill rotWithShape="1">
          <a:blip r:embed="rId7"/>
          <a:srcRect t="49764" r="54587" b="42037"/>
          <a:stretch/>
        </p:blipFill>
        <p:spPr>
          <a:xfrm>
            <a:off x="6504379" y="4979346"/>
            <a:ext cx="1941933" cy="178807"/>
          </a:xfrm>
          <a:prstGeom prst="rect">
            <a:avLst/>
          </a:prstGeom>
        </p:spPr>
      </p:pic>
      <p:pic>
        <p:nvPicPr>
          <p:cNvPr id="20" name="Picture 19"/>
          <p:cNvPicPr>
            <a:picLocks noChangeAspect="1"/>
          </p:cNvPicPr>
          <p:nvPr/>
        </p:nvPicPr>
        <p:blipFill rotWithShape="1">
          <a:blip r:embed="rId5"/>
          <a:srcRect l="-212" t="25418" r="58843" b="68111"/>
          <a:stretch/>
        </p:blipFill>
        <p:spPr>
          <a:xfrm>
            <a:off x="2794414" y="3163698"/>
            <a:ext cx="1914802" cy="170096"/>
          </a:xfrm>
          <a:prstGeom prst="rect">
            <a:avLst/>
          </a:prstGeom>
        </p:spPr>
      </p:pic>
      <p:sp>
        <p:nvSpPr>
          <p:cNvPr id="24" name="Title 1"/>
          <p:cNvSpPr txBox="1">
            <a:spLocks/>
          </p:cNvSpPr>
          <p:nvPr/>
        </p:nvSpPr>
        <p:spPr>
          <a:xfrm>
            <a:off x="0" y="194878"/>
            <a:ext cx="5519146" cy="1143000"/>
          </a:xfrm>
          <a:prstGeom prst="rect">
            <a:avLst/>
          </a:prstGeom>
        </p:spPr>
        <p:txBody>
          <a:bodyPr vert="horz" lIns="91440" tIns="45720" rIns="91440" bIns="45720" rtlCol="0" anchor="ctr">
            <a:normAutofit fontScale="92500"/>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4000" b="0" dirty="0">
                <a:latin typeface="+mn-lt"/>
              </a:rPr>
              <a:t>QGIS Vector Analysis Tools</a:t>
            </a:r>
          </a:p>
        </p:txBody>
      </p:sp>
      <p:pic>
        <p:nvPicPr>
          <p:cNvPr id="19" name="Content Placeholder 8"/>
          <p:cNvPicPr>
            <a:picLocks noGrp="1" noChangeAspect="1"/>
          </p:cNvPicPr>
          <p:nvPr>
            <p:ph sz="half" idx="4294967295"/>
          </p:nvPr>
        </p:nvPicPr>
        <p:blipFill rotWithShape="1">
          <a:blip r:embed="rId8"/>
          <a:srcRect l="172" t="-754" r="894"/>
          <a:stretch/>
        </p:blipFill>
        <p:spPr>
          <a:xfrm>
            <a:off x="5747111" y="1139127"/>
            <a:ext cx="3036112" cy="2091612"/>
          </a:xfrm>
          <a:prstGeom prst="rect">
            <a:avLst/>
          </a:prstGeom>
        </p:spPr>
      </p:pic>
      <p:sp>
        <p:nvSpPr>
          <p:cNvPr id="16" name="Title 1">
            <a:extLst>
              <a:ext uri="{FF2B5EF4-FFF2-40B4-BE49-F238E27FC236}">
                <a16:creationId xmlns:a16="http://schemas.microsoft.com/office/drawing/2014/main" id="{2335BE64-0404-4111-8521-727DC4BD7EF1}"/>
              </a:ext>
            </a:extLst>
          </p:cNvPr>
          <p:cNvSpPr txBox="1">
            <a:spLocks/>
          </p:cNvSpPr>
          <p:nvPr/>
        </p:nvSpPr>
        <p:spPr>
          <a:xfrm>
            <a:off x="838200" y="640666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dirty="0">
                <a:solidFill>
                  <a:schemeClr val="tx1">
                    <a:lumMod val="65000"/>
                    <a:lumOff val="35000"/>
                  </a:schemeClr>
                </a:solidFill>
                <a:latin typeface="+mn-lt"/>
              </a:rPr>
              <a:t>Introduction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Map Projections » Metadata » </a:t>
            </a:r>
            <a:r>
              <a:rPr lang="en-US" sz="2000" b="1" dirty="0">
                <a:solidFill>
                  <a:schemeClr val="tx1">
                    <a:lumMod val="65000"/>
                    <a:lumOff val="35000"/>
                  </a:schemeClr>
                </a:solidFill>
                <a:latin typeface="+mn-lt"/>
              </a:rPr>
              <a:t>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sp>
        <p:nvSpPr>
          <p:cNvPr id="23" name="TextBox 22">
            <a:extLst>
              <a:ext uri="{FF2B5EF4-FFF2-40B4-BE49-F238E27FC236}">
                <a16:creationId xmlns:a16="http://schemas.microsoft.com/office/drawing/2014/main" id="{DDCC8881-FBE0-5056-47B7-6F63A1D12E13}"/>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39</a:t>
            </a:fld>
            <a:endParaRPr lang="en-US" dirty="0"/>
          </a:p>
        </p:txBody>
      </p:sp>
    </p:spTree>
    <p:extLst>
      <p:ext uri="{BB962C8B-B14F-4D97-AF65-F5344CB8AC3E}">
        <p14:creationId xmlns:p14="http://schemas.microsoft.com/office/powerpoint/2010/main" val="268847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reate and visualize Choropleth map with Folium | by Shreya Gokhe |  Analytics Vidhya | Medium">
            <a:extLst>
              <a:ext uri="{FF2B5EF4-FFF2-40B4-BE49-F238E27FC236}">
                <a16:creationId xmlns:a16="http://schemas.microsoft.com/office/drawing/2014/main" id="{DA30E3B1-E77F-4A73-BCDC-569DDFE6C4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438349"/>
            <a:ext cx="3219450" cy="173597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872781"/>
          </a:xfrm>
        </p:spPr>
        <p:txBody>
          <a:bodyPr>
            <a:normAutofit/>
          </a:bodyPr>
          <a:lstStyle/>
          <a:p>
            <a:r>
              <a:rPr lang="en-US" dirty="0">
                <a:latin typeface="+mn-lt"/>
              </a:rPr>
              <a:t>What analyses can you do?</a:t>
            </a:r>
          </a:p>
        </p:txBody>
      </p:sp>
      <p:pic>
        <p:nvPicPr>
          <p:cNvPr id="5" name="Content Placeholder 4"/>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778649" y="1232519"/>
            <a:ext cx="3505200" cy="2311990"/>
          </a:xfrm>
        </p:spPr>
      </p:pic>
      <p:pic>
        <p:nvPicPr>
          <p:cNvPr id="6" name="Content Placeholder 5"/>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457200" y="3429000"/>
            <a:ext cx="3849023" cy="2520783"/>
          </a:xfrm>
        </p:spPr>
      </p:pic>
      <p:pic>
        <p:nvPicPr>
          <p:cNvPr id="9" name="Content Placeholder 6" descr="Fenwaybuffers"/>
          <p:cNvPicPr>
            <a:picLocks noChangeAspect="1" noChangeArrowheads="1"/>
          </p:cNvPicPr>
          <p:nvPr/>
        </p:nvPicPr>
        <p:blipFill rotWithShape="1">
          <a:blip r:embed="rId6" cstate="print"/>
          <a:srcRect l="7500" t="2985" r="7500" b="3324"/>
          <a:stretch/>
        </p:blipFill>
        <p:spPr>
          <a:xfrm>
            <a:off x="4708358" y="3557526"/>
            <a:ext cx="2590800" cy="2392257"/>
          </a:xfrm>
          <a:prstGeom prst="rect">
            <a:avLst/>
          </a:prstGeom>
          <a:noFill/>
          <a:ln>
            <a:noFill/>
          </a:ln>
        </p:spPr>
      </p:pic>
      <p:sp>
        <p:nvSpPr>
          <p:cNvPr id="12" name="TextBox 11"/>
          <p:cNvSpPr txBox="1"/>
          <p:nvPr/>
        </p:nvSpPr>
        <p:spPr>
          <a:xfrm>
            <a:off x="7270583" y="5138875"/>
            <a:ext cx="1844842" cy="646331"/>
          </a:xfrm>
          <a:prstGeom prst="rect">
            <a:avLst/>
          </a:prstGeom>
          <a:noFill/>
        </p:spPr>
        <p:txBody>
          <a:bodyPr wrap="square" rtlCol="0">
            <a:spAutoFit/>
          </a:bodyPr>
          <a:lstStyle/>
          <a:p>
            <a:r>
              <a:rPr lang="en-US" b="1" dirty="0"/>
              <a:t>Create data </a:t>
            </a:r>
          </a:p>
          <a:p>
            <a:r>
              <a:rPr lang="en-US" dirty="0"/>
              <a:t>(Buffer tool)</a:t>
            </a:r>
          </a:p>
        </p:txBody>
      </p:sp>
      <p:sp>
        <p:nvSpPr>
          <p:cNvPr id="13" name="TextBox 12"/>
          <p:cNvSpPr txBox="1"/>
          <p:nvPr/>
        </p:nvSpPr>
        <p:spPr>
          <a:xfrm>
            <a:off x="609600" y="5138875"/>
            <a:ext cx="1828800" cy="646331"/>
          </a:xfrm>
          <a:prstGeom prst="rect">
            <a:avLst/>
          </a:prstGeom>
          <a:noFill/>
        </p:spPr>
        <p:txBody>
          <a:bodyPr wrap="square" rtlCol="0">
            <a:spAutoFit/>
          </a:bodyPr>
          <a:lstStyle/>
          <a:p>
            <a:r>
              <a:rPr lang="en-US" b="1" dirty="0"/>
              <a:t>Edit geometry </a:t>
            </a:r>
            <a:r>
              <a:rPr lang="en-US" dirty="0"/>
              <a:t>(Clip tool)</a:t>
            </a:r>
          </a:p>
        </p:txBody>
      </p:sp>
      <p:cxnSp>
        <p:nvCxnSpPr>
          <p:cNvPr id="7" name="Straight Arrow Connector 6"/>
          <p:cNvCxnSpPr/>
          <p:nvPr/>
        </p:nvCxnSpPr>
        <p:spPr>
          <a:xfrm>
            <a:off x="2057400" y="2292569"/>
            <a:ext cx="0" cy="2279431"/>
          </a:xfrm>
          <a:prstGeom prst="straightConnector1">
            <a:avLst/>
          </a:prstGeom>
          <a:ln w="22225" cap="flat" cmpd="sng" algn="ctr">
            <a:solidFill>
              <a:schemeClr val="accent4"/>
            </a:solidFill>
            <a:prstDash val="solid"/>
            <a:round/>
            <a:headEnd type="none" w="med" len="med"/>
            <a:tailEnd type="triangle" w="lg" len="med"/>
          </a:ln>
        </p:spPr>
        <p:style>
          <a:lnRef idx="0">
            <a:scrgbClr r="0" g="0" b="0"/>
          </a:lnRef>
          <a:fillRef idx="0">
            <a:scrgbClr r="0" g="0" b="0"/>
          </a:fillRef>
          <a:effectRef idx="0">
            <a:scrgbClr r="0" g="0" b="0"/>
          </a:effectRef>
          <a:fontRef idx="minor">
            <a:schemeClr val="tx1"/>
          </a:fontRef>
        </p:style>
      </p:cxnSp>
      <p:sp>
        <p:nvSpPr>
          <p:cNvPr id="15" name="Title 1">
            <a:extLst>
              <a:ext uri="{FF2B5EF4-FFF2-40B4-BE49-F238E27FC236}">
                <a16:creationId xmlns:a16="http://schemas.microsoft.com/office/drawing/2014/main" id="{2B1AD2E7-7E6F-459A-A40B-B69373EC1364}"/>
              </a:ext>
            </a:extLst>
          </p:cNvPr>
          <p:cNvSpPr txBox="1">
            <a:spLocks/>
          </p:cNvSpPr>
          <p:nvPr/>
        </p:nvSpPr>
        <p:spPr>
          <a:xfrm>
            <a:off x="838200" y="640666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b="1" dirty="0">
                <a:solidFill>
                  <a:schemeClr val="tx1">
                    <a:lumMod val="65000"/>
                    <a:lumOff val="35000"/>
                  </a:schemeClr>
                </a:solidFill>
                <a:latin typeface="+mn-lt"/>
              </a:rPr>
              <a:t>Introduction</a:t>
            </a:r>
            <a:r>
              <a:rPr lang="en-US" sz="2000" dirty="0">
                <a:solidFill>
                  <a:schemeClr val="tx1">
                    <a:lumMod val="65000"/>
                    <a:lumOff val="35000"/>
                  </a:schemeClr>
                </a:solidFill>
                <a:latin typeface="+mn-lt"/>
              </a:rPr>
              <a:t>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Map Projections » Metadata » 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sp>
        <p:nvSpPr>
          <p:cNvPr id="3" name="TextBox 2"/>
          <p:cNvSpPr txBox="1"/>
          <p:nvPr/>
        </p:nvSpPr>
        <p:spPr>
          <a:xfrm>
            <a:off x="7413154" y="1960067"/>
            <a:ext cx="1616849" cy="923330"/>
          </a:xfrm>
          <a:prstGeom prst="rect">
            <a:avLst/>
          </a:prstGeom>
          <a:noFill/>
        </p:spPr>
        <p:txBody>
          <a:bodyPr wrap="square" rtlCol="0">
            <a:spAutoFit/>
          </a:bodyPr>
          <a:lstStyle/>
          <a:p>
            <a:r>
              <a:rPr lang="en-US" b="1" dirty="0"/>
              <a:t>Analyze values</a:t>
            </a:r>
          </a:p>
          <a:p>
            <a:r>
              <a:rPr lang="en-US" dirty="0"/>
              <a:t>(Vectors)</a:t>
            </a:r>
          </a:p>
          <a:p>
            <a:r>
              <a:rPr lang="en-US" dirty="0"/>
              <a:t>(</a:t>
            </a:r>
            <a:r>
              <a:rPr lang="en-US" dirty="0" err="1"/>
              <a:t>Rasters</a:t>
            </a:r>
            <a:r>
              <a:rPr lang="en-US" dirty="0"/>
              <a:t>)</a:t>
            </a:r>
          </a:p>
        </p:txBody>
      </p:sp>
      <p:sp>
        <p:nvSpPr>
          <p:cNvPr id="4" name="TextBox 3">
            <a:extLst>
              <a:ext uri="{FF2B5EF4-FFF2-40B4-BE49-F238E27FC236}">
                <a16:creationId xmlns:a16="http://schemas.microsoft.com/office/drawing/2014/main" id="{024C082F-18BF-3968-16B8-A995DAB03E9B}"/>
              </a:ext>
            </a:extLst>
          </p:cNvPr>
          <p:cNvSpPr txBox="1"/>
          <p:nvPr/>
        </p:nvSpPr>
        <p:spPr>
          <a:xfrm>
            <a:off x="56570" y="5967575"/>
            <a:ext cx="8136434" cy="646331"/>
          </a:xfrm>
          <a:prstGeom prst="rect">
            <a:avLst/>
          </a:prstGeom>
          <a:noFill/>
        </p:spPr>
        <p:txBody>
          <a:bodyPr wrap="square" rtlCol="0">
            <a:spAutoFit/>
          </a:bodyPr>
          <a:lstStyle/>
          <a:p>
            <a:r>
              <a:rPr lang="en-US" sz="1200" dirty="0"/>
              <a:t>Images © sources unknown. All rights reserved. This content is excluded from our Creative Commons license. For more information, see </a:t>
            </a:r>
            <a:r>
              <a:rPr lang="en-US" sz="1200" u="sng" dirty="0">
                <a:solidFill>
                  <a:schemeClr val="accent1">
                    <a:lumMod val="50000"/>
                  </a:schemeClr>
                </a:solidFill>
                <a:hlinkClick r:id="rId7"/>
              </a:rPr>
              <a:t>https://</a:t>
            </a:r>
            <a:r>
              <a:rPr lang="en-US" sz="1200" u="sng" dirty="0" err="1">
                <a:solidFill>
                  <a:schemeClr val="accent1">
                    <a:lumMod val="50000"/>
                  </a:schemeClr>
                </a:solidFill>
                <a:hlinkClick r:id="rId7"/>
              </a:rPr>
              <a:t>ocw.mit.edu</a:t>
            </a:r>
            <a:r>
              <a:rPr lang="en-US" sz="1200" u="sng" dirty="0">
                <a:solidFill>
                  <a:schemeClr val="accent1">
                    <a:lumMod val="50000"/>
                  </a:schemeClr>
                </a:solidFill>
                <a:hlinkClick r:id="rId7"/>
              </a:rPr>
              <a:t>/help/</a:t>
            </a:r>
            <a:r>
              <a:rPr lang="en-US" sz="1200" u="sng" dirty="0" err="1">
                <a:solidFill>
                  <a:schemeClr val="accent1">
                    <a:lumMod val="50000"/>
                  </a:schemeClr>
                </a:solidFill>
                <a:hlinkClick r:id="rId7"/>
              </a:rPr>
              <a:t>faq</a:t>
            </a:r>
            <a:r>
              <a:rPr lang="en-US" sz="1200" u="sng" dirty="0">
                <a:solidFill>
                  <a:schemeClr val="accent1">
                    <a:lumMod val="50000"/>
                  </a:schemeClr>
                </a:solidFill>
                <a:hlinkClick r:id="rId7"/>
              </a:rPr>
              <a:t>-fair-use/</a:t>
            </a:r>
            <a:endParaRPr lang="en-US" sz="1200" u="sng" dirty="0">
              <a:solidFill>
                <a:schemeClr val="accent1">
                  <a:lumMod val="50000"/>
                </a:schemeClr>
              </a:solidFill>
            </a:endParaRPr>
          </a:p>
          <a:p>
            <a:endParaRPr lang="en-US" sz="1200" dirty="0"/>
          </a:p>
        </p:txBody>
      </p:sp>
      <p:sp>
        <p:nvSpPr>
          <p:cNvPr id="14" name="TextBox 13">
            <a:extLst>
              <a:ext uri="{FF2B5EF4-FFF2-40B4-BE49-F238E27FC236}">
                <a16:creationId xmlns:a16="http://schemas.microsoft.com/office/drawing/2014/main" id="{94AAF17E-3457-1D54-435D-C010B4B101F8}"/>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4</a:t>
            </a:fld>
            <a:endParaRPr lang="en-US" dirty="0"/>
          </a:p>
        </p:txBody>
      </p:sp>
    </p:spTree>
    <p:extLst>
      <p:ext uri="{BB962C8B-B14F-4D97-AF65-F5344CB8AC3E}">
        <p14:creationId xmlns:p14="http://schemas.microsoft.com/office/powerpoint/2010/main" val="41235706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08469" y="1997478"/>
            <a:ext cx="1857143" cy="209524"/>
          </a:xfrm>
          <a:prstGeom prst="rect">
            <a:avLst/>
          </a:prstGeom>
        </p:spPr>
      </p:pic>
      <p:sp>
        <p:nvSpPr>
          <p:cNvPr id="4" name="TextBox 3"/>
          <p:cNvSpPr txBox="1"/>
          <p:nvPr/>
        </p:nvSpPr>
        <p:spPr>
          <a:xfrm>
            <a:off x="914400" y="6471138"/>
            <a:ext cx="8229600" cy="381000"/>
          </a:xfrm>
          <a:prstGeom prst="rect">
            <a:avLst/>
          </a:prstGeom>
          <a:solidFill>
            <a:schemeClr val="bg2">
              <a:lumMod val="75000"/>
            </a:schemeClr>
          </a:solidFill>
        </p:spPr>
        <p:txBody>
          <a:bodyPr wrap="square" rtlCol="0">
            <a:spAutoFit/>
          </a:bodyPr>
          <a:lstStyle/>
          <a:p>
            <a:r>
              <a:rPr lang="en-US" dirty="0"/>
              <a:t>Analysis &gt;&gt; Projections &gt;&gt; Metadata &gt;&gt; </a:t>
            </a:r>
            <a:r>
              <a:rPr lang="en-US" b="1" dirty="0"/>
              <a:t>Processing Tools </a:t>
            </a:r>
            <a:r>
              <a:rPr lang="en-US" dirty="0"/>
              <a:t>&gt;&gt; Exercise</a:t>
            </a:r>
          </a:p>
        </p:txBody>
      </p:sp>
      <p:sp>
        <p:nvSpPr>
          <p:cNvPr id="5" name="TextBox 4"/>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Projections &gt; Metadata &gt; </a:t>
            </a:r>
            <a:r>
              <a:rPr lang="en-US" b="1" dirty="0"/>
              <a:t>Processing Tools </a:t>
            </a:r>
            <a:r>
              <a:rPr lang="en-US" dirty="0"/>
              <a:t>&gt; Exercise</a:t>
            </a:r>
          </a:p>
        </p:txBody>
      </p:sp>
      <p:sp>
        <p:nvSpPr>
          <p:cNvPr id="24" name="Title 1"/>
          <p:cNvSpPr txBox="1">
            <a:spLocks/>
          </p:cNvSpPr>
          <p:nvPr/>
        </p:nvSpPr>
        <p:spPr>
          <a:xfrm>
            <a:off x="0" y="194878"/>
            <a:ext cx="5698536"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4000" b="0" dirty="0">
                <a:latin typeface="+mn-lt"/>
              </a:rPr>
              <a:t>QGIS Raster Analysis Tools</a:t>
            </a:r>
          </a:p>
        </p:txBody>
      </p:sp>
      <p:pic>
        <p:nvPicPr>
          <p:cNvPr id="19" name="Picture 18"/>
          <p:cNvPicPr>
            <a:picLocks noChangeAspect="1"/>
          </p:cNvPicPr>
          <p:nvPr/>
        </p:nvPicPr>
        <p:blipFill>
          <a:blip r:embed="rId4"/>
          <a:stretch>
            <a:fillRect/>
          </a:stretch>
        </p:blipFill>
        <p:spPr>
          <a:xfrm>
            <a:off x="6033746" y="1144956"/>
            <a:ext cx="2717632" cy="2522521"/>
          </a:xfrm>
          <a:prstGeom prst="rect">
            <a:avLst/>
          </a:prstGeom>
        </p:spPr>
      </p:pic>
      <p:pic>
        <p:nvPicPr>
          <p:cNvPr id="7" name="Picture 6"/>
          <p:cNvPicPr>
            <a:picLocks noChangeAspect="1"/>
          </p:cNvPicPr>
          <p:nvPr/>
        </p:nvPicPr>
        <p:blipFill>
          <a:blip r:embed="rId5"/>
          <a:stretch>
            <a:fillRect/>
          </a:stretch>
        </p:blipFill>
        <p:spPr>
          <a:xfrm>
            <a:off x="512758" y="2194191"/>
            <a:ext cx="2695238" cy="3066667"/>
          </a:xfrm>
          <a:prstGeom prst="rect">
            <a:avLst/>
          </a:prstGeom>
        </p:spPr>
      </p:pic>
      <p:pic>
        <p:nvPicPr>
          <p:cNvPr id="8" name="Picture 7"/>
          <p:cNvPicPr>
            <a:picLocks noChangeAspect="1"/>
          </p:cNvPicPr>
          <p:nvPr/>
        </p:nvPicPr>
        <p:blipFill>
          <a:blip r:embed="rId6"/>
          <a:stretch>
            <a:fillRect/>
          </a:stretch>
        </p:blipFill>
        <p:spPr>
          <a:xfrm>
            <a:off x="2064584" y="2639301"/>
            <a:ext cx="1857143" cy="200000"/>
          </a:xfrm>
          <a:prstGeom prst="rect">
            <a:avLst/>
          </a:prstGeom>
        </p:spPr>
      </p:pic>
      <p:pic>
        <p:nvPicPr>
          <p:cNvPr id="9" name="Picture 8"/>
          <p:cNvPicPr>
            <a:picLocks noChangeAspect="1"/>
          </p:cNvPicPr>
          <p:nvPr/>
        </p:nvPicPr>
        <p:blipFill>
          <a:blip r:embed="rId7"/>
          <a:stretch>
            <a:fillRect/>
          </a:stretch>
        </p:blipFill>
        <p:spPr>
          <a:xfrm>
            <a:off x="2060672" y="2845036"/>
            <a:ext cx="1895238" cy="657143"/>
          </a:xfrm>
          <a:prstGeom prst="rect">
            <a:avLst/>
          </a:prstGeom>
        </p:spPr>
      </p:pic>
      <p:pic>
        <p:nvPicPr>
          <p:cNvPr id="10" name="Picture 9"/>
          <p:cNvPicPr>
            <a:picLocks noChangeAspect="1"/>
          </p:cNvPicPr>
          <p:nvPr/>
        </p:nvPicPr>
        <p:blipFill>
          <a:blip r:embed="rId8"/>
          <a:stretch>
            <a:fillRect/>
          </a:stretch>
        </p:blipFill>
        <p:spPr>
          <a:xfrm>
            <a:off x="3317585" y="3359457"/>
            <a:ext cx="1857143" cy="200000"/>
          </a:xfrm>
          <a:prstGeom prst="rect">
            <a:avLst/>
          </a:prstGeom>
        </p:spPr>
      </p:pic>
      <p:pic>
        <p:nvPicPr>
          <p:cNvPr id="16" name="Picture 15"/>
          <p:cNvPicPr>
            <a:picLocks noChangeAspect="1"/>
          </p:cNvPicPr>
          <p:nvPr/>
        </p:nvPicPr>
        <p:blipFill>
          <a:blip r:embed="rId9"/>
          <a:stretch>
            <a:fillRect/>
          </a:stretch>
        </p:blipFill>
        <p:spPr>
          <a:xfrm>
            <a:off x="3317585" y="3553891"/>
            <a:ext cx="2380952" cy="1095238"/>
          </a:xfrm>
          <a:prstGeom prst="rect">
            <a:avLst/>
          </a:prstGeom>
        </p:spPr>
      </p:pic>
      <p:pic>
        <p:nvPicPr>
          <p:cNvPr id="23" name="Picture 22"/>
          <p:cNvPicPr>
            <a:picLocks noChangeAspect="1"/>
          </p:cNvPicPr>
          <p:nvPr/>
        </p:nvPicPr>
        <p:blipFill>
          <a:blip r:embed="rId10"/>
          <a:stretch>
            <a:fillRect/>
          </a:stretch>
        </p:blipFill>
        <p:spPr>
          <a:xfrm>
            <a:off x="5032612" y="4097399"/>
            <a:ext cx="1857143" cy="190476"/>
          </a:xfrm>
          <a:prstGeom prst="rect">
            <a:avLst/>
          </a:prstGeom>
        </p:spPr>
      </p:pic>
      <p:pic>
        <p:nvPicPr>
          <p:cNvPr id="25" name="Picture 24"/>
          <p:cNvPicPr>
            <a:picLocks noChangeAspect="1"/>
          </p:cNvPicPr>
          <p:nvPr/>
        </p:nvPicPr>
        <p:blipFill>
          <a:blip r:embed="rId11"/>
          <a:stretch>
            <a:fillRect/>
          </a:stretch>
        </p:blipFill>
        <p:spPr>
          <a:xfrm>
            <a:off x="5032612" y="4287875"/>
            <a:ext cx="2285714" cy="657143"/>
          </a:xfrm>
          <a:prstGeom prst="rect">
            <a:avLst/>
          </a:prstGeom>
        </p:spPr>
      </p:pic>
      <p:pic>
        <p:nvPicPr>
          <p:cNvPr id="26" name="Picture 25"/>
          <p:cNvPicPr>
            <a:picLocks noChangeAspect="1"/>
          </p:cNvPicPr>
          <p:nvPr/>
        </p:nvPicPr>
        <p:blipFill>
          <a:blip r:embed="rId12"/>
          <a:stretch>
            <a:fillRect/>
          </a:stretch>
        </p:blipFill>
        <p:spPr>
          <a:xfrm>
            <a:off x="6307171" y="4848563"/>
            <a:ext cx="1857143" cy="209524"/>
          </a:xfrm>
          <a:prstGeom prst="rect">
            <a:avLst/>
          </a:prstGeom>
        </p:spPr>
      </p:pic>
      <p:pic>
        <p:nvPicPr>
          <p:cNvPr id="27" name="Picture 26"/>
          <p:cNvPicPr>
            <a:picLocks noChangeAspect="1"/>
          </p:cNvPicPr>
          <p:nvPr/>
        </p:nvPicPr>
        <p:blipFill>
          <a:blip r:embed="rId13"/>
          <a:stretch>
            <a:fillRect/>
          </a:stretch>
        </p:blipFill>
        <p:spPr>
          <a:xfrm>
            <a:off x="6307171" y="5057752"/>
            <a:ext cx="2447619" cy="1095238"/>
          </a:xfrm>
          <a:prstGeom prst="rect">
            <a:avLst/>
          </a:prstGeom>
        </p:spPr>
      </p:pic>
      <p:sp>
        <p:nvSpPr>
          <p:cNvPr id="17" name="Title 1">
            <a:extLst>
              <a:ext uri="{FF2B5EF4-FFF2-40B4-BE49-F238E27FC236}">
                <a16:creationId xmlns:a16="http://schemas.microsoft.com/office/drawing/2014/main" id="{66A811C6-53C3-43AF-AC31-BA30AF7734F7}"/>
              </a:ext>
            </a:extLst>
          </p:cNvPr>
          <p:cNvSpPr txBox="1">
            <a:spLocks/>
          </p:cNvSpPr>
          <p:nvPr/>
        </p:nvSpPr>
        <p:spPr>
          <a:xfrm>
            <a:off x="838200" y="640666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dirty="0">
                <a:solidFill>
                  <a:schemeClr val="tx1">
                    <a:lumMod val="65000"/>
                    <a:lumOff val="35000"/>
                  </a:schemeClr>
                </a:solidFill>
                <a:latin typeface="+mn-lt"/>
              </a:rPr>
              <a:t>Introduction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Map Projections » Metadata » </a:t>
            </a:r>
            <a:r>
              <a:rPr lang="en-US" sz="2000" b="1" dirty="0">
                <a:solidFill>
                  <a:schemeClr val="tx1">
                    <a:lumMod val="65000"/>
                    <a:lumOff val="35000"/>
                  </a:schemeClr>
                </a:solidFill>
                <a:latin typeface="+mn-lt"/>
              </a:rPr>
              <a:t>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sp>
        <p:nvSpPr>
          <p:cNvPr id="18" name="TextBox 17">
            <a:extLst>
              <a:ext uri="{FF2B5EF4-FFF2-40B4-BE49-F238E27FC236}">
                <a16:creationId xmlns:a16="http://schemas.microsoft.com/office/drawing/2014/main" id="{760FAB19-A246-E9CD-757D-84D1ABFC787C}"/>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40</a:t>
            </a:fld>
            <a:endParaRPr lang="en-US" dirty="0"/>
          </a:p>
        </p:txBody>
      </p:sp>
    </p:spTree>
    <p:extLst>
      <p:ext uri="{BB962C8B-B14F-4D97-AF65-F5344CB8AC3E}">
        <p14:creationId xmlns:p14="http://schemas.microsoft.com/office/powerpoint/2010/main" val="265043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5334000" y="1958720"/>
            <a:ext cx="1647619" cy="4304762"/>
          </a:xfrm>
          <a:prstGeom prst="rect">
            <a:avLst/>
          </a:prstGeom>
        </p:spPr>
      </p:pic>
      <p:sp>
        <p:nvSpPr>
          <p:cNvPr id="3" name="Content Placeholder 2"/>
          <p:cNvSpPr>
            <a:spLocks noGrp="1"/>
          </p:cNvSpPr>
          <p:nvPr>
            <p:ph sz="half" idx="1"/>
          </p:nvPr>
        </p:nvSpPr>
        <p:spPr>
          <a:xfrm>
            <a:off x="457200" y="1958720"/>
            <a:ext cx="4572000" cy="4167443"/>
          </a:xfrm>
        </p:spPr>
        <p:txBody>
          <a:bodyPr>
            <a:normAutofit/>
          </a:bodyPr>
          <a:lstStyle/>
          <a:p>
            <a:pPr marL="0" indent="0">
              <a:buNone/>
            </a:pPr>
            <a:r>
              <a:rPr lang="en-US" b="1" dirty="0"/>
              <a:t>Processing plugin</a:t>
            </a:r>
            <a:r>
              <a:rPr lang="en-US" dirty="0"/>
              <a:t>:</a:t>
            </a:r>
          </a:p>
          <a:p>
            <a:pPr marL="0" indent="0">
              <a:buNone/>
            </a:pPr>
            <a:r>
              <a:rPr lang="en-US" dirty="0"/>
              <a:t>a powerful geospatial </a:t>
            </a:r>
            <a:r>
              <a:rPr lang="en-US" dirty="0">
                <a:solidFill>
                  <a:srgbClr val="0070C0"/>
                </a:solidFill>
              </a:rPr>
              <a:t>analysis framework to call native and third-party algorithms</a:t>
            </a:r>
            <a:r>
              <a:rPr lang="en-US" dirty="0"/>
              <a:t> from QGIS, such as GDAL, GRASS, SAGA, GRASS, R, etc. </a:t>
            </a:r>
          </a:p>
          <a:p>
            <a:pPr marL="0" indent="0">
              <a:buNone/>
            </a:pPr>
            <a:endParaRPr lang="en-US" dirty="0"/>
          </a:p>
        </p:txBody>
      </p:sp>
      <p:sp>
        <p:nvSpPr>
          <p:cNvPr id="4" name="TextBox 3"/>
          <p:cNvSpPr txBox="1"/>
          <p:nvPr/>
        </p:nvSpPr>
        <p:spPr>
          <a:xfrm>
            <a:off x="914400" y="6471138"/>
            <a:ext cx="8229600" cy="381000"/>
          </a:xfrm>
          <a:prstGeom prst="rect">
            <a:avLst/>
          </a:prstGeom>
          <a:solidFill>
            <a:schemeClr val="bg2">
              <a:lumMod val="75000"/>
            </a:schemeClr>
          </a:solidFill>
        </p:spPr>
        <p:txBody>
          <a:bodyPr wrap="square" rtlCol="0">
            <a:spAutoFit/>
          </a:bodyPr>
          <a:lstStyle/>
          <a:p>
            <a:r>
              <a:rPr lang="en-US" dirty="0"/>
              <a:t>Analysis &gt;&gt; Projections &gt;&gt; Metadata &gt;&gt; </a:t>
            </a:r>
            <a:r>
              <a:rPr lang="en-US" b="1" dirty="0"/>
              <a:t>Processing Tools </a:t>
            </a:r>
            <a:r>
              <a:rPr lang="en-US" dirty="0"/>
              <a:t>&gt;&gt; Exercise</a:t>
            </a:r>
          </a:p>
        </p:txBody>
      </p:sp>
      <p:sp>
        <p:nvSpPr>
          <p:cNvPr id="5" name="TextBox 4"/>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Projections &gt; Metadata &gt; </a:t>
            </a:r>
            <a:r>
              <a:rPr lang="en-US" b="1" dirty="0"/>
              <a:t>Processing Tools </a:t>
            </a:r>
            <a:r>
              <a:rPr lang="en-US" dirty="0"/>
              <a:t>&gt; Exercise</a:t>
            </a:r>
          </a:p>
        </p:txBody>
      </p:sp>
      <p:sp>
        <p:nvSpPr>
          <p:cNvPr id="9" name="Title 1"/>
          <p:cNvSpPr txBox="1">
            <a:spLocks/>
          </p:cNvSpPr>
          <p:nvPr/>
        </p:nvSpPr>
        <p:spPr>
          <a:xfrm>
            <a:off x="457200" y="194878"/>
            <a:ext cx="8686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n-US" sz="4000" b="0" dirty="0">
                <a:latin typeface="+mn-lt"/>
              </a:rPr>
              <a:t>QGIS Processing Plugin</a:t>
            </a:r>
          </a:p>
        </p:txBody>
      </p:sp>
      <p:sp>
        <p:nvSpPr>
          <p:cNvPr id="7" name="Title 1">
            <a:extLst>
              <a:ext uri="{FF2B5EF4-FFF2-40B4-BE49-F238E27FC236}">
                <a16:creationId xmlns:a16="http://schemas.microsoft.com/office/drawing/2014/main" id="{C7C771A4-8B00-475B-A0FE-C1A92DC75067}"/>
              </a:ext>
            </a:extLst>
          </p:cNvPr>
          <p:cNvSpPr txBox="1">
            <a:spLocks/>
          </p:cNvSpPr>
          <p:nvPr/>
        </p:nvSpPr>
        <p:spPr>
          <a:xfrm>
            <a:off x="838200" y="640666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dirty="0">
                <a:solidFill>
                  <a:schemeClr val="tx1">
                    <a:lumMod val="65000"/>
                    <a:lumOff val="35000"/>
                  </a:schemeClr>
                </a:solidFill>
                <a:latin typeface="+mn-lt"/>
              </a:rPr>
              <a:t>Introduction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Map Projections » Metadata » </a:t>
            </a:r>
            <a:r>
              <a:rPr lang="en-US" sz="2000" b="1" dirty="0">
                <a:solidFill>
                  <a:schemeClr val="tx1">
                    <a:lumMod val="65000"/>
                    <a:lumOff val="35000"/>
                  </a:schemeClr>
                </a:solidFill>
                <a:latin typeface="+mn-lt"/>
              </a:rPr>
              <a:t>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sp>
        <p:nvSpPr>
          <p:cNvPr id="8" name="TextBox 7">
            <a:extLst>
              <a:ext uri="{FF2B5EF4-FFF2-40B4-BE49-F238E27FC236}">
                <a16:creationId xmlns:a16="http://schemas.microsoft.com/office/drawing/2014/main" id="{E064D051-70BC-9EB4-2F5C-87A1BCBEF879}"/>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41</a:t>
            </a:fld>
            <a:endParaRPr lang="en-US" dirty="0"/>
          </a:p>
        </p:txBody>
      </p:sp>
    </p:spTree>
    <p:extLst>
      <p:ext uri="{BB962C8B-B14F-4D97-AF65-F5344CB8AC3E}">
        <p14:creationId xmlns:p14="http://schemas.microsoft.com/office/powerpoint/2010/main" val="8274559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3505200" cy="4135915"/>
          </a:xfrm>
        </p:spPr>
        <p:txBody>
          <a:bodyPr>
            <a:normAutofit/>
          </a:bodyPr>
          <a:lstStyle/>
          <a:p>
            <a:r>
              <a:rPr lang="en-US" dirty="0"/>
              <a:t>add useful features to the software</a:t>
            </a:r>
          </a:p>
          <a:p>
            <a:r>
              <a:rPr lang="en-US" dirty="0"/>
              <a:t>are written by QGIS developers &amp; other independent users</a:t>
            </a:r>
          </a:p>
          <a:p>
            <a:r>
              <a:rPr lang="en-US" dirty="0"/>
              <a:t>available through the Plugins menu</a:t>
            </a:r>
          </a:p>
        </p:txBody>
      </p:sp>
      <p:sp>
        <p:nvSpPr>
          <p:cNvPr id="4" name="TextBox 3"/>
          <p:cNvSpPr txBox="1"/>
          <p:nvPr/>
        </p:nvSpPr>
        <p:spPr>
          <a:xfrm>
            <a:off x="914400" y="6471138"/>
            <a:ext cx="8229600" cy="381000"/>
          </a:xfrm>
          <a:prstGeom prst="rect">
            <a:avLst/>
          </a:prstGeom>
          <a:solidFill>
            <a:schemeClr val="bg2">
              <a:lumMod val="75000"/>
            </a:schemeClr>
          </a:solidFill>
        </p:spPr>
        <p:txBody>
          <a:bodyPr wrap="square" rtlCol="0">
            <a:spAutoFit/>
          </a:bodyPr>
          <a:lstStyle/>
          <a:p>
            <a:r>
              <a:rPr lang="en-US" dirty="0"/>
              <a:t>Analysis &gt;&gt; Projections &gt;&gt; Metadata &gt;&gt; </a:t>
            </a:r>
            <a:r>
              <a:rPr lang="en-US" b="1" dirty="0"/>
              <a:t>Processing Tools </a:t>
            </a:r>
            <a:r>
              <a:rPr lang="en-US" dirty="0"/>
              <a:t>&gt;&gt; Exercise</a:t>
            </a:r>
          </a:p>
        </p:txBody>
      </p:sp>
      <p:sp>
        <p:nvSpPr>
          <p:cNvPr id="5" name="TextBox 4"/>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Projections &gt; Metadata &gt; </a:t>
            </a:r>
            <a:r>
              <a:rPr lang="en-US" b="1" dirty="0"/>
              <a:t>Processing Tools </a:t>
            </a:r>
            <a:r>
              <a:rPr lang="en-US" dirty="0"/>
              <a:t>&gt; Exercise</a:t>
            </a:r>
          </a:p>
        </p:txBody>
      </p:sp>
      <p:sp>
        <p:nvSpPr>
          <p:cNvPr id="9" name="Title 1"/>
          <p:cNvSpPr txBox="1">
            <a:spLocks/>
          </p:cNvSpPr>
          <p:nvPr/>
        </p:nvSpPr>
        <p:spPr>
          <a:xfrm>
            <a:off x="457200" y="194878"/>
            <a:ext cx="8686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n-US" sz="4000" b="0" dirty="0">
                <a:latin typeface="+mn-lt"/>
              </a:rPr>
              <a:t>QGIS Plugin Repositories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2880" y="1600200"/>
            <a:ext cx="4883319" cy="3243214"/>
          </a:xfrm>
          <a:prstGeom prst="rect">
            <a:avLst/>
          </a:prstGeom>
        </p:spPr>
      </p:pic>
      <p:sp>
        <p:nvSpPr>
          <p:cNvPr id="7" name="Title 1">
            <a:extLst>
              <a:ext uri="{FF2B5EF4-FFF2-40B4-BE49-F238E27FC236}">
                <a16:creationId xmlns:a16="http://schemas.microsoft.com/office/drawing/2014/main" id="{469372F0-146F-478A-A91C-E66E9A9F335F}"/>
              </a:ext>
            </a:extLst>
          </p:cNvPr>
          <p:cNvSpPr txBox="1">
            <a:spLocks/>
          </p:cNvSpPr>
          <p:nvPr/>
        </p:nvSpPr>
        <p:spPr>
          <a:xfrm>
            <a:off x="838200" y="640666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dirty="0">
                <a:solidFill>
                  <a:schemeClr val="tx1">
                    <a:lumMod val="65000"/>
                    <a:lumOff val="35000"/>
                  </a:schemeClr>
                </a:solidFill>
                <a:latin typeface="+mn-lt"/>
              </a:rPr>
              <a:t>Introduction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Map Projections » Metadata » </a:t>
            </a:r>
            <a:r>
              <a:rPr lang="en-US" sz="2000" b="1" dirty="0">
                <a:solidFill>
                  <a:schemeClr val="tx1">
                    <a:lumMod val="65000"/>
                    <a:lumOff val="35000"/>
                  </a:schemeClr>
                </a:solidFill>
                <a:latin typeface="+mn-lt"/>
              </a:rPr>
              <a:t>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sp>
        <p:nvSpPr>
          <p:cNvPr id="8" name="TextBox 7">
            <a:extLst>
              <a:ext uri="{FF2B5EF4-FFF2-40B4-BE49-F238E27FC236}">
                <a16:creationId xmlns:a16="http://schemas.microsoft.com/office/drawing/2014/main" id="{F750EC09-47D0-E6B6-60E9-4A11F750706D}"/>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42</a:t>
            </a:fld>
            <a:endParaRPr lang="en-US" dirty="0"/>
          </a:p>
        </p:txBody>
      </p:sp>
    </p:spTree>
    <p:extLst>
      <p:ext uri="{BB962C8B-B14F-4D97-AF65-F5344CB8AC3E}">
        <p14:creationId xmlns:p14="http://schemas.microsoft.com/office/powerpoint/2010/main" val="37346646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mn-lt"/>
              </a:rPr>
              <a:t>Vector Analysis</a:t>
            </a:r>
          </a:p>
        </p:txBody>
      </p:sp>
      <p:sp>
        <p:nvSpPr>
          <p:cNvPr id="5" name="TextBox 4"/>
          <p:cNvSpPr txBox="1"/>
          <p:nvPr/>
        </p:nvSpPr>
        <p:spPr>
          <a:xfrm>
            <a:off x="914400" y="6471138"/>
            <a:ext cx="8229600" cy="381000"/>
          </a:xfrm>
          <a:prstGeom prst="rect">
            <a:avLst/>
          </a:prstGeom>
          <a:solidFill>
            <a:schemeClr val="bg2">
              <a:lumMod val="75000"/>
            </a:schemeClr>
          </a:solidFill>
        </p:spPr>
        <p:txBody>
          <a:bodyPr wrap="square" rtlCol="0">
            <a:spAutoFit/>
          </a:bodyPr>
          <a:lstStyle/>
          <a:p>
            <a:r>
              <a:rPr lang="en-US" dirty="0"/>
              <a:t>Analysis &gt;&gt; Projections &gt;&gt; Metadata &gt;&gt; </a:t>
            </a:r>
            <a:r>
              <a:rPr lang="en-US" b="1" dirty="0"/>
              <a:t>Processing Tools </a:t>
            </a:r>
            <a:r>
              <a:rPr lang="en-US" dirty="0"/>
              <a:t>&gt;&gt; Exercise</a:t>
            </a:r>
          </a:p>
        </p:txBody>
      </p:sp>
      <p:sp>
        <p:nvSpPr>
          <p:cNvPr id="6" name="TextBox 5"/>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Projections &gt; Metadata &gt; </a:t>
            </a:r>
            <a:r>
              <a:rPr lang="en-US" b="1" dirty="0"/>
              <a:t>Processing Tools </a:t>
            </a:r>
            <a:r>
              <a:rPr lang="en-US" dirty="0"/>
              <a:t>&gt; Exercise</a:t>
            </a:r>
          </a:p>
        </p:txBody>
      </p:sp>
      <p:sp>
        <p:nvSpPr>
          <p:cNvPr id="7" name="Title 1">
            <a:extLst>
              <a:ext uri="{FF2B5EF4-FFF2-40B4-BE49-F238E27FC236}">
                <a16:creationId xmlns:a16="http://schemas.microsoft.com/office/drawing/2014/main" id="{1ACA6F2A-26AE-4EE5-941D-B4A22CC9D205}"/>
              </a:ext>
            </a:extLst>
          </p:cNvPr>
          <p:cNvSpPr txBox="1">
            <a:spLocks/>
          </p:cNvSpPr>
          <p:nvPr/>
        </p:nvSpPr>
        <p:spPr>
          <a:xfrm>
            <a:off x="838200" y="640666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dirty="0">
                <a:solidFill>
                  <a:schemeClr val="tx1">
                    <a:lumMod val="65000"/>
                    <a:lumOff val="35000"/>
                  </a:schemeClr>
                </a:solidFill>
                <a:latin typeface="+mn-lt"/>
              </a:rPr>
              <a:t>Introduction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Map Projections » Metadata » </a:t>
            </a:r>
            <a:r>
              <a:rPr lang="en-US" sz="2000" b="1" dirty="0">
                <a:solidFill>
                  <a:schemeClr val="tx1">
                    <a:lumMod val="65000"/>
                    <a:lumOff val="35000"/>
                  </a:schemeClr>
                </a:solidFill>
                <a:latin typeface="+mn-lt"/>
              </a:rPr>
              <a:t>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sp>
        <p:nvSpPr>
          <p:cNvPr id="8" name="TextBox 7">
            <a:extLst>
              <a:ext uri="{FF2B5EF4-FFF2-40B4-BE49-F238E27FC236}">
                <a16:creationId xmlns:a16="http://schemas.microsoft.com/office/drawing/2014/main" id="{46FDB7C7-41AB-00E8-714D-7C97B65D899F}"/>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43</a:t>
            </a:fld>
            <a:endParaRPr lang="en-US" dirty="0"/>
          </a:p>
        </p:txBody>
      </p:sp>
    </p:spTree>
    <p:extLst>
      <p:ext uri="{BB962C8B-B14F-4D97-AF65-F5344CB8AC3E}">
        <p14:creationId xmlns:p14="http://schemas.microsoft.com/office/powerpoint/2010/main" val="29808897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88F0812B-56F1-4F26-95FD-FDDC1D6C3B9C}"/>
              </a:ext>
            </a:extLst>
          </p:cNvPr>
          <p:cNvGrpSpPr/>
          <p:nvPr/>
        </p:nvGrpSpPr>
        <p:grpSpPr>
          <a:xfrm>
            <a:off x="4572000" y="1518102"/>
            <a:ext cx="4343400" cy="4724400"/>
            <a:chOff x="457200" y="1447800"/>
            <a:chExt cx="4343400" cy="4724400"/>
          </a:xfrm>
        </p:grpSpPr>
        <p:pic>
          <p:nvPicPr>
            <p:cNvPr id="31" name="Picture 2" descr="R:\GIS\workshops_presentations\IAP 2012\GIS Level 2\buffer_point2.png">
              <a:extLst>
                <a:ext uri="{FF2B5EF4-FFF2-40B4-BE49-F238E27FC236}">
                  <a16:creationId xmlns:a16="http://schemas.microsoft.com/office/drawing/2014/main" id="{06A1E99F-B14C-4C58-97B5-556A80313625}"/>
                </a:ext>
              </a:extLst>
            </p:cNvPr>
            <p:cNvPicPr>
              <a:picLocks noChangeAspect="1" noChangeArrowheads="1"/>
            </p:cNvPicPr>
            <p:nvPr/>
          </p:nvPicPr>
          <p:blipFill>
            <a:blip r:embed="rId3" cstate="print"/>
            <a:srcRect l="19583" t="2811" r="19278" b="3351"/>
            <a:stretch>
              <a:fillRect/>
            </a:stretch>
          </p:blipFill>
          <p:spPr bwMode="auto">
            <a:xfrm>
              <a:off x="2710542" y="1447800"/>
              <a:ext cx="2090058" cy="2286000"/>
            </a:xfrm>
            <a:prstGeom prst="rect">
              <a:avLst/>
            </a:prstGeom>
            <a:noFill/>
            <a:ln>
              <a:solidFill>
                <a:schemeClr val="tx1"/>
              </a:solidFill>
            </a:ln>
          </p:spPr>
        </p:pic>
        <p:pic>
          <p:nvPicPr>
            <p:cNvPr id="32" name="Picture 3" descr="R:\GIS\workshops_presentations\IAP 2012\GIS Level 2\buffer_point1.png">
              <a:extLst>
                <a:ext uri="{FF2B5EF4-FFF2-40B4-BE49-F238E27FC236}">
                  <a16:creationId xmlns:a16="http://schemas.microsoft.com/office/drawing/2014/main" id="{1D01B4BD-3D75-47F9-8FFC-BCC57543919C}"/>
                </a:ext>
              </a:extLst>
            </p:cNvPr>
            <p:cNvPicPr>
              <a:picLocks noChangeAspect="1" noChangeArrowheads="1"/>
            </p:cNvPicPr>
            <p:nvPr/>
          </p:nvPicPr>
          <p:blipFill>
            <a:blip r:embed="rId4" cstate="print"/>
            <a:srcRect l="19583" t="2811" r="19278" b="3351"/>
            <a:stretch>
              <a:fillRect/>
            </a:stretch>
          </p:blipFill>
          <p:spPr bwMode="auto">
            <a:xfrm>
              <a:off x="457200" y="1447800"/>
              <a:ext cx="2090058" cy="2286000"/>
            </a:xfrm>
            <a:prstGeom prst="rect">
              <a:avLst/>
            </a:prstGeom>
            <a:noFill/>
            <a:ln>
              <a:solidFill>
                <a:schemeClr val="tx1"/>
              </a:solidFill>
            </a:ln>
          </p:spPr>
        </p:pic>
        <p:pic>
          <p:nvPicPr>
            <p:cNvPr id="33" name="Picture 4" descr="R:\GIS\workshops_presentations\IAP 2012\GIS Level 2\buffer_line2.png">
              <a:extLst>
                <a:ext uri="{FF2B5EF4-FFF2-40B4-BE49-F238E27FC236}">
                  <a16:creationId xmlns:a16="http://schemas.microsoft.com/office/drawing/2014/main" id="{149BDAC0-7C9F-4209-8808-47C1E508DE7E}"/>
                </a:ext>
              </a:extLst>
            </p:cNvPr>
            <p:cNvPicPr>
              <a:picLocks noChangeAspect="1" noChangeArrowheads="1"/>
            </p:cNvPicPr>
            <p:nvPr/>
          </p:nvPicPr>
          <p:blipFill>
            <a:blip r:embed="rId5" cstate="print"/>
            <a:srcRect l="19583" t="2811" r="19278" b="3351"/>
            <a:stretch>
              <a:fillRect/>
            </a:stretch>
          </p:blipFill>
          <p:spPr bwMode="auto">
            <a:xfrm>
              <a:off x="2710542" y="3886200"/>
              <a:ext cx="2090058" cy="2286000"/>
            </a:xfrm>
            <a:prstGeom prst="rect">
              <a:avLst/>
            </a:prstGeom>
            <a:noFill/>
            <a:ln>
              <a:solidFill>
                <a:schemeClr val="tx1"/>
              </a:solidFill>
            </a:ln>
          </p:spPr>
        </p:pic>
        <p:pic>
          <p:nvPicPr>
            <p:cNvPr id="34" name="Picture 5" descr="R:\GIS\workshops_presentations\IAP 2012\GIS Level 2\buffer_line1.png">
              <a:extLst>
                <a:ext uri="{FF2B5EF4-FFF2-40B4-BE49-F238E27FC236}">
                  <a16:creationId xmlns:a16="http://schemas.microsoft.com/office/drawing/2014/main" id="{78BA2517-DC33-4A68-8053-79E040CDDD48}"/>
                </a:ext>
              </a:extLst>
            </p:cNvPr>
            <p:cNvPicPr>
              <a:picLocks noChangeAspect="1" noChangeArrowheads="1"/>
            </p:cNvPicPr>
            <p:nvPr/>
          </p:nvPicPr>
          <p:blipFill>
            <a:blip r:embed="rId6" cstate="print"/>
            <a:srcRect l="19583" t="2811" r="19278" b="3351"/>
            <a:stretch>
              <a:fillRect/>
            </a:stretch>
          </p:blipFill>
          <p:spPr bwMode="auto">
            <a:xfrm>
              <a:off x="457200" y="3886200"/>
              <a:ext cx="2090058" cy="2286000"/>
            </a:xfrm>
            <a:prstGeom prst="rect">
              <a:avLst/>
            </a:prstGeom>
            <a:noFill/>
            <a:ln>
              <a:solidFill>
                <a:schemeClr val="tx1"/>
              </a:solidFill>
            </a:ln>
          </p:spPr>
        </p:pic>
        <p:sp>
          <p:nvSpPr>
            <p:cNvPr id="35" name="Right Arrow 9">
              <a:extLst>
                <a:ext uri="{FF2B5EF4-FFF2-40B4-BE49-F238E27FC236}">
                  <a16:creationId xmlns:a16="http://schemas.microsoft.com/office/drawing/2014/main" id="{CB92E768-3953-4083-AEF5-FEB399DE6F88}"/>
                </a:ext>
              </a:extLst>
            </p:cNvPr>
            <p:cNvSpPr/>
            <p:nvPr/>
          </p:nvSpPr>
          <p:spPr>
            <a:xfrm>
              <a:off x="2438400" y="4572000"/>
              <a:ext cx="4572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10">
              <a:extLst>
                <a:ext uri="{FF2B5EF4-FFF2-40B4-BE49-F238E27FC236}">
                  <a16:creationId xmlns:a16="http://schemas.microsoft.com/office/drawing/2014/main" id="{A9CCB3E8-1AED-4B37-AA96-C386BE0A2864}"/>
                </a:ext>
              </a:extLst>
            </p:cNvPr>
            <p:cNvSpPr/>
            <p:nvPr/>
          </p:nvSpPr>
          <p:spPr>
            <a:xfrm>
              <a:off x="2438400" y="2133600"/>
              <a:ext cx="4572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latin typeface="+mn-lt"/>
              </a:rPr>
              <a:t>Buffer</a:t>
            </a:r>
          </a:p>
        </p:txBody>
      </p:sp>
      <p:sp>
        <p:nvSpPr>
          <p:cNvPr id="3" name="Content Placeholder 2">
            <a:extLst>
              <a:ext uri="{FF2B5EF4-FFF2-40B4-BE49-F238E27FC236}">
                <a16:creationId xmlns:a16="http://schemas.microsoft.com/office/drawing/2014/main" id="{1D6B3828-854B-4A06-87E7-F8AAE2E48E8D}"/>
              </a:ext>
            </a:extLst>
          </p:cNvPr>
          <p:cNvSpPr>
            <a:spLocks noGrp="1"/>
          </p:cNvSpPr>
          <p:nvPr>
            <p:ph sz="half" idx="1"/>
          </p:nvPr>
        </p:nvSpPr>
        <p:spPr>
          <a:xfrm>
            <a:off x="293916" y="1518102"/>
            <a:ext cx="4114800" cy="4525963"/>
          </a:xfrm>
        </p:spPr>
        <p:txBody>
          <a:bodyPr>
            <a:normAutofit fontScale="25000" lnSpcReduction="20000"/>
          </a:bodyPr>
          <a:lstStyle/>
          <a:p>
            <a:r>
              <a:rPr lang="en-US" sz="9600" dirty="0"/>
              <a:t>Creates a polygon around a feature at given distance(s)</a:t>
            </a:r>
          </a:p>
          <a:p>
            <a:pPr marL="0" indent="0">
              <a:buNone/>
            </a:pPr>
            <a:r>
              <a:rPr lang="en-US" sz="9600" dirty="0"/>
              <a:t> </a:t>
            </a:r>
          </a:p>
          <a:p>
            <a:r>
              <a:rPr lang="en-US" sz="9600" dirty="0"/>
              <a:t>Where, the input feature can be a point, line, or polygon</a:t>
            </a:r>
          </a:p>
          <a:p>
            <a:pPr lvl="1"/>
            <a:r>
              <a:rPr lang="en-US" sz="9600" dirty="0"/>
              <a:t>Options to dissolve or create separate features</a:t>
            </a:r>
          </a:p>
          <a:p>
            <a:pPr lvl="1"/>
            <a:endParaRPr lang="en-US" sz="9600" dirty="0"/>
          </a:p>
          <a:p>
            <a:pPr lvl="1"/>
            <a:endParaRPr lang="en-US" sz="9600" dirty="0"/>
          </a:p>
          <a:p>
            <a:r>
              <a:rPr lang="en-US" sz="10000" dirty="0"/>
              <a:t>Examples: </a:t>
            </a:r>
          </a:p>
          <a:p>
            <a:pPr lvl="1"/>
            <a:r>
              <a:rPr lang="en-US" sz="9600" dirty="0"/>
              <a:t>50 miles around mines</a:t>
            </a:r>
          </a:p>
          <a:p>
            <a:pPr lvl="1"/>
            <a:r>
              <a:rPr lang="en-US" sz="9600" dirty="0"/>
              <a:t>5 miles around rivers</a:t>
            </a:r>
          </a:p>
          <a:p>
            <a:endParaRPr lang="en-US" dirty="0"/>
          </a:p>
        </p:txBody>
      </p:sp>
      <p:sp>
        <p:nvSpPr>
          <p:cNvPr id="13" name="TextBox 12"/>
          <p:cNvSpPr txBox="1"/>
          <p:nvPr/>
        </p:nvSpPr>
        <p:spPr>
          <a:xfrm>
            <a:off x="914400" y="6471138"/>
            <a:ext cx="8229600" cy="381000"/>
          </a:xfrm>
          <a:prstGeom prst="rect">
            <a:avLst/>
          </a:prstGeom>
          <a:solidFill>
            <a:schemeClr val="bg2">
              <a:lumMod val="75000"/>
            </a:schemeClr>
          </a:solidFill>
        </p:spPr>
        <p:txBody>
          <a:bodyPr wrap="square" rtlCol="0">
            <a:spAutoFit/>
          </a:bodyPr>
          <a:lstStyle/>
          <a:p>
            <a:r>
              <a:rPr lang="en-US" dirty="0"/>
              <a:t>Analysis &gt;&gt; Projections &gt;&gt; Metadata &gt;&gt; </a:t>
            </a:r>
            <a:r>
              <a:rPr lang="en-US" b="1" dirty="0"/>
              <a:t>Processing Tools </a:t>
            </a:r>
            <a:r>
              <a:rPr lang="en-US" dirty="0"/>
              <a:t>&gt;&gt; Exercise</a:t>
            </a:r>
          </a:p>
        </p:txBody>
      </p:sp>
      <p:sp>
        <p:nvSpPr>
          <p:cNvPr id="14" name="TextBox 13"/>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Projections &gt; Metadata &gt; </a:t>
            </a:r>
            <a:r>
              <a:rPr lang="en-US" b="1" dirty="0"/>
              <a:t>Processing Tools </a:t>
            </a:r>
            <a:r>
              <a:rPr lang="en-US" dirty="0"/>
              <a:t>&gt; Exercise</a:t>
            </a:r>
          </a:p>
        </p:txBody>
      </p:sp>
      <p:sp>
        <p:nvSpPr>
          <p:cNvPr id="15" name="Title 1">
            <a:extLst>
              <a:ext uri="{FF2B5EF4-FFF2-40B4-BE49-F238E27FC236}">
                <a16:creationId xmlns:a16="http://schemas.microsoft.com/office/drawing/2014/main" id="{B05322A0-B91A-46E8-B76A-2804B21A4134}"/>
              </a:ext>
            </a:extLst>
          </p:cNvPr>
          <p:cNvSpPr txBox="1">
            <a:spLocks/>
          </p:cNvSpPr>
          <p:nvPr/>
        </p:nvSpPr>
        <p:spPr>
          <a:xfrm>
            <a:off x="838200" y="6400800"/>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dirty="0">
                <a:solidFill>
                  <a:schemeClr val="tx1">
                    <a:lumMod val="65000"/>
                    <a:lumOff val="35000"/>
                  </a:schemeClr>
                </a:solidFill>
                <a:latin typeface="+mn-lt"/>
              </a:rPr>
              <a:t>Introduction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Map Projections » Metadata » </a:t>
            </a:r>
            <a:r>
              <a:rPr lang="en-US" sz="2000" b="1" dirty="0">
                <a:solidFill>
                  <a:schemeClr val="tx1">
                    <a:lumMod val="65000"/>
                    <a:lumOff val="35000"/>
                  </a:schemeClr>
                </a:solidFill>
                <a:latin typeface="+mn-lt"/>
              </a:rPr>
              <a:t>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sp>
        <p:nvSpPr>
          <p:cNvPr id="16" name="TextBox 15">
            <a:extLst>
              <a:ext uri="{FF2B5EF4-FFF2-40B4-BE49-F238E27FC236}">
                <a16:creationId xmlns:a16="http://schemas.microsoft.com/office/drawing/2014/main" id="{F4E97752-B7AA-412A-7CF3-5EEF6DE9BF72}"/>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44</a:t>
            </a:fld>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Create and Edit Features</a:t>
            </a:r>
          </a:p>
        </p:txBody>
      </p:sp>
      <p:sp>
        <p:nvSpPr>
          <p:cNvPr id="3" name="Content Placeholder 2">
            <a:extLst>
              <a:ext uri="{FF2B5EF4-FFF2-40B4-BE49-F238E27FC236}">
                <a16:creationId xmlns:a16="http://schemas.microsoft.com/office/drawing/2014/main" id="{1D6B3828-854B-4A06-87E7-F8AAE2E48E8D}"/>
              </a:ext>
            </a:extLst>
          </p:cNvPr>
          <p:cNvSpPr>
            <a:spLocks noGrp="1"/>
          </p:cNvSpPr>
          <p:nvPr>
            <p:ph sz="half" idx="1"/>
          </p:nvPr>
        </p:nvSpPr>
        <p:spPr>
          <a:xfrm>
            <a:off x="293916" y="1518102"/>
            <a:ext cx="4114800" cy="4525963"/>
          </a:xfrm>
        </p:spPr>
        <p:txBody>
          <a:bodyPr>
            <a:normAutofit fontScale="25000" lnSpcReduction="20000"/>
          </a:bodyPr>
          <a:lstStyle/>
          <a:p>
            <a:pPr>
              <a:spcAft>
                <a:spcPts val="1000"/>
              </a:spcAft>
            </a:pPr>
            <a:r>
              <a:rPr lang="en-US" sz="9600" dirty="0"/>
              <a:t>New shapefiles can be created from scratch</a:t>
            </a:r>
          </a:p>
          <a:p>
            <a:pPr>
              <a:spcAft>
                <a:spcPts val="1000"/>
              </a:spcAft>
            </a:pPr>
            <a:r>
              <a:rPr lang="en-US" sz="9600" dirty="0"/>
              <a:t>Features can be edited or created using the editor toolbar in Arc or QGIS</a:t>
            </a:r>
          </a:p>
          <a:p>
            <a:pPr marL="457200" lvl="1" indent="0">
              <a:buNone/>
            </a:pPr>
            <a:endParaRPr lang="en-US" sz="9600" dirty="0"/>
          </a:p>
          <a:p>
            <a:pPr lvl="1"/>
            <a:endParaRPr lang="en-US" sz="9600" dirty="0"/>
          </a:p>
          <a:p>
            <a:r>
              <a:rPr lang="en-US" sz="9600" dirty="0"/>
              <a:t>Example: creating a major road layer (green) for Havana, Cuba based            on  satellite imagery</a:t>
            </a:r>
            <a:endParaRPr lang="en-US" dirty="0"/>
          </a:p>
        </p:txBody>
      </p:sp>
      <p:sp>
        <p:nvSpPr>
          <p:cNvPr id="13" name="TextBox 12"/>
          <p:cNvSpPr txBox="1"/>
          <p:nvPr/>
        </p:nvSpPr>
        <p:spPr>
          <a:xfrm>
            <a:off x="914400" y="6471138"/>
            <a:ext cx="8229600" cy="381000"/>
          </a:xfrm>
          <a:prstGeom prst="rect">
            <a:avLst/>
          </a:prstGeom>
          <a:solidFill>
            <a:schemeClr val="bg2">
              <a:lumMod val="75000"/>
            </a:schemeClr>
          </a:solidFill>
        </p:spPr>
        <p:txBody>
          <a:bodyPr wrap="square" rtlCol="0">
            <a:spAutoFit/>
          </a:bodyPr>
          <a:lstStyle/>
          <a:p>
            <a:r>
              <a:rPr lang="en-US" dirty="0"/>
              <a:t>Analysis &gt;&gt; Projections &gt;&gt; Metadata &gt;&gt; </a:t>
            </a:r>
            <a:r>
              <a:rPr lang="en-US" b="1" dirty="0"/>
              <a:t>Processing Tools </a:t>
            </a:r>
            <a:r>
              <a:rPr lang="en-US" dirty="0"/>
              <a:t>&gt;&gt; Exercise</a:t>
            </a:r>
          </a:p>
        </p:txBody>
      </p:sp>
      <p:sp>
        <p:nvSpPr>
          <p:cNvPr id="14" name="TextBox 13"/>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Projections &gt; Metadata &gt; </a:t>
            </a:r>
            <a:r>
              <a:rPr lang="en-US" b="1" dirty="0"/>
              <a:t>Processing Tools </a:t>
            </a:r>
            <a:r>
              <a:rPr lang="en-US" dirty="0"/>
              <a:t>&gt; Exercise</a:t>
            </a:r>
          </a:p>
        </p:txBody>
      </p:sp>
      <p:sp>
        <p:nvSpPr>
          <p:cNvPr id="15" name="Title 1">
            <a:extLst>
              <a:ext uri="{FF2B5EF4-FFF2-40B4-BE49-F238E27FC236}">
                <a16:creationId xmlns:a16="http://schemas.microsoft.com/office/drawing/2014/main" id="{B05322A0-B91A-46E8-B76A-2804B21A4134}"/>
              </a:ext>
            </a:extLst>
          </p:cNvPr>
          <p:cNvSpPr txBox="1">
            <a:spLocks/>
          </p:cNvSpPr>
          <p:nvPr/>
        </p:nvSpPr>
        <p:spPr>
          <a:xfrm>
            <a:off x="838200" y="6400800"/>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dirty="0">
                <a:solidFill>
                  <a:schemeClr val="tx1">
                    <a:lumMod val="65000"/>
                    <a:lumOff val="35000"/>
                  </a:schemeClr>
                </a:solidFill>
                <a:latin typeface="+mn-lt"/>
              </a:rPr>
              <a:t>Introduction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Map Projections » Metadata » </a:t>
            </a:r>
            <a:r>
              <a:rPr lang="en-US" sz="2000" b="1" dirty="0">
                <a:solidFill>
                  <a:schemeClr val="tx1">
                    <a:lumMod val="65000"/>
                    <a:lumOff val="35000"/>
                  </a:schemeClr>
                </a:solidFill>
                <a:latin typeface="+mn-lt"/>
              </a:rPr>
              <a:t>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pic>
        <p:nvPicPr>
          <p:cNvPr id="16" name="Picture 2">
            <a:extLst>
              <a:ext uri="{FF2B5EF4-FFF2-40B4-BE49-F238E27FC236}">
                <a16:creationId xmlns:a16="http://schemas.microsoft.com/office/drawing/2014/main" id="{3B37F18C-36D9-4D64-A936-CF33F06ECC4D}"/>
              </a:ext>
            </a:extLst>
          </p:cNvPr>
          <p:cNvPicPr>
            <a:picLocks noChangeAspect="1" noChangeArrowheads="1"/>
          </p:cNvPicPr>
          <p:nvPr/>
        </p:nvPicPr>
        <p:blipFill>
          <a:blip r:embed="rId3" cstate="print"/>
          <a:srcRect l="40654" t="20404" r="23834" b="22486"/>
          <a:stretch>
            <a:fillRect/>
          </a:stretch>
        </p:blipFill>
        <p:spPr bwMode="auto">
          <a:xfrm>
            <a:off x="4358152" y="1487976"/>
            <a:ext cx="4491932" cy="4514850"/>
          </a:xfrm>
          <a:prstGeom prst="rect">
            <a:avLst/>
          </a:prstGeom>
          <a:noFill/>
          <a:ln w="9525">
            <a:noFill/>
            <a:miter lim="800000"/>
            <a:headEnd/>
            <a:tailEnd/>
          </a:ln>
        </p:spPr>
      </p:pic>
      <p:sp>
        <p:nvSpPr>
          <p:cNvPr id="8" name="TextBox 7">
            <a:extLst>
              <a:ext uri="{FF2B5EF4-FFF2-40B4-BE49-F238E27FC236}">
                <a16:creationId xmlns:a16="http://schemas.microsoft.com/office/drawing/2014/main" id="{64D678E2-6960-3782-F0A0-EAE00F72071F}"/>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45</a:t>
            </a:fld>
            <a:endParaRPr lang="en-US" dirty="0"/>
          </a:p>
        </p:txBody>
      </p:sp>
    </p:spTree>
    <p:extLst>
      <p:ext uri="{BB962C8B-B14F-4D97-AF65-F5344CB8AC3E}">
        <p14:creationId xmlns:p14="http://schemas.microsoft.com/office/powerpoint/2010/main" val="3237438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80587"/>
          </a:xfrm>
        </p:spPr>
        <p:txBody>
          <a:bodyPr/>
          <a:lstStyle/>
          <a:p>
            <a:r>
              <a:rPr lang="en-US" dirty="0">
                <a:latin typeface="+mn-lt"/>
              </a:rPr>
              <a:t>Clip (Vectors)</a:t>
            </a:r>
          </a:p>
        </p:txBody>
      </p:sp>
      <p:sp>
        <p:nvSpPr>
          <p:cNvPr id="3" name="Content Placeholder 2"/>
          <p:cNvSpPr>
            <a:spLocks noGrp="1"/>
          </p:cNvSpPr>
          <p:nvPr>
            <p:ph sz="half" idx="1"/>
          </p:nvPr>
        </p:nvSpPr>
        <p:spPr>
          <a:xfrm>
            <a:off x="457200" y="1600200"/>
            <a:ext cx="3810000" cy="4525963"/>
          </a:xfrm>
        </p:spPr>
        <p:txBody>
          <a:bodyPr>
            <a:normAutofit/>
          </a:bodyPr>
          <a:lstStyle/>
          <a:p>
            <a:r>
              <a:rPr lang="en-US" sz="2400" dirty="0"/>
              <a:t>Use one layer’s extent to clip down the features of another layer </a:t>
            </a:r>
          </a:p>
          <a:p>
            <a:pPr lvl="1"/>
            <a:r>
              <a:rPr lang="en-US" sz="2000" dirty="0"/>
              <a:t>Input layer can be points, lines, or polygons, but the clip layer must be a polygon</a:t>
            </a:r>
          </a:p>
          <a:p>
            <a:endParaRPr lang="en-US" dirty="0"/>
          </a:p>
          <a:p>
            <a:r>
              <a:rPr lang="en-US" sz="2400" dirty="0"/>
              <a:t>Example:               European railroad layer clipped to France layer</a:t>
            </a:r>
          </a:p>
        </p:txBody>
      </p:sp>
      <p:grpSp>
        <p:nvGrpSpPr>
          <p:cNvPr id="9" name="Group 8"/>
          <p:cNvGrpSpPr/>
          <p:nvPr/>
        </p:nvGrpSpPr>
        <p:grpSpPr>
          <a:xfrm>
            <a:off x="4343400" y="1295400"/>
            <a:ext cx="4429586" cy="5029200"/>
            <a:chOff x="4343400" y="1219200"/>
            <a:chExt cx="4429586" cy="5029200"/>
          </a:xfrm>
        </p:grpSpPr>
        <p:pic>
          <p:nvPicPr>
            <p:cNvPr id="5122" name="Picture 2" descr="R:\GIS\workshops_presentations\IAP 2012\GIS Level 2\clip1.png"/>
            <p:cNvPicPr>
              <a:picLocks noChangeAspect="1" noChangeArrowheads="1"/>
            </p:cNvPicPr>
            <p:nvPr/>
          </p:nvPicPr>
          <p:blipFill>
            <a:blip r:embed="rId3" cstate="print"/>
            <a:srcRect/>
            <a:stretch>
              <a:fillRect/>
            </a:stretch>
          </p:blipFill>
          <p:spPr bwMode="auto">
            <a:xfrm>
              <a:off x="4495799" y="1219200"/>
              <a:ext cx="4277187" cy="3048000"/>
            </a:xfrm>
            <a:prstGeom prst="rect">
              <a:avLst/>
            </a:prstGeom>
            <a:noFill/>
            <a:ln>
              <a:solidFill>
                <a:schemeClr val="tx1"/>
              </a:solidFill>
            </a:ln>
          </p:spPr>
        </p:pic>
        <p:pic>
          <p:nvPicPr>
            <p:cNvPr id="5123" name="Picture 3" descr="R:\GIS\workshops_presentations\IAP 2012\GIS Level 2\clip2.png"/>
            <p:cNvPicPr>
              <a:picLocks noChangeAspect="1" noChangeArrowheads="1"/>
            </p:cNvPicPr>
            <p:nvPr/>
          </p:nvPicPr>
          <p:blipFill>
            <a:blip r:embed="rId4" cstate="print"/>
            <a:srcRect l="19617" t="7508" r="17967" b="12412"/>
            <a:stretch>
              <a:fillRect/>
            </a:stretch>
          </p:blipFill>
          <p:spPr bwMode="auto">
            <a:xfrm>
              <a:off x="4343400" y="3810000"/>
              <a:ext cx="2667000" cy="2438400"/>
            </a:xfrm>
            <a:prstGeom prst="rect">
              <a:avLst/>
            </a:prstGeom>
            <a:noFill/>
            <a:ln>
              <a:solidFill>
                <a:schemeClr val="tx1"/>
              </a:solidFill>
            </a:ln>
          </p:spPr>
        </p:pic>
        <p:sp>
          <p:nvSpPr>
            <p:cNvPr id="8" name="Bent Arrow 7"/>
            <p:cNvSpPr/>
            <p:nvPr/>
          </p:nvSpPr>
          <p:spPr>
            <a:xfrm rot="10800000">
              <a:off x="6858000" y="4191000"/>
              <a:ext cx="457200" cy="4572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2" name="TextBox 11"/>
          <p:cNvSpPr txBox="1"/>
          <p:nvPr/>
        </p:nvSpPr>
        <p:spPr>
          <a:xfrm>
            <a:off x="914400" y="6471138"/>
            <a:ext cx="8229600" cy="381000"/>
          </a:xfrm>
          <a:prstGeom prst="rect">
            <a:avLst/>
          </a:prstGeom>
          <a:solidFill>
            <a:schemeClr val="bg2">
              <a:lumMod val="75000"/>
            </a:schemeClr>
          </a:solidFill>
        </p:spPr>
        <p:txBody>
          <a:bodyPr wrap="square" rtlCol="0">
            <a:spAutoFit/>
          </a:bodyPr>
          <a:lstStyle/>
          <a:p>
            <a:r>
              <a:rPr lang="en-US" dirty="0"/>
              <a:t>Analysis &gt;&gt; Projections &gt;&gt; Metadata &gt;&gt; </a:t>
            </a:r>
            <a:r>
              <a:rPr lang="en-US" b="1" dirty="0"/>
              <a:t>Processing Tools </a:t>
            </a:r>
            <a:r>
              <a:rPr lang="en-US" dirty="0"/>
              <a:t>&gt;&gt; Automation &gt;&gt; Exercise</a:t>
            </a:r>
          </a:p>
        </p:txBody>
      </p:sp>
      <p:sp>
        <p:nvSpPr>
          <p:cNvPr id="11" name="TextBox 10"/>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Projections &gt; Metadata &gt; </a:t>
            </a:r>
            <a:r>
              <a:rPr lang="en-US" b="1" dirty="0"/>
              <a:t>Processing Tools </a:t>
            </a:r>
            <a:r>
              <a:rPr lang="en-US" dirty="0"/>
              <a:t>&gt; Exercise</a:t>
            </a:r>
          </a:p>
        </p:txBody>
      </p:sp>
      <p:sp>
        <p:nvSpPr>
          <p:cNvPr id="13" name="Title 1">
            <a:extLst>
              <a:ext uri="{FF2B5EF4-FFF2-40B4-BE49-F238E27FC236}">
                <a16:creationId xmlns:a16="http://schemas.microsoft.com/office/drawing/2014/main" id="{EF94430C-68BD-4ADF-91EC-43DCF690983B}"/>
              </a:ext>
            </a:extLst>
          </p:cNvPr>
          <p:cNvSpPr txBox="1">
            <a:spLocks/>
          </p:cNvSpPr>
          <p:nvPr/>
        </p:nvSpPr>
        <p:spPr>
          <a:xfrm>
            <a:off x="838200" y="640666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dirty="0">
                <a:solidFill>
                  <a:schemeClr val="tx1">
                    <a:lumMod val="65000"/>
                    <a:lumOff val="35000"/>
                  </a:schemeClr>
                </a:solidFill>
                <a:latin typeface="+mn-lt"/>
              </a:rPr>
              <a:t>Introduction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Map Projections » Metadata » </a:t>
            </a:r>
            <a:r>
              <a:rPr lang="en-US" sz="2000" b="1" dirty="0">
                <a:solidFill>
                  <a:schemeClr val="tx1">
                    <a:lumMod val="65000"/>
                    <a:lumOff val="35000"/>
                  </a:schemeClr>
                </a:solidFill>
                <a:latin typeface="+mn-lt"/>
              </a:rPr>
              <a:t>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sp>
        <p:nvSpPr>
          <p:cNvPr id="14" name="TextBox 13">
            <a:extLst>
              <a:ext uri="{FF2B5EF4-FFF2-40B4-BE49-F238E27FC236}">
                <a16:creationId xmlns:a16="http://schemas.microsoft.com/office/drawing/2014/main" id="{1554264F-55FA-7E33-EBE3-0D9256B53F8C}"/>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46</a:t>
            </a:fld>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Exercise 2: Vector Analysis</a:t>
            </a:r>
          </a:p>
        </p:txBody>
      </p:sp>
      <p:sp>
        <p:nvSpPr>
          <p:cNvPr id="3" name="Content Placeholder 2"/>
          <p:cNvSpPr>
            <a:spLocks noGrp="1"/>
          </p:cNvSpPr>
          <p:nvPr>
            <p:ph idx="1"/>
          </p:nvPr>
        </p:nvSpPr>
        <p:spPr/>
        <p:txBody>
          <a:bodyPr>
            <a:normAutofit/>
          </a:bodyPr>
          <a:lstStyle/>
          <a:p>
            <a:pPr marL="0" indent="0">
              <a:buNone/>
            </a:pPr>
            <a:r>
              <a:rPr lang="en-US" b="1" dirty="0"/>
              <a:t>Goals</a:t>
            </a:r>
          </a:p>
          <a:p>
            <a:r>
              <a:rPr lang="en-US" dirty="0"/>
              <a:t>Learn how to access, interpret, and troubleshoot analysis tools in GIS software</a:t>
            </a:r>
          </a:p>
          <a:p>
            <a:pPr marL="0" indent="0">
              <a:buNone/>
            </a:pPr>
            <a:r>
              <a:rPr lang="en-US" b="1" dirty="0"/>
              <a:t>Steps</a:t>
            </a:r>
            <a:endParaRPr lang="en-US" dirty="0"/>
          </a:p>
          <a:p>
            <a:r>
              <a:rPr lang="en-US" dirty="0"/>
              <a:t>You will go back into your breakout room and be guided through the second exercise.</a:t>
            </a:r>
          </a:p>
        </p:txBody>
      </p:sp>
      <p:sp>
        <p:nvSpPr>
          <p:cNvPr id="4" name="TextBox 3">
            <a:extLst>
              <a:ext uri="{FF2B5EF4-FFF2-40B4-BE49-F238E27FC236}">
                <a16:creationId xmlns:a16="http://schemas.microsoft.com/office/drawing/2014/main" id="{5356DB94-A5D0-443D-9CAC-BDFD3D6BF1E5}"/>
              </a:ext>
            </a:extLst>
          </p:cNvPr>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Projections &gt; Metadata &gt; </a:t>
            </a:r>
            <a:r>
              <a:rPr lang="en-US" b="1" dirty="0"/>
              <a:t>Processing Tools </a:t>
            </a:r>
            <a:r>
              <a:rPr lang="en-US" dirty="0"/>
              <a:t>&gt; Exercise</a:t>
            </a:r>
          </a:p>
        </p:txBody>
      </p:sp>
      <p:sp>
        <p:nvSpPr>
          <p:cNvPr id="5" name="Title 1">
            <a:extLst>
              <a:ext uri="{FF2B5EF4-FFF2-40B4-BE49-F238E27FC236}">
                <a16:creationId xmlns:a16="http://schemas.microsoft.com/office/drawing/2014/main" id="{B3683890-0A81-427C-B675-5721607160C7}"/>
              </a:ext>
            </a:extLst>
          </p:cNvPr>
          <p:cNvSpPr txBox="1">
            <a:spLocks/>
          </p:cNvSpPr>
          <p:nvPr/>
        </p:nvSpPr>
        <p:spPr>
          <a:xfrm>
            <a:off x="838200" y="640666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dirty="0">
                <a:solidFill>
                  <a:schemeClr val="tx1">
                    <a:lumMod val="65000"/>
                    <a:lumOff val="35000"/>
                  </a:schemeClr>
                </a:solidFill>
                <a:latin typeface="+mn-lt"/>
              </a:rPr>
              <a:t>Introduction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Map Projections » Metadata » </a:t>
            </a:r>
            <a:r>
              <a:rPr lang="en-US" sz="2000" b="1" dirty="0">
                <a:solidFill>
                  <a:schemeClr val="tx1">
                    <a:lumMod val="65000"/>
                    <a:lumOff val="35000"/>
                  </a:schemeClr>
                </a:solidFill>
                <a:latin typeface="+mn-lt"/>
              </a:rPr>
              <a:t>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sp>
        <p:nvSpPr>
          <p:cNvPr id="6" name="TextBox 5">
            <a:extLst>
              <a:ext uri="{FF2B5EF4-FFF2-40B4-BE49-F238E27FC236}">
                <a16:creationId xmlns:a16="http://schemas.microsoft.com/office/drawing/2014/main" id="{0BDA0588-713D-5EBD-4305-F050981DF201}"/>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47</a:t>
            </a:fld>
            <a:endParaRPr lang="en-US" dirty="0"/>
          </a:p>
        </p:txBody>
      </p:sp>
    </p:spTree>
    <p:extLst>
      <p:ext uri="{BB962C8B-B14F-4D97-AF65-F5344CB8AC3E}">
        <p14:creationId xmlns:p14="http://schemas.microsoft.com/office/powerpoint/2010/main" val="19493492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mn-lt"/>
              </a:rPr>
              <a:t>Surface Analysis</a:t>
            </a:r>
          </a:p>
        </p:txBody>
      </p:sp>
      <p:sp>
        <p:nvSpPr>
          <p:cNvPr id="6" name="TextBox 5"/>
          <p:cNvSpPr txBox="1"/>
          <p:nvPr/>
        </p:nvSpPr>
        <p:spPr>
          <a:xfrm>
            <a:off x="914400" y="6471138"/>
            <a:ext cx="8229600" cy="381000"/>
          </a:xfrm>
          <a:prstGeom prst="rect">
            <a:avLst/>
          </a:prstGeom>
          <a:solidFill>
            <a:schemeClr val="bg2">
              <a:lumMod val="75000"/>
            </a:schemeClr>
          </a:solidFill>
        </p:spPr>
        <p:txBody>
          <a:bodyPr wrap="square" rtlCol="0">
            <a:spAutoFit/>
          </a:bodyPr>
          <a:lstStyle/>
          <a:p>
            <a:r>
              <a:rPr lang="en-US" dirty="0"/>
              <a:t>Analysis &gt;&gt; Projections &gt;&gt; Metadata &gt;&gt; </a:t>
            </a:r>
            <a:r>
              <a:rPr lang="en-US" b="1" dirty="0"/>
              <a:t>Processing Tools </a:t>
            </a:r>
            <a:r>
              <a:rPr lang="en-US" dirty="0"/>
              <a:t>&gt;&gt; Exercise</a:t>
            </a:r>
          </a:p>
        </p:txBody>
      </p:sp>
      <p:sp>
        <p:nvSpPr>
          <p:cNvPr id="5" name="TextBox 4"/>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Projections &gt; Metadata &gt; </a:t>
            </a:r>
            <a:r>
              <a:rPr lang="en-US" b="1" dirty="0"/>
              <a:t>Processing Tools </a:t>
            </a:r>
            <a:r>
              <a:rPr lang="en-US" dirty="0"/>
              <a:t>&gt; Exercise</a:t>
            </a:r>
          </a:p>
        </p:txBody>
      </p:sp>
      <p:sp>
        <p:nvSpPr>
          <p:cNvPr id="7" name="TextBox 6">
            <a:extLst>
              <a:ext uri="{FF2B5EF4-FFF2-40B4-BE49-F238E27FC236}">
                <a16:creationId xmlns:a16="http://schemas.microsoft.com/office/drawing/2014/main" id="{BD43E5D6-5198-6EDD-F5F4-A251C407E03C}"/>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48</a:t>
            </a:fld>
            <a:endParaRPr lang="en-US" dirty="0"/>
          </a:p>
        </p:txBody>
      </p:sp>
    </p:spTree>
    <p:extLst>
      <p:ext uri="{BB962C8B-B14F-4D97-AF65-F5344CB8AC3E}">
        <p14:creationId xmlns:p14="http://schemas.microsoft.com/office/powerpoint/2010/main" val="21997960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FA2AB3-8A1A-4D2C-97FC-43CE2BD87337}"/>
              </a:ext>
            </a:extLst>
          </p:cNvPr>
          <p:cNvSpPr>
            <a:spLocks noGrp="1"/>
          </p:cNvSpPr>
          <p:nvPr>
            <p:ph type="title"/>
          </p:nvPr>
        </p:nvSpPr>
        <p:spPr/>
        <p:txBody>
          <a:bodyPr/>
          <a:lstStyle/>
          <a:p>
            <a:r>
              <a:rPr lang="en-US" dirty="0">
                <a:latin typeface="+mn-lt"/>
              </a:rPr>
              <a:t>Interpolation</a:t>
            </a:r>
          </a:p>
        </p:txBody>
      </p:sp>
      <p:pic>
        <p:nvPicPr>
          <p:cNvPr id="3" name="Picture 2">
            <a:extLst>
              <a:ext uri="{FF2B5EF4-FFF2-40B4-BE49-F238E27FC236}">
                <a16:creationId xmlns:a16="http://schemas.microsoft.com/office/drawing/2014/main" id="{FB88576D-BC19-432B-921E-EA818D5309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875983"/>
            <a:ext cx="4107180" cy="2849880"/>
          </a:xfrm>
          <a:prstGeom prst="rect">
            <a:avLst/>
          </a:prstGeom>
        </p:spPr>
      </p:pic>
      <p:pic>
        <p:nvPicPr>
          <p:cNvPr id="6" name="Picture 5">
            <a:extLst>
              <a:ext uri="{FF2B5EF4-FFF2-40B4-BE49-F238E27FC236}">
                <a16:creationId xmlns:a16="http://schemas.microsoft.com/office/drawing/2014/main" id="{23CB6D56-0A5B-4C5E-A470-DFA567C68F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250575"/>
            <a:ext cx="3836520" cy="3617088"/>
          </a:xfrm>
          <a:prstGeom prst="rect">
            <a:avLst/>
          </a:prstGeom>
        </p:spPr>
      </p:pic>
      <p:sp>
        <p:nvSpPr>
          <p:cNvPr id="8" name="TextBox 7">
            <a:extLst>
              <a:ext uri="{FF2B5EF4-FFF2-40B4-BE49-F238E27FC236}">
                <a16:creationId xmlns:a16="http://schemas.microsoft.com/office/drawing/2014/main" id="{D733A5E9-2B28-4144-B298-9EF3EF9F9C02}"/>
              </a:ext>
            </a:extLst>
          </p:cNvPr>
          <p:cNvSpPr txBox="1"/>
          <p:nvPr/>
        </p:nvSpPr>
        <p:spPr>
          <a:xfrm>
            <a:off x="457200" y="1541719"/>
            <a:ext cx="7086600" cy="584775"/>
          </a:xfrm>
          <a:prstGeom prst="rect">
            <a:avLst/>
          </a:prstGeom>
          <a:noFill/>
        </p:spPr>
        <p:txBody>
          <a:bodyPr wrap="square" rtlCol="0">
            <a:spAutoFit/>
          </a:bodyPr>
          <a:lstStyle/>
          <a:p>
            <a:r>
              <a:rPr lang="en-US" sz="3200" dirty="0"/>
              <a:t>Create a continuous surface from points.</a:t>
            </a:r>
          </a:p>
        </p:txBody>
      </p:sp>
      <p:sp>
        <p:nvSpPr>
          <p:cNvPr id="2" name="TextBox 1">
            <a:extLst>
              <a:ext uri="{FF2B5EF4-FFF2-40B4-BE49-F238E27FC236}">
                <a16:creationId xmlns:a16="http://schemas.microsoft.com/office/drawing/2014/main" id="{1F882F9B-E806-2073-0200-1195832CAA1C}"/>
              </a:ext>
            </a:extLst>
          </p:cNvPr>
          <p:cNvSpPr txBox="1"/>
          <p:nvPr/>
        </p:nvSpPr>
        <p:spPr>
          <a:xfrm>
            <a:off x="421037" y="5668578"/>
            <a:ext cx="6153152" cy="646331"/>
          </a:xfrm>
          <a:prstGeom prst="rect">
            <a:avLst/>
          </a:prstGeom>
          <a:noFill/>
        </p:spPr>
        <p:txBody>
          <a:bodyPr wrap="square" rtlCol="0">
            <a:spAutoFit/>
          </a:bodyPr>
          <a:lstStyle/>
          <a:p>
            <a:r>
              <a:rPr lang="en-US" sz="1200" dirty="0"/>
              <a:t>© </a:t>
            </a:r>
            <a:r>
              <a:rPr lang="en-US" sz="1200" dirty="0">
                <a:hlinkClick r:id="rId5"/>
              </a:rPr>
              <a:t>Esri</a:t>
            </a:r>
            <a:r>
              <a:rPr lang="en-US" sz="1200" dirty="0"/>
              <a:t>. All rights reserved. This content is excluded from our Creative Commons license. For more information, see </a:t>
            </a:r>
            <a:r>
              <a:rPr lang="en-US" sz="1200" dirty="0">
                <a:hlinkClick r:id="rId6"/>
              </a:rPr>
              <a:t>https://</a:t>
            </a:r>
            <a:r>
              <a:rPr lang="en-US" sz="1200" dirty="0" err="1">
                <a:hlinkClick r:id="rId6"/>
              </a:rPr>
              <a:t>ocw.mit.edu</a:t>
            </a:r>
            <a:r>
              <a:rPr lang="en-US" sz="1200" dirty="0">
                <a:hlinkClick r:id="rId6"/>
              </a:rPr>
              <a:t>/help/</a:t>
            </a:r>
            <a:r>
              <a:rPr lang="en-US" sz="1200" dirty="0" err="1">
                <a:hlinkClick r:id="rId6"/>
              </a:rPr>
              <a:t>faq</a:t>
            </a:r>
            <a:r>
              <a:rPr lang="en-US" sz="1200" dirty="0">
                <a:hlinkClick r:id="rId6"/>
              </a:rPr>
              <a:t>-fair-use/</a:t>
            </a:r>
            <a:endParaRPr lang="en-US" sz="1200" dirty="0"/>
          </a:p>
          <a:p>
            <a:endParaRPr lang="en-US" sz="1200" dirty="0"/>
          </a:p>
        </p:txBody>
      </p:sp>
      <p:sp>
        <p:nvSpPr>
          <p:cNvPr id="9" name="TextBox 8">
            <a:extLst>
              <a:ext uri="{FF2B5EF4-FFF2-40B4-BE49-F238E27FC236}">
                <a16:creationId xmlns:a16="http://schemas.microsoft.com/office/drawing/2014/main" id="{E0054C11-437D-2F1D-4D81-32C6DCE42476}"/>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49</a:t>
            </a:fld>
            <a:endParaRPr lang="en-US" dirty="0"/>
          </a:p>
        </p:txBody>
      </p:sp>
    </p:spTree>
    <p:extLst>
      <p:ext uri="{BB962C8B-B14F-4D97-AF65-F5344CB8AC3E}">
        <p14:creationId xmlns:p14="http://schemas.microsoft.com/office/powerpoint/2010/main" val="1687844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520843" y="3886200"/>
            <a:ext cx="3022957" cy="2031121"/>
            <a:chOff x="4520843" y="3760079"/>
            <a:chExt cx="3022957" cy="2031121"/>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13048"/>
            <a:stretch/>
          </p:blipFill>
          <p:spPr>
            <a:xfrm>
              <a:off x="4520843" y="3760079"/>
              <a:ext cx="3022957" cy="2031121"/>
            </a:xfrm>
            <a:prstGeom prst="rect">
              <a:avLst/>
            </a:prstGeom>
          </p:spPr>
        </p:pic>
        <p:sp>
          <p:nvSpPr>
            <p:cNvPr id="18" name="Rectangle 17"/>
            <p:cNvSpPr/>
            <p:nvPr/>
          </p:nvSpPr>
          <p:spPr>
            <a:xfrm>
              <a:off x="5410200" y="3841581"/>
              <a:ext cx="1219200" cy="197019"/>
            </a:xfrm>
            <a:prstGeom prst="rect">
              <a:avLst/>
            </a:prstGeom>
            <a:solidFill>
              <a:srgbClr val="F0EBE3"/>
            </a:solidFill>
            <a:ln>
              <a:solidFill>
                <a:srgbClr val="F2E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1104427" y="1711744"/>
            <a:ext cx="3048000" cy="2361554"/>
            <a:chOff x="1090804" y="1403827"/>
            <a:chExt cx="3048000" cy="2361554"/>
          </a:xfrm>
        </p:grpSpPr>
        <p:grpSp>
          <p:nvGrpSpPr>
            <p:cNvPr id="15" name="Group 14"/>
            <p:cNvGrpSpPr/>
            <p:nvPr/>
          </p:nvGrpSpPr>
          <p:grpSpPr>
            <a:xfrm>
              <a:off x="1090804" y="1412325"/>
              <a:ext cx="3048000" cy="2353056"/>
              <a:chOff x="1090804" y="1412325"/>
              <a:chExt cx="3048000" cy="2353056"/>
            </a:xfrm>
          </p:grpSpPr>
          <p:grpSp>
            <p:nvGrpSpPr>
              <p:cNvPr id="7" name="Group 6"/>
              <p:cNvGrpSpPr/>
              <p:nvPr/>
            </p:nvGrpSpPr>
            <p:grpSpPr>
              <a:xfrm>
                <a:off x="1090804" y="1412325"/>
                <a:ext cx="3048000" cy="2353056"/>
                <a:chOff x="1090804" y="1412325"/>
                <a:chExt cx="3048000" cy="2353056"/>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804" y="1412325"/>
                  <a:ext cx="3048000" cy="2353056"/>
                </a:xfrm>
                <a:prstGeom prst="rect">
                  <a:avLst/>
                </a:prstGeom>
              </p:spPr>
            </p:pic>
            <p:sp>
              <p:nvSpPr>
                <p:cNvPr id="3" name="Rectangle 2"/>
                <p:cNvSpPr/>
                <p:nvPr/>
              </p:nvSpPr>
              <p:spPr>
                <a:xfrm>
                  <a:off x="2983802" y="3488936"/>
                  <a:ext cx="902398" cy="2043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1110901" y="3284625"/>
                <a:ext cx="1175099" cy="4693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p:cNvSpPr/>
            <p:nvPr/>
          </p:nvSpPr>
          <p:spPr>
            <a:xfrm>
              <a:off x="1110901" y="1403827"/>
              <a:ext cx="2775299" cy="3186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4221" t="8672" r="2915" b="13047"/>
          <a:stretch/>
        </p:blipFill>
        <p:spPr>
          <a:xfrm>
            <a:off x="1039576" y="4088521"/>
            <a:ext cx="3352800" cy="1828800"/>
          </a:xfrm>
          <a:prstGeom prst="rect">
            <a:avLst/>
          </a:prstGeom>
        </p:spPr>
      </p:pic>
      <p:sp>
        <p:nvSpPr>
          <p:cNvPr id="2" name="Title 1"/>
          <p:cNvSpPr>
            <a:spLocks noGrp="1"/>
          </p:cNvSpPr>
          <p:nvPr>
            <p:ph type="title"/>
          </p:nvPr>
        </p:nvSpPr>
        <p:spPr/>
        <p:txBody>
          <a:bodyPr>
            <a:noAutofit/>
          </a:bodyPr>
          <a:lstStyle/>
          <a:p>
            <a:r>
              <a:rPr lang="en-US" sz="4000" dirty="0">
                <a:latin typeface="+mn-lt"/>
              </a:rPr>
              <a:t>Specialized tools are used to quantify patterns &amp; relationships in your data.</a:t>
            </a:r>
          </a:p>
        </p:txBody>
      </p:sp>
      <p:sp>
        <p:nvSpPr>
          <p:cNvPr id="10" name="TextBox 9"/>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b="1" dirty="0"/>
              <a:t>Introduction</a:t>
            </a:r>
            <a:r>
              <a:rPr lang="en-US" dirty="0"/>
              <a:t> &gt; Projections &gt; Metadata &gt; Processing Tools &gt; Exercise</a:t>
            </a:r>
          </a:p>
        </p:txBody>
      </p:sp>
      <p:sp>
        <p:nvSpPr>
          <p:cNvPr id="8" name="Title 1"/>
          <p:cNvSpPr txBox="1">
            <a:spLocks/>
          </p:cNvSpPr>
          <p:nvPr/>
        </p:nvSpPr>
        <p:spPr>
          <a:xfrm>
            <a:off x="838200" y="640666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dirty="0">
                <a:solidFill>
                  <a:schemeClr val="tx1">
                    <a:lumMod val="65000"/>
                    <a:lumOff val="35000"/>
                  </a:schemeClr>
                </a:solidFill>
                <a:latin typeface="+mn-lt"/>
              </a:rPr>
              <a:t>Introduction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Map Projections » Metadata » </a:t>
            </a:r>
            <a:r>
              <a:rPr lang="en-US" sz="2000" b="1" dirty="0">
                <a:solidFill>
                  <a:schemeClr val="tx1">
                    <a:lumMod val="65000"/>
                    <a:lumOff val="35000"/>
                  </a:schemeClr>
                </a:solidFill>
                <a:latin typeface="+mn-lt"/>
              </a:rPr>
              <a:t>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sp>
        <p:nvSpPr>
          <p:cNvPr id="9" name="TextBox 8"/>
          <p:cNvSpPr txBox="1"/>
          <p:nvPr/>
        </p:nvSpPr>
        <p:spPr>
          <a:xfrm>
            <a:off x="1565674" y="4079976"/>
            <a:ext cx="1892998" cy="422738"/>
          </a:xfrm>
          <a:prstGeom prst="round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t>Network Analysis</a:t>
            </a:r>
          </a:p>
        </p:txBody>
      </p:sp>
      <p:sp>
        <p:nvSpPr>
          <p:cNvPr id="12" name="TextBox 11"/>
          <p:cNvSpPr txBox="1"/>
          <p:nvPr/>
        </p:nvSpPr>
        <p:spPr>
          <a:xfrm>
            <a:off x="1459802" y="1942052"/>
            <a:ext cx="1892998" cy="408622"/>
          </a:xfrm>
          <a:prstGeom prst="round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t>Spatial Statistics</a:t>
            </a:r>
          </a:p>
        </p:txBody>
      </p:sp>
      <p:sp>
        <p:nvSpPr>
          <p:cNvPr id="13" name="TextBox 12"/>
          <p:cNvSpPr txBox="1"/>
          <p:nvPr/>
        </p:nvSpPr>
        <p:spPr>
          <a:xfrm>
            <a:off x="5016142" y="4108600"/>
            <a:ext cx="2032357" cy="408623"/>
          </a:xfrm>
          <a:prstGeom prst="round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t>Suitability Analysis</a:t>
            </a:r>
          </a:p>
        </p:txBody>
      </p:sp>
      <p:pic>
        <p:nvPicPr>
          <p:cNvPr id="1026" name="Picture 2" descr="Kriging Interpolation - The Prediction Is Strong in this One - GIS Geography"/>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560" r="2720"/>
          <a:stretch/>
        </p:blipFill>
        <p:spPr bwMode="auto">
          <a:xfrm>
            <a:off x="4190999" y="2101192"/>
            <a:ext cx="3352801" cy="164015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4920900" y="1942052"/>
            <a:ext cx="1892998" cy="408622"/>
          </a:xfrm>
          <a:prstGeom prst="round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t>Interpolation</a:t>
            </a:r>
          </a:p>
        </p:txBody>
      </p:sp>
      <p:sp>
        <p:nvSpPr>
          <p:cNvPr id="21" name="TextBox 20">
            <a:extLst>
              <a:ext uri="{FF2B5EF4-FFF2-40B4-BE49-F238E27FC236}">
                <a16:creationId xmlns:a16="http://schemas.microsoft.com/office/drawing/2014/main" id="{950A5854-B85A-D5F0-0159-0AB7994C1B39}"/>
              </a:ext>
            </a:extLst>
          </p:cNvPr>
          <p:cNvSpPr txBox="1"/>
          <p:nvPr/>
        </p:nvSpPr>
        <p:spPr>
          <a:xfrm>
            <a:off x="56570" y="5967575"/>
            <a:ext cx="8136434" cy="646331"/>
          </a:xfrm>
          <a:prstGeom prst="rect">
            <a:avLst/>
          </a:prstGeom>
          <a:noFill/>
        </p:spPr>
        <p:txBody>
          <a:bodyPr wrap="square" rtlCol="0">
            <a:spAutoFit/>
          </a:bodyPr>
          <a:lstStyle/>
          <a:p>
            <a:r>
              <a:rPr lang="en-US" sz="1200" dirty="0"/>
              <a:t>Images © sources unknown. All rights reserved. This content is excluded from our Creative Commons license. For more information, see </a:t>
            </a:r>
            <a:r>
              <a:rPr lang="en-US" sz="1200" u="sng" dirty="0">
                <a:solidFill>
                  <a:schemeClr val="accent1">
                    <a:lumMod val="50000"/>
                  </a:schemeClr>
                </a:solidFill>
                <a:hlinkClick r:id="rId7"/>
              </a:rPr>
              <a:t>https://</a:t>
            </a:r>
            <a:r>
              <a:rPr lang="en-US" sz="1200" u="sng" dirty="0" err="1">
                <a:solidFill>
                  <a:schemeClr val="accent1">
                    <a:lumMod val="50000"/>
                  </a:schemeClr>
                </a:solidFill>
                <a:hlinkClick r:id="rId7"/>
              </a:rPr>
              <a:t>ocw.mit.edu</a:t>
            </a:r>
            <a:r>
              <a:rPr lang="en-US" sz="1200" u="sng" dirty="0">
                <a:solidFill>
                  <a:schemeClr val="accent1">
                    <a:lumMod val="50000"/>
                  </a:schemeClr>
                </a:solidFill>
                <a:hlinkClick r:id="rId7"/>
              </a:rPr>
              <a:t>/help/</a:t>
            </a:r>
            <a:r>
              <a:rPr lang="en-US" sz="1200" u="sng" dirty="0" err="1">
                <a:solidFill>
                  <a:schemeClr val="accent1">
                    <a:lumMod val="50000"/>
                  </a:schemeClr>
                </a:solidFill>
                <a:hlinkClick r:id="rId7"/>
              </a:rPr>
              <a:t>faq</a:t>
            </a:r>
            <a:r>
              <a:rPr lang="en-US" sz="1200" u="sng" dirty="0">
                <a:solidFill>
                  <a:schemeClr val="accent1">
                    <a:lumMod val="50000"/>
                  </a:schemeClr>
                </a:solidFill>
                <a:hlinkClick r:id="rId7"/>
              </a:rPr>
              <a:t>-fair-use/</a:t>
            </a:r>
            <a:endParaRPr lang="en-US" sz="1200" u="sng" dirty="0">
              <a:solidFill>
                <a:schemeClr val="accent1">
                  <a:lumMod val="50000"/>
                </a:schemeClr>
              </a:solidFill>
            </a:endParaRPr>
          </a:p>
          <a:p>
            <a:endParaRPr lang="en-US" sz="1200" dirty="0"/>
          </a:p>
        </p:txBody>
      </p:sp>
      <p:sp>
        <p:nvSpPr>
          <p:cNvPr id="22" name="TextBox 21">
            <a:extLst>
              <a:ext uri="{FF2B5EF4-FFF2-40B4-BE49-F238E27FC236}">
                <a16:creationId xmlns:a16="http://schemas.microsoft.com/office/drawing/2014/main" id="{7A473F60-E092-524F-7DAC-D67EF9E5AED9}"/>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5</a:t>
            </a:fld>
            <a:endParaRPr lang="en-US" dirty="0"/>
          </a:p>
        </p:txBody>
      </p:sp>
    </p:spTree>
    <p:extLst>
      <p:ext uri="{BB962C8B-B14F-4D97-AF65-F5344CB8AC3E}">
        <p14:creationId xmlns:p14="http://schemas.microsoft.com/office/powerpoint/2010/main" val="21245890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14337"/>
            <a:ext cx="8229600" cy="1597025"/>
          </a:xfrm>
        </p:spPr>
        <p:txBody>
          <a:bodyPr>
            <a:noAutofit/>
          </a:bodyPr>
          <a:lstStyle/>
          <a:p>
            <a:r>
              <a:rPr lang="en-US" sz="3600" dirty="0">
                <a:latin typeface="+mn-lt"/>
              </a:rPr>
              <a:t>Extract by Mask (Pro)/Clip Raster (QGIS)</a:t>
            </a:r>
            <a:endParaRPr lang="en-US" dirty="0">
              <a:latin typeface="+mn-lt"/>
            </a:endParaRPr>
          </a:p>
        </p:txBody>
      </p:sp>
      <p:pic>
        <p:nvPicPr>
          <p:cNvPr id="1026" name="Picture 2" descr="Image result for extract by mas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011362"/>
            <a:ext cx="5343525" cy="1924051"/>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a:spLocks noGrp="1"/>
          </p:cNvSpPr>
          <p:nvPr>
            <p:ph idx="1"/>
          </p:nvPr>
        </p:nvSpPr>
        <p:spPr>
          <a:xfrm>
            <a:off x="457200" y="4114800"/>
            <a:ext cx="8229600" cy="1597025"/>
          </a:xfrm>
        </p:spPr>
        <p:txBody>
          <a:bodyPr>
            <a:normAutofit fontScale="77500" lnSpcReduction="20000"/>
          </a:bodyPr>
          <a:lstStyle/>
          <a:p>
            <a:r>
              <a:rPr lang="en-US" dirty="0"/>
              <a:t>Only cells/pixels within a boundary are retained in output</a:t>
            </a:r>
          </a:p>
          <a:p>
            <a:r>
              <a:rPr lang="en-US" dirty="0"/>
              <a:t>Input must be a raster but the clip feature can be anything:</a:t>
            </a:r>
          </a:p>
          <a:p>
            <a:pPr lvl="1"/>
            <a:r>
              <a:rPr lang="en-US" dirty="0"/>
              <a:t>points, lines, polygons, or another raster (anything with area)</a:t>
            </a:r>
          </a:p>
        </p:txBody>
      </p:sp>
      <p:sp>
        <p:nvSpPr>
          <p:cNvPr id="5" name="TextBox 4"/>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Projections &gt; Metadata &gt; </a:t>
            </a:r>
            <a:r>
              <a:rPr lang="en-US" b="1" dirty="0"/>
              <a:t>Processing Tools </a:t>
            </a:r>
            <a:r>
              <a:rPr lang="en-US" dirty="0"/>
              <a:t>&gt; Exercise</a:t>
            </a:r>
          </a:p>
        </p:txBody>
      </p:sp>
      <p:sp>
        <p:nvSpPr>
          <p:cNvPr id="6" name="TextBox 5">
            <a:extLst>
              <a:ext uri="{FF2B5EF4-FFF2-40B4-BE49-F238E27FC236}">
                <a16:creationId xmlns:a16="http://schemas.microsoft.com/office/drawing/2014/main" id="{697D575E-0860-3FD6-EB29-B5667115F536}"/>
              </a:ext>
            </a:extLst>
          </p:cNvPr>
          <p:cNvSpPr txBox="1"/>
          <p:nvPr/>
        </p:nvSpPr>
        <p:spPr>
          <a:xfrm>
            <a:off x="25831" y="5836777"/>
            <a:ext cx="6153152" cy="646331"/>
          </a:xfrm>
          <a:prstGeom prst="rect">
            <a:avLst/>
          </a:prstGeom>
          <a:noFill/>
        </p:spPr>
        <p:txBody>
          <a:bodyPr wrap="square" rtlCol="0">
            <a:spAutoFit/>
          </a:bodyPr>
          <a:lstStyle/>
          <a:p>
            <a:r>
              <a:rPr lang="en-US" sz="1200" dirty="0"/>
              <a:t>Image © </a:t>
            </a:r>
            <a:r>
              <a:rPr lang="en-US" sz="1200" dirty="0">
                <a:hlinkClick r:id="rId4"/>
              </a:rPr>
              <a:t>Esri</a:t>
            </a:r>
            <a:r>
              <a:rPr lang="en-US" sz="1200" dirty="0"/>
              <a:t>. All rights reserved. This content is excluded from our Creative Commons license. For more information, see </a:t>
            </a:r>
            <a:r>
              <a:rPr lang="en-US" sz="1200" dirty="0">
                <a:hlinkClick r:id="rId5"/>
              </a:rPr>
              <a:t>https://</a:t>
            </a:r>
            <a:r>
              <a:rPr lang="en-US" sz="1200" dirty="0" err="1">
                <a:hlinkClick r:id="rId5"/>
              </a:rPr>
              <a:t>ocw.mit.edu</a:t>
            </a:r>
            <a:r>
              <a:rPr lang="en-US" sz="1200" dirty="0">
                <a:hlinkClick r:id="rId5"/>
              </a:rPr>
              <a:t>/help/</a:t>
            </a:r>
            <a:r>
              <a:rPr lang="en-US" sz="1200" dirty="0" err="1">
                <a:hlinkClick r:id="rId5"/>
              </a:rPr>
              <a:t>faq</a:t>
            </a:r>
            <a:r>
              <a:rPr lang="en-US" sz="1200" dirty="0">
                <a:hlinkClick r:id="rId5"/>
              </a:rPr>
              <a:t>-fair-use/</a:t>
            </a:r>
            <a:endParaRPr lang="en-US" sz="1200" dirty="0"/>
          </a:p>
          <a:p>
            <a:endParaRPr lang="en-US" sz="1200" dirty="0"/>
          </a:p>
        </p:txBody>
      </p:sp>
      <p:sp>
        <p:nvSpPr>
          <p:cNvPr id="7" name="TextBox 6">
            <a:extLst>
              <a:ext uri="{FF2B5EF4-FFF2-40B4-BE49-F238E27FC236}">
                <a16:creationId xmlns:a16="http://schemas.microsoft.com/office/drawing/2014/main" id="{2612D8D5-3D9F-2DB7-D105-6D9E4B89D62E}"/>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50</a:t>
            </a:fld>
            <a:endParaRPr lang="en-US" dirty="0"/>
          </a:p>
        </p:txBody>
      </p:sp>
    </p:spTree>
    <p:extLst>
      <p:ext uri="{BB962C8B-B14F-4D97-AF65-F5344CB8AC3E}">
        <p14:creationId xmlns:p14="http://schemas.microsoft.com/office/powerpoint/2010/main" val="32042540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latin typeface="+mn-lt"/>
              </a:rPr>
              <a:t>Contour</a:t>
            </a:r>
          </a:p>
        </p:txBody>
      </p:sp>
      <p:sp>
        <p:nvSpPr>
          <p:cNvPr id="5" name="Content Placeholder 4"/>
          <p:cNvSpPr>
            <a:spLocks noGrp="1"/>
          </p:cNvSpPr>
          <p:nvPr>
            <p:ph idx="1"/>
          </p:nvPr>
        </p:nvSpPr>
        <p:spPr/>
        <p:txBody>
          <a:bodyPr>
            <a:normAutofit lnSpcReduction="10000"/>
          </a:bodyPr>
          <a:lstStyle/>
          <a:p>
            <a:r>
              <a:rPr lang="en-US" dirty="0"/>
              <a:t>Creates contour line layer from raster surface.</a:t>
            </a:r>
          </a:p>
          <a:p>
            <a:endParaRPr lang="en-US" dirty="0"/>
          </a:p>
          <a:p>
            <a:endParaRPr lang="en-US" dirty="0"/>
          </a:p>
          <a:p>
            <a:endParaRPr lang="en-US" dirty="0"/>
          </a:p>
          <a:p>
            <a:endParaRPr lang="en-US" dirty="0"/>
          </a:p>
          <a:p>
            <a:endParaRPr lang="en-US" dirty="0"/>
          </a:p>
          <a:p>
            <a:r>
              <a:rPr lang="en-US" dirty="0"/>
              <a:t>Note: they will not extend past the spatial extent of the raster nor in areas with no data</a:t>
            </a:r>
          </a:p>
        </p:txBody>
      </p:sp>
      <p:pic>
        <p:nvPicPr>
          <p:cNvPr id="2050" name="Picture 2" descr="TIN Contour illust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7912" y="2362200"/>
            <a:ext cx="4448175" cy="22860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Projections &gt; Metadata &gt; </a:t>
            </a:r>
            <a:r>
              <a:rPr lang="en-US" b="1" dirty="0"/>
              <a:t>Processing Tools </a:t>
            </a:r>
            <a:r>
              <a:rPr lang="en-US" dirty="0"/>
              <a:t>&gt; Exercise</a:t>
            </a:r>
          </a:p>
        </p:txBody>
      </p:sp>
      <p:sp>
        <p:nvSpPr>
          <p:cNvPr id="7" name="TextBox 6">
            <a:extLst>
              <a:ext uri="{FF2B5EF4-FFF2-40B4-BE49-F238E27FC236}">
                <a16:creationId xmlns:a16="http://schemas.microsoft.com/office/drawing/2014/main" id="{4B081B17-6B02-73F2-A893-EA5D6C45BE9F}"/>
              </a:ext>
            </a:extLst>
          </p:cNvPr>
          <p:cNvSpPr txBox="1"/>
          <p:nvPr/>
        </p:nvSpPr>
        <p:spPr>
          <a:xfrm>
            <a:off x="24539" y="5920186"/>
            <a:ext cx="6153152" cy="646331"/>
          </a:xfrm>
          <a:prstGeom prst="rect">
            <a:avLst/>
          </a:prstGeom>
          <a:noFill/>
        </p:spPr>
        <p:txBody>
          <a:bodyPr wrap="square" rtlCol="0">
            <a:spAutoFit/>
          </a:bodyPr>
          <a:lstStyle/>
          <a:p>
            <a:r>
              <a:rPr lang="en-US" sz="1200" dirty="0"/>
              <a:t>Image © </a:t>
            </a:r>
            <a:r>
              <a:rPr lang="en-US" sz="1200" dirty="0">
                <a:hlinkClick r:id="rId4"/>
              </a:rPr>
              <a:t>Esri</a:t>
            </a:r>
            <a:r>
              <a:rPr lang="en-US" sz="1200" dirty="0"/>
              <a:t>. All rights reserved. This content is excluded from our Creative Commons license. For more information, see </a:t>
            </a:r>
            <a:r>
              <a:rPr lang="en-US" sz="1200" dirty="0">
                <a:hlinkClick r:id="rId5"/>
              </a:rPr>
              <a:t>https://</a:t>
            </a:r>
            <a:r>
              <a:rPr lang="en-US" sz="1200" dirty="0" err="1">
                <a:hlinkClick r:id="rId5"/>
              </a:rPr>
              <a:t>ocw.mit.edu</a:t>
            </a:r>
            <a:r>
              <a:rPr lang="en-US" sz="1200" dirty="0">
                <a:hlinkClick r:id="rId5"/>
              </a:rPr>
              <a:t>/help/</a:t>
            </a:r>
            <a:r>
              <a:rPr lang="en-US" sz="1200" dirty="0" err="1">
                <a:hlinkClick r:id="rId5"/>
              </a:rPr>
              <a:t>faq</a:t>
            </a:r>
            <a:r>
              <a:rPr lang="en-US" sz="1200" dirty="0">
                <a:hlinkClick r:id="rId5"/>
              </a:rPr>
              <a:t>-fair-use/</a:t>
            </a:r>
            <a:endParaRPr lang="en-US" sz="1200" dirty="0"/>
          </a:p>
          <a:p>
            <a:endParaRPr lang="en-US" sz="1200" dirty="0"/>
          </a:p>
        </p:txBody>
      </p:sp>
      <p:sp>
        <p:nvSpPr>
          <p:cNvPr id="8" name="TextBox 7">
            <a:extLst>
              <a:ext uri="{FF2B5EF4-FFF2-40B4-BE49-F238E27FC236}">
                <a16:creationId xmlns:a16="http://schemas.microsoft.com/office/drawing/2014/main" id="{F3307306-32FF-2E16-0835-59CEAC1B54D8}"/>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51</a:t>
            </a:fld>
            <a:endParaRPr lang="en-US" dirty="0"/>
          </a:p>
        </p:txBody>
      </p:sp>
    </p:spTree>
    <p:extLst>
      <p:ext uri="{BB962C8B-B14F-4D97-AF65-F5344CB8AC3E}">
        <p14:creationId xmlns:p14="http://schemas.microsoft.com/office/powerpoint/2010/main" val="23783943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latin typeface="+mn-lt"/>
              </a:rPr>
              <a:t>Slope</a:t>
            </a:r>
          </a:p>
        </p:txBody>
      </p:sp>
      <p:sp>
        <p:nvSpPr>
          <p:cNvPr id="5" name="Content Placeholder 4"/>
          <p:cNvSpPr>
            <a:spLocks noGrp="1"/>
          </p:cNvSpPr>
          <p:nvPr>
            <p:ph idx="1"/>
          </p:nvPr>
        </p:nvSpPr>
        <p:spPr/>
        <p:txBody>
          <a:bodyPr>
            <a:normAutofit/>
          </a:bodyPr>
          <a:lstStyle/>
          <a:p>
            <a:r>
              <a:rPr lang="en-US" sz="2800" dirty="0"/>
              <a:t>For each cell, the maximum rate of change in value from that cell to its neighbors is calculated. </a:t>
            </a:r>
          </a:p>
          <a:p>
            <a:endParaRPr lang="en-US" sz="2800" dirty="0"/>
          </a:p>
          <a:p>
            <a:endParaRPr lang="en-US" sz="2800" dirty="0"/>
          </a:p>
          <a:p>
            <a:endParaRPr lang="en-US" sz="2800" dirty="0"/>
          </a:p>
          <a:p>
            <a:endParaRPr lang="en-US" sz="2800" dirty="0"/>
          </a:p>
          <a:p>
            <a:r>
              <a:rPr lang="en-US" sz="2800" dirty="0"/>
              <a:t>The output slope raster can be calculated in two types of units, degrees or percent (percent rise). </a:t>
            </a:r>
            <a:endParaRPr lang="en-US" sz="2000" dirty="0"/>
          </a:p>
        </p:txBody>
      </p:sp>
      <p:pic>
        <p:nvPicPr>
          <p:cNvPr id="3074" name="Picture 2" descr="Image result for arcgis slo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667000"/>
            <a:ext cx="6519549" cy="1828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Projections &gt; Metadata &gt; </a:t>
            </a:r>
            <a:r>
              <a:rPr lang="en-US" b="1" dirty="0"/>
              <a:t>Processing Tools </a:t>
            </a:r>
            <a:r>
              <a:rPr lang="en-US" dirty="0"/>
              <a:t>&gt; Exercise</a:t>
            </a:r>
          </a:p>
        </p:txBody>
      </p:sp>
      <p:sp>
        <p:nvSpPr>
          <p:cNvPr id="7" name="TextBox 6">
            <a:extLst>
              <a:ext uri="{FF2B5EF4-FFF2-40B4-BE49-F238E27FC236}">
                <a16:creationId xmlns:a16="http://schemas.microsoft.com/office/drawing/2014/main" id="{E9E8067C-BF59-6E28-9868-8EE9A7B2BEE4}"/>
              </a:ext>
            </a:extLst>
          </p:cNvPr>
          <p:cNvSpPr txBox="1"/>
          <p:nvPr/>
        </p:nvSpPr>
        <p:spPr>
          <a:xfrm>
            <a:off x="24539" y="5920186"/>
            <a:ext cx="6153152" cy="646331"/>
          </a:xfrm>
          <a:prstGeom prst="rect">
            <a:avLst/>
          </a:prstGeom>
          <a:noFill/>
        </p:spPr>
        <p:txBody>
          <a:bodyPr wrap="square" rtlCol="0">
            <a:spAutoFit/>
          </a:bodyPr>
          <a:lstStyle/>
          <a:p>
            <a:r>
              <a:rPr lang="en-US" sz="1200" dirty="0"/>
              <a:t>Image © </a:t>
            </a:r>
            <a:r>
              <a:rPr lang="en-US" sz="1200" dirty="0">
                <a:hlinkClick r:id="rId4"/>
              </a:rPr>
              <a:t>Esri</a:t>
            </a:r>
            <a:r>
              <a:rPr lang="en-US" sz="1200" dirty="0"/>
              <a:t>. All rights reserved. This content is excluded from our Creative Commons license. For more information, see </a:t>
            </a:r>
            <a:r>
              <a:rPr lang="en-US" sz="1200" dirty="0">
                <a:hlinkClick r:id="rId5"/>
              </a:rPr>
              <a:t>https://</a:t>
            </a:r>
            <a:r>
              <a:rPr lang="en-US" sz="1200" dirty="0" err="1">
                <a:hlinkClick r:id="rId5"/>
              </a:rPr>
              <a:t>ocw.mit.edu</a:t>
            </a:r>
            <a:r>
              <a:rPr lang="en-US" sz="1200" dirty="0">
                <a:hlinkClick r:id="rId5"/>
              </a:rPr>
              <a:t>/help/</a:t>
            </a:r>
            <a:r>
              <a:rPr lang="en-US" sz="1200" dirty="0" err="1">
                <a:hlinkClick r:id="rId5"/>
              </a:rPr>
              <a:t>faq</a:t>
            </a:r>
            <a:r>
              <a:rPr lang="en-US" sz="1200" dirty="0">
                <a:hlinkClick r:id="rId5"/>
              </a:rPr>
              <a:t>-fair-use/</a:t>
            </a:r>
            <a:endParaRPr lang="en-US" sz="1200" dirty="0"/>
          </a:p>
          <a:p>
            <a:endParaRPr lang="en-US" sz="1200" dirty="0"/>
          </a:p>
        </p:txBody>
      </p:sp>
      <p:sp>
        <p:nvSpPr>
          <p:cNvPr id="8" name="TextBox 7">
            <a:extLst>
              <a:ext uri="{FF2B5EF4-FFF2-40B4-BE49-F238E27FC236}">
                <a16:creationId xmlns:a16="http://schemas.microsoft.com/office/drawing/2014/main" id="{E282ED2E-4F47-C3B9-7516-C87B2F248B5E}"/>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52</a:t>
            </a:fld>
            <a:endParaRPr lang="en-US" dirty="0"/>
          </a:p>
        </p:txBody>
      </p:sp>
    </p:spTree>
    <p:extLst>
      <p:ext uri="{BB962C8B-B14F-4D97-AF65-F5344CB8AC3E}">
        <p14:creationId xmlns:p14="http://schemas.microsoft.com/office/powerpoint/2010/main" val="6334958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406659" y="1600200"/>
            <a:ext cx="2737341" cy="4029805"/>
          </a:xfrm>
          <a:prstGeom prst="rect">
            <a:avLst/>
          </a:prstGeom>
        </p:spPr>
      </p:pic>
      <p:sp>
        <p:nvSpPr>
          <p:cNvPr id="4" name="Title 3"/>
          <p:cNvSpPr>
            <a:spLocks noGrp="1"/>
          </p:cNvSpPr>
          <p:nvPr>
            <p:ph type="title"/>
          </p:nvPr>
        </p:nvSpPr>
        <p:spPr/>
        <p:txBody>
          <a:bodyPr>
            <a:normAutofit/>
          </a:bodyPr>
          <a:lstStyle/>
          <a:p>
            <a:pPr algn="l"/>
            <a:r>
              <a:rPr lang="en-US" sz="4900" dirty="0">
                <a:latin typeface="+mn-lt"/>
              </a:rPr>
              <a:t>Zonal Statistics (…as Table)</a:t>
            </a:r>
            <a:endParaRPr lang="en-US" dirty="0">
              <a:latin typeface="+mn-lt"/>
            </a:endParaRPr>
          </a:p>
        </p:txBody>
      </p:sp>
      <p:sp>
        <p:nvSpPr>
          <p:cNvPr id="5" name="Content Placeholder 4"/>
          <p:cNvSpPr>
            <a:spLocks noGrp="1"/>
          </p:cNvSpPr>
          <p:nvPr>
            <p:ph idx="1"/>
          </p:nvPr>
        </p:nvSpPr>
        <p:spPr>
          <a:xfrm>
            <a:off x="457200" y="1752600"/>
            <a:ext cx="6324600" cy="4373563"/>
          </a:xfrm>
        </p:spPr>
        <p:txBody>
          <a:bodyPr>
            <a:normAutofit lnSpcReduction="10000"/>
          </a:bodyPr>
          <a:lstStyle/>
          <a:p>
            <a:r>
              <a:rPr lang="en-US" sz="2800" dirty="0"/>
              <a:t>Zonal Statistics - calculates one statistic             (e.g. mean, max, min, </a:t>
            </a:r>
            <a:r>
              <a:rPr lang="en-US" sz="2800" dirty="0" err="1"/>
              <a:t>stdev</a:t>
            </a:r>
            <a:r>
              <a:rPr lang="en-US" sz="2800" dirty="0"/>
              <a:t>, range)              from an input raster over a zone/area    and produces a new layer. </a:t>
            </a:r>
          </a:p>
          <a:p>
            <a:pPr marL="0" indent="0">
              <a:buNone/>
            </a:pPr>
            <a:endParaRPr lang="en-US" sz="2800" dirty="0"/>
          </a:p>
          <a:p>
            <a:r>
              <a:rPr lang="en-US" sz="2800" dirty="0"/>
              <a:t>Zonal Statistics as Table (Pro)/Zonal Histogram (QGIS) - calculates  multiple statistics but produces a table (which can be joined back to geometry,    or exported to statistical software)</a:t>
            </a:r>
            <a:endParaRPr lang="en-US" sz="2800" b="1" u="sng" dirty="0"/>
          </a:p>
          <a:p>
            <a:endParaRPr lang="en-US" sz="2800" dirty="0"/>
          </a:p>
        </p:txBody>
      </p:sp>
      <p:sp>
        <p:nvSpPr>
          <p:cNvPr id="6" name="TextBox 5"/>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Projections &gt; Metadata &gt; </a:t>
            </a:r>
            <a:r>
              <a:rPr lang="en-US" b="1" dirty="0"/>
              <a:t>Processing Tools </a:t>
            </a:r>
            <a:r>
              <a:rPr lang="en-US" dirty="0"/>
              <a:t>&gt; Exercise</a:t>
            </a:r>
          </a:p>
        </p:txBody>
      </p:sp>
      <p:sp>
        <p:nvSpPr>
          <p:cNvPr id="7" name="TextBox 6">
            <a:extLst>
              <a:ext uri="{FF2B5EF4-FFF2-40B4-BE49-F238E27FC236}">
                <a16:creationId xmlns:a16="http://schemas.microsoft.com/office/drawing/2014/main" id="{33B3E6C3-9094-D835-8130-943FF5F5E82F}"/>
              </a:ext>
            </a:extLst>
          </p:cNvPr>
          <p:cNvSpPr txBox="1"/>
          <p:nvPr/>
        </p:nvSpPr>
        <p:spPr>
          <a:xfrm>
            <a:off x="24539" y="5920186"/>
            <a:ext cx="6153152" cy="646331"/>
          </a:xfrm>
          <a:prstGeom prst="rect">
            <a:avLst/>
          </a:prstGeom>
          <a:noFill/>
        </p:spPr>
        <p:txBody>
          <a:bodyPr wrap="square" rtlCol="0">
            <a:spAutoFit/>
          </a:bodyPr>
          <a:lstStyle/>
          <a:p>
            <a:r>
              <a:rPr lang="en-US" sz="1200" dirty="0"/>
              <a:t>Image © </a:t>
            </a:r>
            <a:r>
              <a:rPr lang="en-US" sz="1200" dirty="0">
                <a:hlinkClick r:id="rId4"/>
              </a:rPr>
              <a:t>Esri</a:t>
            </a:r>
            <a:r>
              <a:rPr lang="en-US" sz="1200" dirty="0"/>
              <a:t>. All rights reserved. This content is excluded from our Creative Commons license. For more information, see </a:t>
            </a:r>
            <a:r>
              <a:rPr lang="en-US" sz="1200" dirty="0">
                <a:hlinkClick r:id="rId5"/>
              </a:rPr>
              <a:t>https://</a:t>
            </a:r>
            <a:r>
              <a:rPr lang="en-US" sz="1200" dirty="0" err="1">
                <a:hlinkClick r:id="rId5"/>
              </a:rPr>
              <a:t>ocw.mit.edu</a:t>
            </a:r>
            <a:r>
              <a:rPr lang="en-US" sz="1200" dirty="0">
                <a:hlinkClick r:id="rId5"/>
              </a:rPr>
              <a:t>/help/</a:t>
            </a:r>
            <a:r>
              <a:rPr lang="en-US" sz="1200" dirty="0" err="1">
                <a:hlinkClick r:id="rId5"/>
              </a:rPr>
              <a:t>faq</a:t>
            </a:r>
            <a:r>
              <a:rPr lang="en-US" sz="1200" dirty="0">
                <a:hlinkClick r:id="rId5"/>
              </a:rPr>
              <a:t>-fair-use/</a:t>
            </a:r>
            <a:endParaRPr lang="en-US" sz="1200" dirty="0"/>
          </a:p>
          <a:p>
            <a:endParaRPr lang="en-US" sz="1200" dirty="0"/>
          </a:p>
        </p:txBody>
      </p:sp>
      <p:sp>
        <p:nvSpPr>
          <p:cNvPr id="8" name="TextBox 7">
            <a:extLst>
              <a:ext uri="{FF2B5EF4-FFF2-40B4-BE49-F238E27FC236}">
                <a16:creationId xmlns:a16="http://schemas.microsoft.com/office/drawing/2014/main" id="{AB0A88AC-116D-E742-1EC7-D9AF707F1B04}"/>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53</a:t>
            </a:fld>
            <a:endParaRPr lang="en-US" dirty="0"/>
          </a:p>
        </p:txBody>
      </p:sp>
    </p:spTree>
    <p:extLst>
      <p:ext uri="{BB962C8B-B14F-4D97-AF65-F5344CB8AC3E}">
        <p14:creationId xmlns:p14="http://schemas.microsoft.com/office/powerpoint/2010/main" val="33533546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Autofit/>
          </a:bodyPr>
          <a:lstStyle/>
          <a:p>
            <a:r>
              <a:rPr lang="en-US" sz="4000" dirty="0">
                <a:latin typeface="+mn-lt"/>
              </a:rPr>
              <a:t>Surface analysis tools: also are used to…</a:t>
            </a:r>
          </a:p>
        </p:txBody>
      </p:sp>
      <p:sp>
        <p:nvSpPr>
          <p:cNvPr id="3" name="Content Placeholder 2"/>
          <p:cNvSpPr>
            <a:spLocks noGrp="1"/>
          </p:cNvSpPr>
          <p:nvPr>
            <p:ph idx="1"/>
          </p:nvPr>
        </p:nvSpPr>
        <p:spPr/>
        <p:txBody>
          <a:bodyPr>
            <a:normAutofit/>
          </a:bodyPr>
          <a:lstStyle/>
          <a:p>
            <a:r>
              <a:rPr lang="en-US" dirty="0"/>
              <a:t>Analyze Patterns</a:t>
            </a:r>
          </a:p>
          <a:p>
            <a:r>
              <a:rPr lang="en-US" dirty="0"/>
              <a:t>Analyze Terrain</a:t>
            </a:r>
          </a:p>
          <a:p>
            <a:r>
              <a:rPr lang="en-US" dirty="0"/>
              <a:t>Generalize</a:t>
            </a:r>
          </a:p>
          <a:p>
            <a:r>
              <a:rPr lang="en-US" dirty="0"/>
              <a:t>Conduct hydrological analysis</a:t>
            </a:r>
          </a:p>
          <a:p>
            <a:r>
              <a:rPr lang="en-US" dirty="0"/>
              <a:t>Manage Data</a:t>
            </a:r>
          </a:p>
          <a:p>
            <a:r>
              <a:rPr lang="en-US" dirty="0"/>
              <a:t>Summarize Data</a:t>
            </a:r>
          </a:p>
          <a:p>
            <a:r>
              <a:rPr lang="en-US" dirty="0"/>
              <a:t>Use Proximity</a:t>
            </a:r>
          </a:p>
        </p:txBody>
      </p:sp>
      <p:sp>
        <p:nvSpPr>
          <p:cNvPr id="4" name="TextBox 3"/>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Projections &gt; Metadata &gt; </a:t>
            </a:r>
            <a:r>
              <a:rPr lang="en-US" b="1" dirty="0"/>
              <a:t>Processing Tools </a:t>
            </a:r>
            <a:r>
              <a:rPr lang="en-US" dirty="0"/>
              <a:t>&gt; Exercise</a:t>
            </a:r>
          </a:p>
        </p:txBody>
      </p:sp>
      <p:sp>
        <p:nvSpPr>
          <p:cNvPr id="5" name="TextBox 4">
            <a:extLst>
              <a:ext uri="{FF2B5EF4-FFF2-40B4-BE49-F238E27FC236}">
                <a16:creationId xmlns:a16="http://schemas.microsoft.com/office/drawing/2014/main" id="{2892B96D-E7CB-A957-649B-48BBE74D7604}"/>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54</a:t>
            </a:fld>
            <a:endParaRPr lang="en-US" dirty="0"/>
          </a:p>
        </p:txBody>
      </p:sp>
    </p:spTree>
    <p:extLst>
      <p:ext uri="{BB962C8B-B14F-4D97-AF65-F5344CB8AC3E}">
        <p14:creationId xmlns:p14="http://schemas.microsoft.com/office/powerpoint/2010/main" val="37379590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Exercise 3: Raster tools</a:t>
            </a:r>
          </a:p>
        </p:txBody>
      </p:sp>
      <p:sp>
        <p:nvSpPr>
          <p:cNvPr id="3" name="Content Placeholder 2"/>
          <p:cNvSpPr>
            <a:spLocks noGrp="1"/>
          </p:cNvSpPr>
          <p:nvPr>
            <p:ph idx="1"/>
          </p:nvPr>
        </p:nvSpPr>
        <p:spPr/>
        <p:txBody>
          <a:bodyPr>
            <a:normAutofit/>
          </a:bodyPr>
          <a:lstStyle/>
          <a:p>
            <a:pPr marL="0" indent="0">
              <a:buNone/>
            </a:pPr>
            <a:r>
              <a:rPr lang="en-US" b="1" dirty="0"/>
              <a:t>Goals</a:t>
            </a:r>
          </a:p>
          <a:p>
            <a:r>
              <a:rPr lang="en-US" dirty="0"/>
              <a:t>Learn how to access raster tools</a:t>
            </a:r>
          </a:p>
          <a:p>
            <a:pPr marL="0" indent="0">
              <a:buNone/>
            </a:pPr>
            <a:r>
              <a:rPr lang="en-US" b="1" dirty="0"/>
              <a:t>Steps</a:t>
            </a:r>
          </a:p>
          <a:p>
            <a:r>
              <a:rPr lang="en-US" dirty="0"/>
              <a:t>You will go back into your breakout room and be guided through the third exercise.</a:t>
            </a:r>
          </a:p>
          <a:p>
            <a:pPr marL="0" indent="0">
              <a:buNone/>
            </a:pPr>
            <a:endParaRPr lang="en-US" dirty="0"/>
          </a:p>
        </p:txBody>
      </p:sp>
      <p:sp>
        <p:nvSpPr>
          <p:cNvPr id="4" name="TextBox 3">
            <a:extLst>
              <a:ext uri="{FF2B5EF4-FFF2-40B4-BE49-F238E27FC236}">
                <a16:creationId xmlns:a16="http://schemas.microsoft.com/office/drawing/2014/main" id="{3CE7CDC4-12A3-D034-6575-277B80BB291A}"/>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55</a:t>
            </a:fld>
            <a:endParaRPr lang="en-US" dirty="0"/>
          </a:p>
        </p:txBody>
      </p:sp>
    </p:spTree>
    <p:extLst>
      <p:ext uri="{BB962C8B-B14F-4D97-AF65-F5344CB8AC3E}">
        <p14:creationId xmlns:p14="http://schemas.microsoft.com/office/powerpoint/2010/main" val="19638172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latin typeface="+mn-lt"/>
              </a:rPr>
              <a:t>Spatial Statistics</a:t>
            </a:r>
          </a:p>
        </p:txBody>
      </p:sp>
      <p:sp>
        <p:nvSpPr>
          <p:cNvPr id="4" name="TextBox 3"/>
          <p:cNvSpPr txBox="1"/>
          <p:nvPr/>
        </p:nvSpPr>
        <p:spPr>
          <a:xfrm>
            <a:off x="914400" y="6471138"/>
            <a:ext cx="8229600" cy="381000"/>
          </a:xfrm>
          <a:prstGeom prst="rect">
            <a:avLst/>
          </a:prstGeom>
          <a:solidFill>
            <a:schemeClr val="bg2">
              <a:lumMod val="75000"/>
            </a:schemeClr>
          </a:solidFill>
        </p:spPr>
        <p:txBody>
          <a:bodyPr wrap="square" rtlCol="0">
            <a:spAutoFit/>
          </a:bodyPr>
          <a:lstStyle/>
          <a:p>
            <a:r>
              <a:rPr lang="en-US" dirty="0"/>
              <a:t>Analysis &gt;&gt; Projections &gt;&gt; Metadata &gt;&gt; </a:t>
            </a:r>
            <a:r>
              <a:rPr lang="en-US" b="1" dirty="0"/>
              <a:t>Processing Tools </a:t>
            </a:r>
            <a:r>
              <a:rPr lang="en-US" dirty="0"/>
              <a:t>&gt;&gt; Exercise</a:t>
            </a:r>
          </a:p>
        </p:txBody>
      </p:sp>
      <p:sp>
        <p:nvSpPr>
          <p:cNvPr id="6" name="TextBox 5"/>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Projections &gt; Metadata &gt; </a:t>
            </a:r>
            <a:r>
              <a:rPr lang="en-US" b="1" dirty="0"/>
              <a:t>Processing Tools </a:t>
            </a:r>
            <a:r>
              <a:rPr lang="en-US" dirty="0"/>
              <a:t>&gt; Exercise</a:t>
            </a:r>
          </a:p>
        </p:txBody>
      </p:sp>
      <p:sp>
        <p:nvSpPr>
          <p:cNvPr id="7" name="Title 1">
            <a:extLst>
              <a:ext uri="{FF2B5EF4-FFF2-40B4-BE49-F238E27FC236}">
                <a16:creationId xmlns:a16="http://schemas.microsoft.com/office/drawing/2014/main" id="{5AC44D2C-3F8F-419E-90DE-5305A4846CFE}"/>
              </a:ext>
            </a:extLst>
          </p:cNvPr>
          <p:cNvSpPr txBox="1">
            <a:spLocks/>
          </p:cNvSpPr>
          <p:nvPr/>
        </p:nvSpPr>
        <p:spPr>
          <a:xfrm>
            <a:off x="838200" y="640666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dirty="0">
                <a:solidFill>
                  <a:schemeClr val="tx1">
                    <a:lumMod val="65000"/>
                    <a:lumOff val="35000"/>
                  </a:schemeClr>
                </a:solidFill>
                <a:latin typeface="+mn-lt"/>
              </a:rPr>
              <a:t>Introduction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Map Projections » Metadata » </a:t>
            </a:r>
            <a:r>
              <a:rPr lang="en-US" sz="2000" b="1" dirty="0">
                <a:solidFill>
                  <a:schemeClr val="tx1">
                    <a:lumMod val="65000"/>
                    <a:lumOff val="35000"/>
                  </a:schemeClr>
                </a:solidFill>
                <a:latin typeface="+mn-lt"/>
              </a:rPr>
              <a:t>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sp>
        <p:nvSpPr>
          <p:cNvPr id="8" name="TextBox 7">
            <a:extLst>
              <a:ext uri="{FF2B5EF4-FFF2-40B4-BE49-F238E27FC236}">
                <a16:creationId xmlns:a16="http://schemas.microsoft.com/office/drawing/2014/main" id="{8196FED1-26DD-EC90-E88A-5A946C434DC6}"/>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56</a:t>
            </a:fld>
            <a:endParaRPr lang="en-US" dirty="0"/>
          </a:p>
        </p:txBody>
      </p:sp>
    </p:spTree>
    <p:extLst>
      <p:ext uri="{BB962C8B-B14F-4D97-AF65-F5344CB8AC3E}">
        <p14:creationId xmlns:p14="http://schemas.microsoft.com/office/powerpoint/2010/main" val="41932772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methods for analyzing spatial distributions, patterns, processes, and relationships</a:t>
            </a:r>
          </a:p>
          <a:p>
            <a:pPr marL="0" indent="0">
              <a:buNone/>
            </a:pPr>
            <a:endParaRPr lang="en-US" dirty="0"/>
          </a:p>
          <a:p>
            <a:r>
              <a:rPr lang="en-US" dirty="0"/>
              <a:t>they incorporate space (proximity, area, connectivity, and/or other spatial relationships) directly into their mathematics</a:t>
            </a:r>
          </a:p>
        </p:txBody>
      </p:sp>
      <p:sp>
        <p:nvSpPr>
          <p:cNvPr id="4" name="Title 3"/>
          <p:cNvSpPr>
            <a:spLocks noGrp="1"/>
          </p:cNvSpPr>
          <p:nvPr>
            <p:ph type="title"/>
          </p:nvPr>
        </p:nvSpPr>
        <p:spPr/>
        <p:txBody>
          <a:bodyPr/>
          <a:lstStyle/>
          <a:p>
            <a:r>
              <a:rPr lang="en-US" dirty="0">
                <a:latin typeface="+mn-lt"/>
              </a:rPr>
              <a:t>What are spatial statistics?</a:t>
            </a:r>
          </a:p>
        </p:txBody>
      </p:sp>
      <p:sp>
        <p:nvSpPr>
          <p:cNvPr id="6" name="TextBox 5"/>
          <p:cNvSpPr txBox="1"/>
          <p:nvPr/>
        </p:nvSpPr>
        <p:spPr>
          <a:xfrm>
            <a:off x="914400" y="6471138"/>
            <a:ext cx="8229600" cy="381000"/>
          </a:xfrm>
          <a:prstGeom prst="rect">
            <a:avLst/>
          </a:prstGeom>
          <a:solidFill>
            <a:schemeClr val="bg2">
              <a:lumMod val="75000"/>
            </a:schemeClr>
          </a:solidFill>
        </p:spPr>
        <p:txBody>
          <a:bodyPr wrap="square" rtlCol="0">
            <a:spAutoFit/>
          </a:bodyPr>
          <a:lstStyle/>
          <a:p>
            <a:r>
              <a:rPr lang="en-US" dirty="0"/>
              <a:t>Analysis &gt;&gt; Projections &gt;&gt; Metadata &gt;&gt; </a:t>
            </a:r>
            <a:r>
              <a:rPr lang="en-US" b="1" dirty="0"/>
              <a:t>Processing Tools </a:t>
            </a:r>
            <a:r>
              <a:rPr lang="en-US" dirty="0"/>
              <a:t>&gt;&gt; Exercise</a:t>
            </a:r>
          </a:p>
        </p:txBody>
      </p:sp>
      <p:sp>
        <p:nvSpPr>
          <p:cNvPr id="5" name="TextBox 4"/>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Projections &gt; Metadata &gt; </a:t>
            </a:r>
            <a:r>
              <a:rPr lang="en-US" b="1" dirty="0"/>
              <a:t>Processing Tools </a:t>
            </a:r>
            <a:r>
              <a:rPr lang="en-US" dirty="0"/>
              <a:t>&gt; Exercise</a:t>
            </a:r>
          </a:p>
        </p:txBody>
      </p:sp>
      <p:sp>
        <p:nvSpPr>
          <p:cNvPr id="7" name="TextBox 6">
            <a:extLst>
              <a:ext uri="{FF2B5EF4-FFF2-40B4-BE49-F238E27FC236}">
                <a16:creationId xmlns:a16="http://schemas.microsoft.com/office/drawing/2014/main" id="{1861BEA4-60EF-2FAE-4B14-7E33628EAC2D}"/>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57</a:t>
            </a:fld>
            <a:endParaRPr lang="en-US" dirty="0"/>
          </a:p>
        </p:txBody>
      </p:sp>
    </p:spTree>
    <p:extLst>
      <p:ext uri="{BB962C8B-B14F-4D97-AF65-F5344CB8AC3E}">
        <p14:creationId xmlns:p14="http://schemas.microsoft.com/office/powerpoint/2010/main" val="8369017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Box 3"/>
          <p:cNvSpPr txBox="1">
            <a:spLocks noChangeArrowheads="1"/>
          </p:cNvSpPr>
          <p:nvPr/>
        </p:nvSpPr>
        <p:spPr bwMode="auto">
          <a:xfrm>
            <a:off x="405468" y="1286475"/>
            <a:ext cx="8170144" cy="2308324"/>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sz="2400" dirty="0"/>
              <a:t>Measures the patterns of </a:t>
            </a:r>
            <a:r>
              <a:rPr lang="en-US" sz="2400" b="1" dirty="0"/>
              <a:t>attribute values</a:t>
            </a:r>
            <a:r>
              <a:rPr lang="en-US" sz="2400" dirty="0"/>
              <a:t> associated with features (ex. median home value, percent female, etc.).</a:t>
            </a:r>
          </a:p>
          <a:p>
            <a:pPr marL="342900" indent="-342900">
              <a:buFont typeface="Arial" panose="020B0604020202020204" pitchFamily="34" charset="0"/>
              <a:buChar char="•"/>
            </a:pPr>
            <a:r>
              <a:rPr lang="en-US" sz="2400" b="1" dirty="0"/>
              <a:t>Compares the value</a:t>
            </a:r>
            <a:r>
              <a:rPr lang="en-US" sz="2400" dirty="0"/>
              <a:t> of the feature </a:t>
            </a:r>
            <a:r>
              <a:rPr lang="en-US" sz="2400" b="1" dirty="0"/>
              <a:t>to that of its neighbors</a:t>
            </a:r>
            <a:r>
              <a:rPr lang="en-US" sz="2400" dirty="0"/>
              <a:t> and the entire study area.</a:t>
            </a:r>
          </a:p>
          <a:p>
            <a:pPr marL="342900" indent="-342900">
              <a:buFont typeface="Arial" panose="020B0604020202020204" pitchFamily="34" charset="0"/>
              <a:buChar char="•"/>
            </a:pPr>
            <a:r>
              <a:rPr lang="en-US" sz="2400" dirty="0"/>
              <a:t>Indicates clusters of high or low values (positive I value) or outliers (negative I value).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297" y="3852576"/>
            <a:ext cx="3890019" cy="217322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5494" y="3527679"/>
            <a:ext cx="3295650" cy="2823018"/>
          </a:xfrm>
          <a:prstGeom prst="rect">
            <a:avLst/>
          </a:prstGeom>
        </p:spPr>
      </p:pic>
      <p:sp>
        <p:nvSpPr>
          <p:cNvPr id="7" name="TextBox 6"/>
          <p:cNvSpPr txBox="1"/>
          <p:nvPr/>
        </p:nvSpPr>
        <p:spPr>
          <a:xfrm>
            <a:off x="914400" y="6471138"/>
            <a:ext cx="8229600" cy="381000"/>
          </a:xfrm>
          <a:prstGeom prst="rect">
            <a:avLst/>
          </a:prstGeom>
          <a:solidFill>
            <a:schemeClr val="bg2">
              <a:lumMod val="75000"/>
            </a:schemeClr>
          </a:solidFill>
        </p:spPr>
        <p:txBody>
          <a:bodyPr wrap="square" rtlCol="0">
            <a:spAutoFit/>
          </a:bodyPr>
          <a:lstStyle/>
          <a:p>
            <a:r>
              <a:rPr lang="en-US" dirty="0"/>
              <a:t>Analysis &gt;&gt; Projections &gt;&gt; Metadata &gt;&gt; </a:t>
            </a:r>
            <a:r>
              <a:rPr lang="en-US" b="1" dirty="0"/>
              <a:t>Processing Tools </a:t>
            </a:r>
            <a:r>
              <a:rPr lang="en-US" dirty="0"/>
              <a:t>&gt;&gt; Exercise</a:t>
            </a:r>
          </a:p>
        </p:txBody>
      </p:sp>
      <p:sp>
        <p:nvSpPr>
          <p:cNvPr id="8" name="TextBox 7"/>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Projections &gt; Metadata &gt; </a:t>
            </a:r>
            <a:r>
              <a:rPr lang="en-US" b="1" dirty="0"/>
              <a:t>Processing Tools </a:t>
            </a:r>
            <a:r>
              <a:rPr lang="en-US" dirty="0"/>
              <a:t>&gt; Exercise</a:t>
            </a:r>
          </a:p>
        </p:txBody>
      </p:sp>
      <p:sp>
        <p:nvSpPr>
          <p:cNvPr id="9" name="Title 1"/>
          <p:cNvSpPr>
            <a:spLocks noGrp="1"/>
          </p:cNvSpPr>
          <p:nvPr>
            <p:ph type="title"/>
          </p:nvPr>
        </p:nvSpPr>
        <p:spPr>
          <a:xfrm>
            <a:off x="472915" y="166160"/>
            <a:ext cx="8229600" cy="1143000"/>
          </a:xfrm>
        </p:spPr>
        <p:txBody>
          <a:bodyPr>
            <a:normAutofit/>
          </a:bodyPr>
          <a:lstStyle/>
          <a:p>
            <a:r>
              <a:rPr lang="en-US" dirty="0">
                <a:latin typeface="+mn-lt"/>
              </a:rPr>
              <a:t>Spatial autocorrelation (Moran’s I)</a:t>
            </a:r>
          </a:p>
        </p:txBody>
      </p:sp>
      <p:sp>
        <p:nvSpPr>
          <p:cNvPr id="2" name="TextBox 1"/>
          <p:cNvSpPr txBox="1"/>
          <p:nvPr/>
        </p:nvSpPr>
        <p:spPr>
          <a:xfrm>
            <a:off x="3938063" y="3634129"/>
            <a:ext cx="1737684" cy="1477328"/>
          </a:xfrm>
          <a:prstGeom prst="rect">
            <a:avLst/>
          </a:prstGeom>
          <a:solidFill>
            <a:schemeClr val="bg1"/>
          </a:solidFill>
          <a:ln>
            <a:solidFill>
              <a:schemeClr val="tx1"/>
            </a:solidFill>
          </a:ln>
        </p:spPr>
        <p:txBody>
          <a:bodyPr wrap="square" rtlCol="0">
            <a:spAutoFit/>
          </a:bodyPr>
          <a:lstStyle/>
          <a:p>
            <a:r>
              <a:rPr lang="en-US" dirty="0"/>
              <a:t>Use Moran’s I to test visual patterns for statistical significance.</a:t>
            </a:r>
          </a:p>
        </p:txBody>
      </p:sp>
      <p:sp>
        <p:nvSpPr>
          <p:cNvPr id="4" name="TextBox 3">
            <a:extLst>
              <a:ext uri="{FF2B5EF4-FFF2-40B4-BE49-F238E27FC236}">
                <a16:creationId xmlns:a16="http://schemas.microsoft.com/office/drawing/2014/main" id="{FD9DFC17-1841-9203-41DC-2519216DA316}"/>
              </a:ext>
            </a:extLst>
          </p:cNvPr>
          <p:cNvSpPr txBox="1"/>
          <p:nvPr/>
        </p:nvSpPr>
        <p:spPr>
          <a:xfrm>
            <a:off x="135807" y="6015307"/>
            <a:ext cx="5619427" cy="646331"/>
          </a:xfrm>
          <a:prstGeom prst="rect">
            <a:avLst/>
          </a:prstGeom>
          <a:noFill/>
        </p:spPr>
        <p:txBody>
          <a:bodyPr wrap="square" rtlCol="0">
            <a:spAutoFit/>
          </a:bodyPr>
          <a:lstStyle/>
          <a:p>
            <a:r>
              <a:rPr lang="en-US" sz="1200" dirty="0"/>
              <a:t>© sources unknown. All rights reserved. This content is excluded from our Creative Commons license. For more information, see </a:t>
            </a:r>
            <a:r>
              <a:rPr lang="en-US" sz="1200" dirty="0">
                <a:hlinkClick r:id="rId5"/>
              </a:rPr>
              <a:t>https://</a:t>
            </a:r>
            <a:r>
              <a:rPr lang="en-US" sz="1200" dirty="0" err="1">
                <a:hlinkClick r:id="rId5"/>
              </a:rPr>
              <a:t>ocw.mit.edu</a:t>
            </a:r>
            <a:r>
              <a:rPr lang="en-US" sz="1200" dirty="0">
                <a:hlinkClick r:id="rId5"/>
              </a:rPr>
              <a:t>/help/</a:t>
            </a:r>
            <a:r>
              <a:rPr lang="en-US" sz="1200" dirty="0" err="1">
                <a:hlinkClick r:id="rId5"/>
              </a:rPr>
              <a:t>faq</a:t>
            </a:r>
            <a:r>
              <a:rPr lang="en-US" sz="1200" dirty="0">
                <a:hlinkClick r:id="rId5"/>
              </a:rPr>
              <a:t>-fair-use/</a:t>
            </a:r>
            <a:endParaRPr lang="en-US" sz="1200" dirty="0"/>
          </a:p>
          <a:p>
            <a:endParaRPr lang="en-US" sz="1200" dirty="0"/>
          </a:p>
        </p:txBody>
      </p:sp>
      <p:sp>
        <p:nvSpPr>
          <p:cNvPr id="10" name="TextBox 9">
            <a:extLst>
              <a:ext uri="{FF2B5EF4-FFF2-40B4-BE49-F238E27FC236}">
                <a16:creationId xmlns:a16="http://schemas.microsoft.com/office/drawing/2014/main" id="{5F31B65E-FC61-86BF-DBA8-ABBD92211083}"/>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58</a:t>
            </a:fld>
            <a:endParaRPr lang="en-US" dirty="0"/>
          </a:p>
        </p:txBody>
      </p:sp>
    </p:spTree>
    <p:extLst>
      <p:ext uri="{BB962C8B-B14F-4D97-AF65-F5344CB8AC3E}">
        <p14:creationId xmlns:p14="http://schemas.microsoft.com/office/powerpoint/2010/main" val="25060792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971495"/>
            <a:ext cx="2362200" cy="2067647"/>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11832" r="162"/>
          <a:stretch/>
        </p:blipFill>
        <p:spPr>
          <a:xfrm>
            <a:off x="5581293" y="2927239"/>
            <a:ext cx="2267307" cy="175260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10481" r="6767"/>
          <a:stretch/>
        </p:blipFill>
        <p:spPr>
          <a:xfrm>
            <a:off x="5486400" y="4586177"/>
            <a:ext cx="2071628" cy="1741058"/>
          </a:xfrm>
          <a:prstGeom prst="rect">
            <a:avLst/>
          </a:prstGeom>
        </p:spPr>
      </p:pic>
      <p:sp>
        <p:nvSpPr>
          <p:cNvPr id="3" name="Content Placeholder 2"/>
          <p:cNvSpPr>
            <a:spLocks noGrp="1"/>
          </p:cNvSpPr>
          <p:nvPr>
            <p:ph idx="1"/>
          </p:nvPr>
        </p:nvSpPr>
        <p:spPr>
          <a:xfrm>
            <a:off x="935692" y="1676400"/>
            <a:ext cx="4724400" cy="4530725"/>
          </a:xfrm>
        </p:spPr>
        <p:txBody>
          <a:bodyPr>
            <a:normAutofit fontScale="85000" lnSpcReduction="20000"/>
          </a:bodyPr>
          <a:lstStyle/>
          <a:p>
            <a:pPr>
              <a:spcAft>
                <a:spcPts val="1000"/>
              </a:spcAft>
              <a:defRPr/>
            </a:pPr>
            <a:r>
              <a:rPr lang="en-US" b="1" dirty="0">
                <a:ea typeface="Verdana" pitchFamily="34" charset="0"/>
                <a:cs typeface="Verdana" pitchFamily="34" charset="0"/>
              </a:rPr>
              <a:t>Inverse distance:</a:t>
            </a:r>
            <a:r>
              <a:rPr lang="en-US" dirty="0">
                <a:ea typeface="Verdana" pitchFamily="34" charset="0"/>
                <a:cs typeface="Verdana" pitchFamily="34" charset="0"/>
              </a:rPr>
              <a:t> all features influence all other features, but the closer something is, the more influence it has</a:t>
            </a:r>
          </a:p>
          <a:p>
            <a:pPr>
              <a:spcAft>
                <a:spcPts val="1000"/>
              </a:spcAft>
              <a:defRPr/>
            </a:pPr>
            <a:r>
              <a:rPr lang="en-US" b="1" dirty="0">
                <a:ea typeface="Verdana" pitchFamily="34" charset="0"/>
                <a:cs typeface="Verdana" pitchFamily="34" charset="0"/>
              </a:rPr>
              <a:t>Distance band: </a:t>
            </a:r>
            <a:r>
              <a:rPr lang="en-US" dirty="0">
                <a:ea typeface="Verdana" pitchFamily="34" charset="0"/>
                <a:cs typeface="Verdana" pitchFamily="34" charset="0"/>
              </a:rPr>
              <a:t>features outside a specified distance do not influence the features within the area</a:t>
            </a:r>
          </a:p>
          <a:p>
            <a:pPr>
              <a:spcAft>
                <a:spcPts val="1000"/>
              </a:spcAft>
              <a:defRPr/>
            </a:pPr>
            <a:r>
              <a:rPr lang="en-US" b="1" dirty="0">
                <a:ea typeface="Verdana" pitchFamily="34" charset="0"/>
                <a:cs typeface="Verdana" pitchFamily="34" charset="0"/>
              </a:rPr>
              <a:t>Zone of indifference:</a:t>
            </a:r>
            <a:r>
              <a:rPr lang="en-US" dirty="0">
                <a:ea typeface="Verdana" pitchFamily="34" charset="0"/>
                <a:cs typeface="Verdana" pitchFamily="34" charset="0"/>
              </a:rPr>
              <a:t> combines inverse distance and distance band</a:t>
            </a:r>
          </a:p>
          <a:p>
            <a:pPr>
              <a:defRPr/>
            </a:pPr>
            <a:endParaRPr lang="en-US" dirty="0"/>
          </a:p>
        </p:txBody>
      </p:sp>
      <p:sp>
        <p:nvSpPr>
          <p:cNvPr id="2" name="Title 1"/>
          <p:cNvSpPr>
            <a:spLocks noGrp="1"/>
          </p:cNvSpPr>
          <p:nvPr>
            <p:ph type="title"/>
          </p:nvPr>
        </p:nvSpPr>
        <p:spPr>
          <a:xfrm>
            <a:off x="475695" y="213606"/>
            <a:ext cx="8229600" cy="743712"/>
          </a:xfrm>
        </p:spPr>
        <p:txBody>
          <a:bodyPr>
            <a:noAutofit/>
          </a:bodyPr>
          <a:lstStyle/>
          <a:p>
            <a:pPr>
              <a:defRPr/>
            </a:pPr>
            <a:r>
              <a:rPr lang="en-US" dirty="0">
                <a:latin typeface="+mn-lt"/>
              </a:rPr>
              <a:t>Neighbors: Distance Models</a:t>
            </a:r>
          </a:p>
        </p:txBody>
      </p:sp>
      <p:sp>
        <p:nvSpPr>
          <p:cNvPr id="8" name="TextBox 7"/>
          <p:cNvSpPr txBox="1"/>
          <p:nvPr/>
        </p:nvSpPr>
        <p:spPr>
          <a:xfrm>
            <a:off x="914400" y="6471138"/>
            <a:ext cx="8229600" cy="381000"/>
          </a:xfrm>
          <a:prstGeom prst="rect">
            <a:avLst/>
          </a:prstGeom>
          <a:solidFill>
            <a:schemeClr val="bg2">
              <a:lumMod val="75000"/>
            </a:schemeClr>
          </a:solidFill>
        </p:spPr>
        <p:txBody>
          <a:bodyPr wrap="square" rtlCol="0">
            <a:spAutoFit/>
          </a:bodyPr>
          <a:lstStyle/>
          <a:p>
            <a:r>
              <a:rPr lang="en-US" dirty="0"/>
              <a:t>Analysis &gt;&gt; Projections &gt;&gt; Metadata &gt;&gt; </a:t>
            </a:r>
            <a:r>
              <a:rPr lang="en-US" b="1" dirty="0"/>
              <a:t>Processing Tools </a:t>
            </a:r>
            <a:r>
              <a:rPr lang="en-US" dirty="0"/>
              <a:t>&gt;&gt; Exercise</a:t>
            </a:r>
          </a:p>
        </p:txBody>
      </p:sp>
      <p:sp>
        <p:nvSpPr>
          <p:cNvPr id="9" name="TextBox 8"/>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Projections &gt; Metadata &gt; </a:t>
            </a:r>
            <a:r>
              <a:rPr lang="en-US" b="1" dirty="0"/>
              <a:t>Processing Tools </a:t>
            </a:r>
            <a:r>
              <a:rPr lang="en-US" dirty="0"/>
              <a:t>&gt; Exercise</a:t>
            </a:r>
          </a:p>
        </p:txBody>
      </p:sp>
      <p:sp>
        <p:nvSpPr>
          <p:cNvPr id="10" name="TextBox 9">
            <a:extLst>
              <a:ext uri="{FF2B5EF4-FFF2-40B4-BE49-F238E27FC236}">
                <a16:creationId xmlns:a16="http://schemas.microsoft.com/office/drawing/2014/main" id="{BF839E7E-D448-5E1B-D70C-5A8EBF430F88}"/>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59</a:t>
            </a:fld>
            <a:endParaRPr lang="en-US" dirty="0"/>
          </a:p>
        </p:txBody>
      </p:sp>
    </p:spTree>
    <p:extLst>
      <p:ext uri="{BB962C8B-B14F-4D97-AF65-F5344CB8AC3E}">
        <p14:creationId xmlns:p14="http://schemas.microsoft.com/office/powerpoint/2010/main" val="1637810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05800" cy="1143000"/>
          </a:xfrm>
        </p:spPr>
        <p:txBody>
          <a:bodyPr>
            <a:normAutofit fontScale="90000"/>
          </a:bodyPr>
          <a:lstStyle/>
          <a:p>
            <a:r>
              <a:rPr lang="en-US" dirty="0">
                <a:latin typeface="+mn-lt"/>
              </a:rPr>
              <a:t>Multiple tools are often used together.</a:t>
            </a:r>
          </a:p>
        </p:txBody>
      </p:sp>
      <p:sp>
        <p:nvSpPr>
          <p:cNvPr id="10" name="TextBox 9"/>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b="1" dirty="0"/>
              <a:t>Introduction</a:t>
            </a:r>
            <a:r>
              <a:rPr lang="en-US" dirty="0"/>
              <a:t> &gt; Projections &gt; Metadata &gt; Processing Tools &gt; Exercise</a:t>
            </a:r>
          </a:p>
        </p:txBody>
      </p:sp>
      <p:sp>
        <p:nvSpPr>
          <p:cNvPr id="8" name="Title 1"/>
          <p:cNvSpPr txBox="1">
            <a:spLocks/>
          </p:cNvSpPr>
          <p:nvPr/>
        </p:nvSpPr>
        <p:spPr>
          <a:xfrm>
            <a:off x="838200" y="640666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u="sng" dirty="0">
                <a:solidFill>
                  <a:schemeClr val="tx1">
                    <a:lumMod val="65000"/>
                    <a:lumOff val="35000"/>
                  </a:schemeClr>
                </a:solidFill>
                <a:latin typeface="+mn-lt"/>
              </a:rPr>
              <a:t>Introduction</a:t>
            </a:r>
            <a:r>
              <a:rPr lang="en-US" sz="2000" dirty="0">
                <a:solidFill>
                  <a:schemeClr val="tx1">
                    <a:lumMod val="65000"/>
                    <a:lumOff val="35000"/>
                  </a:schemeClr>
                </a:solidFill>
                <a:latin typeface="+mn-lt"/>
              </a:rPr>
              <a:t>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Map Projections » Metadata » 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pic>
        <p:nvPicPr>
          <p:cNvPr id="3" name="Picture 2"/>
          <p:cNvPicPr>
            <a:picLocks noChangeAspect="1"/>
          </p:cNvPicPr>
          <p:nvPr/>
        </p:nvPicPr>
        <p:blipFill rotWithShape="1">
          <a:blip r:embed="rId3"/>
          <a:srcRect b="4593"/>
          <a:stretch/>
        </p:blipFill>
        <p:spPr>
          <a:xfrm>
            <a:off x="1262739" y="1575900"/>
            <a:ext cx="6618522" cy="4748700"/>
          </a:xfrm>
          <a:prstGeom prst="rect">
            <a:avLst/>
          </a:prstGeom>
        </p:spPr>
      </p:pic>
      <p:sp>
        <p:nvSpPr>
          <p:cNvPr id="9" name="TextBox 8"/>
          <p:cNvSpPr txBox="1"/>
          <p:nvPr/>
        </p:nvSpPr>
        <p:spPr>
          <a:xfrm>
            <a:off x="621127" y="4085511"/>
            <a:ext cx="1360073" cy="715089"/>
          </a:xfrm>
          <a:prstGeom prst="roundRect">
            <a:avLst/>
          </a:prstGeom>
          <a:solidFill>
            <a:srgbClr val="FFFFCC"/>
          </a:solidFill>
          <a:ln w="28575">
            <a:solidFill>
              <a:srgbClr val="FFC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t>Multiple data inputs</a:t>
            </a:r>
          </a:p>
        </p:txBody>
      </p:sp>
      <p:sp>
        <p:nvSpPr>
          <p:cNvPr id="11" name="TextBox 10"/>
          <p:cNvSpPr txBox="1"/>
          <p:nvPr/>
        </p:nvSpPr>
        <p:spPr>
          <a:xfrm>
            <a:off x="5936308" y="3076827"/>
            <a:ext cx="1843384" cy="715089"/>
          </a:xfrm>
          <a:prstGeom prst="roundRect">
            <a:avLst/>
          </a:prstGeom>
          <a:solidFill>
            <a:srgbClr val="FFFFCC"/>
          </a:solidFill>
          <a:ln w="28575">
            <a:solidFill>
              <a:srgbClr val="FFC000"/>
            </a:solidFill>
          </a:ln>
        </p:spPr>
        <p:txBody>
          <a:bodyPr wrap="square" rtlCol="0">
            <a:spAutoFit/>
          </a:bodyPr>
          <a:lstStyle/>
          <a:p>
            <a:pPr algn="ctr"/>
            <a:r>
              <a:rPr lang="en-US" dirty="0"/>
              <a:t>Single outputs (raster or vector)</a:t>
            </a:r>
          </a:p>
        </p:txBody>
      </p:sp>
      <p:sp>
        <p:nvSpPr>
          <p:cNvPr id="5" name="Rectangle 4"/>
          <p:cNvSpPr/>
          <p:nvPr/>
        </p:nvSpPr>
        <p:spPr>
          <a:xfrm>
            <a:off x="1143000" y="1575900"/>
            <a:ext cx="1143000" cy="710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858000" y="1499700"/>
            <a:ext cx="1143000" cy="710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AAA6D7C-0602-4C9C-13FB-2BEB9E8AEC5B}"/>
              </a:ext>
            </a:extLst>
          </p:cNvPr>
          <p:cNvSpPr txBox="1"/>
          <p:nvPr/>
        </p:nvSpPr>
        <p:spPr>
          <a:xfrm>
            <a:off x="5720760" y="5567699"/>
            <a:ext cx="3423240" cy="1015663"/>
          </a:xfrm>
          <a:prstGeom prst="rect">
            <a:avLst/>
          </a:prstGeom>
          <a:noFill/>
        </p:spPr>
        <p:txBody>
          <a:bodyPr wrap="square" rtlCol="0">
            <a:spAutoFit/>
          </a:bodyPr>
          <a:lstStyle/>
          <a:p>
            <a:r>
              <a:rPr lang="en-US" sz="1200" dirty="0"/>
              <a:t>© Esri. All rights reserved. This content is excluded from our Creative Commons license. For more information, see </a:t>
            </a:r>
            <a:r>
              <a:rPr lang="en-US" sz="1200" dirty="0">
                <a:hlinkClick r:id="rId4"/>
              </a:rPr>
              <a:t>https://</a:t>
            </a:r>
            <a:r>
              <a:rPr lang="en-US" sz="1200" dirty="0" err="1">
                <a:hlinkClick r:id="rId4"/>
              </a:rPr>
              <a:t>ocw.mit.edu</a:t>
            </a:r>
            <a:r>
              <a:rPr lang="en-US" sz="1200" dirty="0">
                <a:hlinkClick r:id="rId4"/>
              </a:rPr>
              <a:t>/help/</a:t>
            </a:r>
            <a:r>
              <a:rPr lang="en-US" sz="1200" dirty="0" err="1">
                <a:hlinkClick r:id="rId4"/>
              </a:rPr>
              <a:t>faq</a:t>
            </a:r>
            <a:r>
              <a:rPr lang="en-US" sz="1200" dirty="0">
                <a:hlinkClick r:id="rId4"/>
              </a:rPr>
              <a:t>-fair-use/</a:t>
            </a:r>
            <a:endParaRPr lang="en-US" sz="1200" dirty="0"/>
          </a:p>
          <a:p>
            <a:endParaRPr lang="en-US" sz="1200" dirty="0"/>
          </a:p>
        </p:txBody>
      </p:sp>
      <p:sp>
        <p:nvSpPr>
          <p:cNvPr id="13" name="TextBox 12">
            <a:extLst>
              <a:ext uri="{FF2B5EF4-FFF2-40B4-BE49-F238E27FC236}">
                <a16:creationId xmlns:a16="http://schemas.microsoft.com/office/drawing/2014/main" id="{23A4794A-0E6A-AE4A-F5F0-F0B5EB7C9524}"/>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6</a:t>
            </a:fld>
            <a:endParaRPr lang="en-US" dirty="0"/>
          </a:p>
        </p:txBody>
      </p:sp>
    </p:spTree>
    <p:extLst>
      <p:ext uri="{BB962C8B-B14F-4D97-AF65-F5344CB8AC3E}">
        <p14:creationId xmlns:p14="http://schemas.microsoft.com/office/powerpoint/2010/main" val="23616007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2285" y="1811147"/>
            <a:ext cx="4495800" cy="4525963"/>
          </a:xfrm>
        </p:spPr>
        <p:txBody>
          <a:bodyPr>
            <a:normAutofit fontScale="85000" lnSpcReduction="20000"/>
          </a:bodyPr>
          <a:lstStyle/>
          <a:p>
            <a:pPr>
              <a:spcAft>
                <a:spcPts val="1200"/>
              </a:spcAft>
              <a:defRPr/>
            </a:pPr>
            <a:r>
              <a:rPr lang="en-US" b="1" dirty="0">
                <a:ea typeface="Verdana" pitchFamily="34" charset="0"/>
                <a:cs typeface="Verdana" pitchFamily="34" charset="0"/>
              </a:rPr>
              <a:t>K Nearest Neighbors: </a:t>
            </a:r>
            <a:r>
              <a:rPr lang="en-US" dirty="0">
                <a:ea typeface="Verdana" pitchFamily="34" charset="0"/>
                <a:cs typeface="Verdana" pitchFamily="34" charset="0"/>
              </a:rPr>
              <a:t>a specified number of neighboring features are included in calculations</a:t>
            </a:r>
          </a:p>
          <a:p>
            <a:pPr>
              <a:spcAft>
                <a:spcPts val="1200"/>
              </a:spcAft>
              <a:defRPr/>
            </a:pPr>
            <a:r>
              <a:rPr lang="en-US" b="1" dirty="0">
                <a:ea typeface="Verdana" pitchFamily="34" charset="0"/>
                <a:cs typeface="Verdana" pitchFamily="34" charset="0"/>
              </a:rPr>
              <a:t>Polygon Contiguity: </a:t>
            </a:r>
            <a:r>
              <a:rPr lang="en-US" dirty="0">
                <a:ea typeface="Verdana" pitchFamily="34" charset="0"/>
                <a:cs typeface="Verdana" pitchFamily="34" charset="0"/>
              </a:rPr>
              <a:t>polygons that share an edge or node influence each other</a:t>
            </a:r>
          </a:p>
          <a:p>
            <a:pPr>
              <a:spcAft>
                <a:spcPts val="1200"/>
              </a:spcAft>
              <a:defRPr/>
            </a:pPr>
            <a:r>
              <a:rPr lang="en-US" b="1" dirty="0">
                <a:ea typeface="Verdana" pitchFamily="34" charset="0"/>
                <a:cs typeface="Verdana" pitchFamily="34" charset="0"/>
              </a:rPr>
              <a:t>Spatial weights:</a:t>
            </a:r>
            <a:r>
              <a:rPr lang="en-US" dirty="0">
                <a:ea typeface="Verdana" pitchFamily="34" charset="0"/>
                <a:cs typeface="Verdana" pitchFamily="34" charset="0"/>
              </a:rPr>
              <a:t> specified by user (ex. Travel times or distances)</a:t>
            </a:r>
          </a:p>
        </p:txBody>
      </p:sp>
      <p:sp>
        <p:nvSpPr>
          <p:cNvPr id="2" name="Title 1"/>
          <p:cNvSpPr>
            <a:spLocks noGrp="1"/>
          </p:cNvSpPr>
          <p:nvPr>
            <p:ph type="title"/>
          </p:nvPr>
        </p:nvSpPr>
        <p:spPr/>
        <p:txBody>
          <a:bodyPr/>
          <a:lstStyle/>
          <a:p>
            <a:pPr>
              <a:defRPr/>
            </a:pPr>
            <a:r>
              <a:rPr lang="en-US" dirty="0">
                <a:latin typeface="+mn-lt"/>
              </a:rPr>
              <a:t>Neighbors: Adjacency Models</a:t>
            </a:r>
          </a:p>
        </p:txBody>
      </p:sp>
      <p:grpSp>
        <p:nvGrpSpPr>
          <p:cNvPr id="5" name="Group 4">
            <a:extLst>
              <a:ext uri="{FF2B5EF4-FFF2-40B4-BE49-F238E27FC236}">
                <a16:creationId xmlns:a16="http://schemas.microsoft.com/office/drawing/2014/main" id="{0B7F60EE-E934-4201-A711-F559ACA7A1A3}"/>
              </a:ext>
            </a:extLst>
          </p:cNvPr>
          <p:cNvGrpSpPr/>
          <p:nvPr/>
        </p:nvGrpSpPr>
        <p:grpSpPr>
          <a:xfrm>
            <a:off x="5181600" y="1417638"/>
            <a:ext cx="3048000" cy="4589653"/>
            <a:chOff x="5257800" y="1552533"/>
            <a:chExt cx="2787289" cy="4454758"/>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3795342"/>
              <a:ext cx="2787289" cy="221194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0843" y="1552533"/>
              <a:ext cx="2457055" cy="2356685"/>
            </a:xfrm>
            <a:prstGeom prst="rect">
              <a:avLst/>
            </a:prstGeom>
          </p:spPr>
        </p:pic>
      </p:grpSp>
      <p:sp>
        <p:nvSpPr>
          <p:cNvPr id="7" name="TextBox 6"/>
          <p:cNvSpPr txBox="1"/>
          <p:nvPr/>
        </p:nvSpPr>
        <p:spPr>
          <a:xfrm>
            <a:off x="914400" y="6471138"/>
            <a:ext cx="8229600" cy="381000"/>
          </a:xfrm>
          <a:prstGeom prst="rect">
            <a:avLst/>
          </a:prstGeom>
          <a:solidFill>
            <a:schemeClr val="bg2">
              <a:lumMod val="75000"/>
            </a:schemeClr>
          </a:solidFill>
        </p:spPr>
        <p:txBody>
          <a:bodyPr wrap="square" rtlCol="0">
            <a:spAutoFit/>
          </a:bodyPr>
          <a:lstStyle/>
          <a:p>
            <a:r>
              <a:rPr lang="en-US" dirty="0"/>
              <a:t>Analysis &gt;&gt; Projections &gt;&gt; Metadata &gt;&gt; </a:t>
            </a:r>
            <a:r>
              <a:rPr lang="en-US" b="1" dirty="0"/>
              <a:t>Processing Tools </a:t>
            </a:r>
            <a:r>
              <a:rPr lang="en-US" dirty="0"/>
              <a:t>&gt;&gt; Exercise</a:t>
            </a:r>
          </a:p>
        </p:txBody>
      </p:sp>
      <p:sp>
        <p:nvSpPr>
          <p:cNvPr id="8" name="TextBox 7"/>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Projections &gt; Metadata &gt; </a:t>
            </a:r>
            <a:r>
              <a:rPr lang="en-US" b="1" dirty="0"/>
              <a:t>Processing Tools </a:t>
            </a:r>
            <a:r>
              <a:rPr lang="en-US" dirty="0"/>
              <a:t>&gt; Exercise</a:t>
            </a:r>
          </a:p>
        </p:txBody>
      </p:sp>
      <p:sp>
        <p:nvSpPr>
          <p:cNvPr id="9" name="TextBox 8">
            <a:extLst>
              <a:ext uri="{FF2B5EF4-FFF2-40B4-BE49-F238E27FC236}">
                <a16:creationId xmlns:a16="http://schemas.microsoft.com/office/drawing/2014/main" id="{10510386-CBBF-9E09-7F7E-8C65AA9EF4A8}"/>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60</a:t>
            </a:fld>
            <a:endParaRPr lang="en-US" dirty="0"/>
          </a:p>
        </p:txBody>
      </p:sp>
    </p:spTree>
    <p:extLst>
      <p:ext uri="{BB962C8B-B14F-4D97-AF65-F5344CB8AC3E}">
        <p14:creationId xmlns:p14="http://schemas.microsoft.com/office/powerpoint/2010/main" val="18317615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704088"/>
            <a:ext cx="8229600" cy="667512"/>
          </a:xfrm>
        </p:spPr>
        <p:txBody>
          <a:bodyPr>
            <a:noAutofit/>
          </a:bodyPr>
          <a:lstStyle/>
          <a:p>
            <a:pPr>
              <a:defRPr/>
            </a:pPr>
            <a:r>
              <a:rPr lang="en-US" dirty="0">
                <a:latin typeface="+mn-lt"/>
              </a:rPr>
              <a:t>Spatial autocorrelation (Moran’s I)</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937" t="5900" r="9814" b="26926"/>
          <a:stretch/>
        </p:blipFill>
        <p:spPr>
          <a:xfrm>
            <a:off x="4800600" y="1838737"/>
            <a:ext cx="3352801" cy="3501156"/>
          </a:xfrm>
          <a:prstGeom prst="rect">
            <a:avLst/>
          </a:prstGeom>
        </p:spPr>
      </p:pic>
      <p:sp>
        <p:nvSpPr>
          <p:cNvPr id="8" name="TextBox 7"/>
          <p:cNvSpPr txBox="1"/>
          <p:nvPr/>
        </p:nvSpPr>
        <p:spPr>
          <a:xfrm>
            <a:off x="914400" y="6471138"/>
            <a:ext cx="8229600" cy="381000"/>
          </a:xfrm>
          <a:prstGeom prst="rect">
            <a:avLst/>
          </a:prstGeom>
          <a:solidFill>
            <a:schemeClr val="bg2">
              <a:lumMod val="75000"/>
            </a:schemeClr>
          </a:solidFill>
        </p:spPr>
        <p:txBody>
          <a:bodyPr wrap="square" rtlCol="0">
            <a:spAutoFit/>
          </a:bodyPr>
          <a:lstStyle/>
          <a:p>
            <a:r>
              <a:rPr lang="en-US" dirty="0"/>
              <a:t>Analysis &gt;&gt; Projections &gt;&gt; Metadata &gt;&gt; </a:t>
            </a:r>
            <a:r>
              <a:rPr lang="en-US" b="1" dirty="0"/>
              <a:t>Processing Tools </a:t>
            </a:r>
            <a:r>
              <a:rPr lang="en-US" dirty="0"/>
              <a:t>&gt;&gt; Exercise</a:t>
            </a:r>
          </a:p>
        </p:txBody>
      </p:sp>
      <p:sp>
        <p:nvSpPr>
          <p:cNvPr id="9" name="TextBox 8"/>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Projections &gt; Metadata &gt; </a:t>
            </a:r>
            <a:r>
              <a:rPr lang="en-US" b="1" dirty="0"/>
              <a:t>Processing Tools </a:t>
            </a:r>
            <a:r>
              <a:rPr lang="en-US" dirty="0"/>
              <a:t>&gt; Exercise</a:t>
            </a:r>
          </a:p>
        </p:txBody>
      </p:sp>
      <p:pic>
        <p:nvPicPr>
          <p:cNvPr id="11" name="Content Placeholder 4"/>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1837" t="2201" r="17542" b="12918"/>
          <a:stretch/>
        </p:blipFill>
        <p:spPr>
          <a:xfrm>
            <a:off x="669851" y="2133600"/>
            <a:ext cx="3907465" cy="3334611"/>
          </a:xfrm>
        </p:spPr>
      </p:pic>
      <p:pic>
        <p:nvPicPr>
          <p:cNvPr id="7" name="Picture 6">
            <a:extLst>
              <a:ext uri="{FF2B5EF4-FFF2-40B4-BE49-F238E27FC236}">
                <a16:creationId xmlns:a16="http://schemas.microsoft.com/office/drawing/2014/main" id="{048B575B-5FB8-48BA-8FDB-0688C145CD75}"/>
              </a:ext>
            </a:extLst>
          </p:cNvPr>
          <p:cNvPicPr>
            <a:picLocks noChangeAspect="1"/>
          </p:cNvPicPr>
          <p:nvPr/>
        </p:nvPicPr>
        <p:blipFill rotWithShape="1">
          <a:blip r:embed="rId3">
            <a:extLst>
              <a:ext uri="{28A0092B-C50C-407E-A947-70E740481C1C}">
                <a14:useLocalDpi xmlns:a14="http://schemas.microsoft.com/office/drawing/2010/main" val="0"/>
              </a:ext>
            </a:extLst>
          </a:blip>
          <a:srcRect l="65590" t="80996" r="9814" b="1653"/>
          <a:stretch/>
        </p:blipFill>
        <p:spPr>
          <a:xfrm>
            <a:off x="6858000" y="4267200"/>
            <a:ext cx="990601" cy="904344"/>
          </a:xfrm>
          <a:prstGeom prst="rect">
            <a:avLst/>
          </a:prstGeom>
        </p:spPr>
      </p:pic>
      <p:sp>
        <p:nvSpPr>
          <p:cNvPr id="10" name="TextBox 9">
            <a:extLst>
              <a:ext uri="{FF2B5EF4-FFF2-40B4-BE49-F238E27FC236}">
                <a16:creationId xmlns:a16="http://schemas.microsoft.com/office/drawing/2014/main" id="{908D33E9-C65E-19A9-61B7-0C0F6C62B6A6}"/>
              </a:ext>
            </a:extLst>
          </p:cNvPr>
          <p:cNvSpPr txBox="1"/>
          <p:nvPr/>
        </p:nvSpPr>
        <p:spPr>
          <a:xfrm>
            <a:off x="135807" y="6015307"/>
            <a:ext cx="5619427" cy="646331"/>
          </a:xfrm>
          <a:prstGeom prst="rect">
            <a:avLst/>
          </a:prstGeom>
          <a:noFill/>
        </p:spPr>
        <p:txBody>
          <a:bodyPr wrap="square" rtlCol="0">
            <a:spAutoFit/>
          </a:bodyPr>
          <a:lstStyle/>
          <a:p>
            <a:r>
              <a:rPr lang="en-US" sz="1200" dirty="0"/>
              <a:t>© sources unknown. All rights reserved. This content is excluded from our Creative Commons license. For more information, see </a:t>
            </a:r>
            <a:r>
              <a:rPr lang="en-US" sz="1200" dirty="0">
                <a:hlinkClick r:id="rId5"/>
              </a:rPr>
              <a:t>https://</a:t>
            </a:r>
            <a:r>
              <a:rPr lang="en-US" sz="1200" dirty="0" err="1">
                <a:hlinkClick r:id="rId5"/>
              </a:rPr>
              <a:t>ocw.mit.edu</a:t>
            </a:r>
            <a:r>
              <a:rPr lang="en-US" sz="1200" dirty="0">
                <a:hlinkClick r:id="rId5"/>
              </a:rPr>
              <a:t>/help/</a:t>
            </a:r>
            <a:r>
              <a:rPr lang="en-US" sz="1200" dirty="0" err="1">
                <a:hlinkClick r:id="rId5"/>
              </a:rPr>
              <a:t>faq</a:t>
            </a:r>
            <a:r>
              <a:rPr lang="en-US" sz="1200" dirty="0">
                <a:hlinkClick r:id="rId5"/>
              </a:rPr>
              <a:t>-fair-use/</a:t>
            </a:r>
            <a:endParaRPr lang="en-US" sz="1200" dirty="0"/>
          </a:p>
          <a:p>
            <a:endParaRPr lang="en-US" sz="1200" dirty="0"/>
          </a:p>
        </p:txBody>
      </p:sp>
      <p:sp>
        <p:nvSpPr>
          <p:cNvPr id="12" name="TextBox 11">
            <a:extLst>
              <a:ext uri="{FF2B5EF4-FFF2-40B4-BE49-F238E27FC236}">
                <a16:creationId xmlns:a16="http://schemas.microsoft.com/office/drawing/2014/main" id="{7142E838-830B-CDC4-CDC3-E880A35061BF}"/>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61</a:t>
            </a:fld>
            <a:endParaRPr lang="en-US" dirty="0"/>
          </a:p>
        </p:txBody>
      </p:sp>
    </p:spTree>
    <p:extLst>
      <p:ext uri="{BB962C8B-B14F-4D97-AF65-F5344CB8AC3E}">
        <p14:creationId xmlns:p14="http://schemas.microsoft.com/office/powerpoint/2010/main" val="7456969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latin typeface="+mn-lt"/>
              </a:rPr>
              <a:t>Other spatial statistics tools</a:t>
            </a:r>
          </a:p>
        </p:txBody>
      </p:sp>
      <p:sp>
        <p:nvSpPr>
          <p:cNvPr id="3" name="Content Placeholder 2"/>
          <p:cNvSpPr>
            <a:spLocks noGrp="1"/>
          </p:cNvSpPr>
          <p:nvPr>
            <p:ph idx="1"/>
          </p:nvPr>
        </p:nvSpPr>
        <p:spPr/>
        <p:txBody>
          <a:bodyPr>
            <a:normAutofit/>
          </a:bodyPr>
          <a:lstStyle/>
          <a:p>
            <a:r>
              <a:rPr lang="en-US" sz="2800" dirty="0"/>
              <a:t>Analyzing patterns</a:t>
            </a:r>
          </a:p>
          <a:p>
            <a:pPr lvl="1"/>
            <a:r>
              <a:rPr lang="en-US" sz="2400" dirty="0"/>
              <a:t>Nearest neighbor, Ripley’s K</a:t>
            </a:r>
          </a:p>
          <a:p>
            <a:r>
              <a:rPr lang="en-US" sz="2800" dirty="0"/>
              <a:t>Geographic distributions</a:t>
            </a:r>
          </a:p>
          <a:p>
            <a:pPr lvl="1"/>
            <a:r>
              <a:rPr lang="en-US" sz="2400" dirty="0"/>
              <a:t>mean, median, directional mean</a:t>
            </a:r>
          </a:p>
          <a:p>
            <a:r>
              <a:rPr lang="en-US" sz="2800" dirty="0"/>
              <a:t>Regression</a:t>
            </a:r>
          </a:p>
          <a:p>
            <a:pPr lvl="1"/>
            <a:r>
              <a:rPr lang="en-US" sz="2400" dirty="0"/>
              <a:t>Geographic, Ordinary Least Squares (OLS)</a:t>
            </a:r>
          </a:p>
        </p:txBody>
      </p:sp>
      <p:sp>
        <p:nvSpPr>
          <p:cNvPr id="4" name="TextBox 3"/>
          <p:cNvSpPr txBox="1"/>
          <p:nvPr/>
        </p:nvSpPr>
        <p:spPr>
          <a:xfrm>
            <a:off x="914400" y="6471138"/>
            <a:ext cx="8229600" cy="381000"/>
          </a:xfrm>
          <a:prstGeom prst="rect">
            <a:avLst/>
          </a:prstGeom>
          <a:solidFill>
            <a:schemeClr val="bg2">
              <a:lumMod val="75000"/>
            </a:schemeClr>
          </a:solidFill>
        </p:spPr>
        <p:txBody>
          <a:bodyPr wrap="square" rtlCol="0">
            <a:spAutoFit/>
          </a:bodyPr>
          <a:lstStyle/>
          <a:p>
            <a:r>
              <a:rPr lang="en-US" dirty="0"/>
              <a:t>Analysis &gt;&gt; Projections &gt;&gt; Metadata &gt;&gt; </a:t>
            </a:r>
            <a:r>
              <a:rPr lang="en-US" b="1" dirty="0"/>
              <a:t>Processing Tools </a:t>
            </a:r>
            <a:r>
              <a:rPr lang="en-US" dirty="0"/>
              <a:t>&gt;&gt; Exercise</a:t>
            </a:r>
          </a:p>
        </p:txBody>
      </p:sp>
      <p:sp>
        <p:nvSpPr>
          <p:cNvPr id="5" name="TextBox 4"/>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Projections &gt; Metadata &gt; </a:t>
            </a:r>
            <a:r>
              <a:rPr lang="en-US" b="1" dirty="0"/>
              <a:t>Processing Tools </a:t>
            </a:r>
            <a:r>
              <a:rPr lang="en-US" dirty="0"/>
              <a:t>&gt; Exercise</a:t>
            </a:r>
          </a:p>
        </p:txBody>
      </p:sp>
      <p:sp>
        <p:nvSpPr>
          <p:cNvPr id="6" name="TextBox 5">
            <a:extLst>
              <a:ext uri="{FF2B5EF4-FFF2-40B4-BE49-F238E27FC236}">
                <a16:creationId xmlns:a16="http://schemas.microsoft.com/office/drawing/2014/main" id="{1BD689B9-A8E3-1326-DAEC-CCEB961CBDFC}"/>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62</a:t>
            </a:fld>
            <a:endParaRPr lang="en-US" dirty="0"/>
          </a:p>
        </p:txBody>
      </p:sp>
    </p:spTree>
    <p:extLst>
      <p:ext uri="{BB962C8B-B14F-4D97-AF65-F5344CB8AC3E}">
        <p14:creationId xmlns:p14="http://schemas.microsoft.com/office/powerpoint/2010/main" val="11153992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Exercise 4: Spatial Statistics</a:t>
            </a:r>
          </a:p>
        </p:txBody>
      </p:sp>
      <p:sp>
        <p:nvSpPr>
          <p:cNvPr id="3" name="Content Placeholder 2"/>
          <p:cNvSpPr>
            <a:spLocks noGrp="1"/>
          </p:cNvSpPr>
          <p:nvPr>
            <p:ph idx="1"/>
          </p:nvPr>
        </p:nvSpPr>
        <p:spPr/>
        <p:txBody>
          <a:bodyPr>
            <a:normAutofit/>
          </a:bodyPr>
          <a:lstStyle/>
          <a:p>
            <a:pPr marL="0" indent="0">
              <a:buNone/>
            </a:pPr>
            <a:r>
              <a:rPr lang="en-US" b="1" dirty="0"/>
              <a:t>Goals</a:t>
            </a:r>
          </a:p>
          <a:p>
            <a:r>
              <a:rPr lang="en-US" dirty="0"/>
              <a:t>Learn how to access specialized analysis tools</a:t>
            </a:r>
          </a:p>
          <a:p>
            <a:r>
              <a:rPr lang="en-US" dirty="0"/>
              <a:t>Understand the results of a basic spatial autocorrelation.</a:t>
            </a:r>
          </a:p>
          <a:p>
            <a:pPr marL="0" indent="0">
              <a:buNone/>
            </a:pPr>
            <a:r>
              <a:rPr lang="en-US" b="1" dirty="0"/>
              <a:t>Steps</a:t>
            </a:r>
          </a:p>
          <a:p>
            <a:r>
              <a:rPr lang="en-US" dirty="0"/>
              <a:t>You will go back into your breakout room and be guided through the fourth exercise.</a:t>
            </a:r>
          </a:p>
        </p:txBody>
      </p:sp>
      <p:sp>
        <p:nvSpPr>
          <p:cNvPr id="4" name="TextBox 3">
            <a:extLst>
              <a:ext uri="{FF2B5EF4-FFF2-40B4-BE49-F238E27FC236}">
                <a16:creationId xmlns:a16="http://schemas.microsoft.com/office/drawing/2014/main" id="{8680D02C-1D44-F8CC-5457-98616B7F462F}"/>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63</a:t>
            </a:fld>
            <a:endParaRPr lang="en-US" dirty="0"/>
          </a:p>
        </p:txBody>
      </p:sp>
    </p:spTree>
    <p:extLst>
      <p:ext uri="{BB962C8B-B14F-4D97-AF65-F5344CB8AC3E}">
        <p14:creationId xmlns:p14="http://schemas.microsoft.com/office/powerpoint/2010/main" val="4666456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latin typeface="+mn-lt"/>
              </a:rPr>
              <a:t>Distance &amp; Network Analysis</a:t>
            </a:r>
          </a:p>
        </p:txBody>
      </p:sp>
      <p:sp>
        <p:nvSpPr>
          <p:cNvPr id="3" name="TextBox 2"/>
          <p:cNvSpPr txBox="1"/>
          <p:nvPr/>
        </p:nvSpPr>
        <p:spPr>
          <a:xfrm>
            <a:off x="914400" y="6471138"/>
            <a:ext cx="8229600" cy="381000"/>
          </a:xfrm>
          <a:prstGeom prst="rect">
            <a:avLst/>
          </a:prstGeom>
          <a:solidFill>
            <a:schemeClr val="bg2">
              <a:lumMod val="75000"/>
            </a:schemeClr>
          </a:solidFill>
        </p:spPr>
        <p:txBody>
          <a:bodyPr wrap="square" rtlCol="0">
            <a:spAutoFit/>
          </a:bodyPr>
          <a:lstStyle/>
          <a:p>
            <a:r>
              <a:rPr lang="en-US" dirty="0"/>
              <a:t>Analysis &gt;&gt; Projections &gt;&gt; Metadata &gt;&gt; </a:t>
            </a:r>
            <a:r>
              <a:rPr lang="en-US" b="1" dirty="0"/>
              <a:t>Processing Tools </a:t>
            </a:r>
            <a:r>
              <a:rPr lang="en-US" dirty="0"/>
              <a:t>&gt;&gt; Exercise</a:t>
            </a:r>
          </a:p>
        </p:txBody>
      </p:sp>
      <p:sp>
        <p:nvSpPr>
          <p:cNvPr id="5" name="TextBox 4"/>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Projections &gt; Metadata &gt; </a:t>
            </a:r>
            <a:r>
              <a:rPr lang="en-US" b="1" dirty="0"/>
              <a:t>Processing Tools </a:t>
            </a:r>
            <a:r>
              <a:rPr lang="en-US" dirty="0"/>
              <a:t>&gt; Exercise</a:t>
            </a:r>
          </a:p>
        </p:txBody>
      </p:sp>
      <p:sp>
        <p:nvSpPr>
          <p:cNvPr id="6" name="TextBox 5">
            <a:extLst>
              <a:ext uri="{FF2B5EF4-FFF2-40B4-BE49-F238E27FC236}">
                <a16:creationId xmlns:a16="http://schemas.microsoft.com/office/drawing/2014/main" id="{449E1B6F-2582-FD16-C314-5BB620C3E231}"/>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64</a:t>
            </a:fld>
            <a:endParaRPr lang="en-US" dirty="0"/>
          </a:p>
        </p:txBody>
      </p:sp>
    </p:spTree>
    <p:extLst>
      <p:ext uri="{BB962C8B-B14F-4D97-AF65-F5344CB8AC3E}">
        <p14:creationId xmlns:p14="http://schemas.microsoft.com/office/powerpoint/2010/main" val="22569896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rPr>
              <a:t>Distance in a GIS</a:t>
            </a:r>
          </a:p>
        </p:txBody>
      </p:sp>
      <p:pic>
        <p:nvPicPr>
          <p:cNvPr id="4" name="Picture 3"/>
          <p:cNvPicPr>
            <a:picLocks noChangeAspect="1"/>
          </p:cNvPicPr>
          <p:nvPr/>
        </p:nvPicPr>
        <p:blipFill>
          <a:blip r:embed="rId3"/>
          <a:stretch>
            <a:fillRect/>
          </a:stretch>
        </p:blipFill>
        <p:spPr>
          <a:xfrm>
            <a:off x="0" y="1524000"/>
            <a:ext cx="9253043" cy="4749799"/>
          </a:xfrm>
          <a:prstGeom prst="rect">
            <a:avLst/>
          </a:prstGeom>
        </p:spPr>
      </p:pic>
      <p:sp>
        <p:nvSpPr>
          <p:cNvPr id="5" name="TextBox 4"/>
          <p:cNvSpPr txBox="1"/>
          <p:nvPr/>
        </p:nvSpPr>
        <p:spPr>
          <a:xfrm>
            <a:off x="914400" y="6471138"/>
            <a:ext cx="8229600" cy="381000"/>
          </a:xfrm>
          <a:prstGeom prst="rect">
            <a:avLst/>
          </a:prstGeom>
          <a:solidFill>
            <a:schemeClr val="bg2">
              <a:lumMod val="75000"/>
            </a:schemeClr>
          </a:solidFill>
        </p:spPr>
        <p:txBody>
          <a:bodyPr wrap="square" rtlCol="0">
            <a:spAutoFit/>
          </a:bodyPr>
          <a:lstStyle/>
          <a:p>
            <a:r>
              <a:rPr lang="en-US" dirty="0"/>
              <a:t>Analysis &gt;&gt; Projections &gt;&gt; Metadata &gt;&gt; </a:t>
            </a:r>
            <a:r>
              <a:rPr lang="en-US" b="1" dirty="0"/>
              <a:t>Processing Tools </a:t>
            </a:r>
            <a:r>
              <a:rPr lang="en-US" dirty="0"/>
              <a:t>&gt;&gt; Exercise</a:t>
            </a:r>
          </a:p>
        </p:txBody>
      </p:sp>
      <p:sp>
        <p:nvSpPr>
          <p:cNvPr id="6" name="TextBox 5"/>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Projections &gt; Metadata &gt; </a:t>
            </a:r>
            <a:r>
              <a:rPr lang="en-US" b="1" dirty="0"/>
              <a:t>Processing Tools </a:t>
            </a:r>
            <a:r>
              <a:rPr lang="en-US" dirty="0"/>
              <a:t>&gt; Exercise</a:t>
            </a:r>
          </a:p>
        </p:txBody>
      </p:sp>
      <p:sp>
        <p:nvSpPr>
          <p:cNvPr id="3" name="TextBox 2">
            <a:extLst>
              <a:ext uri="{FF2B5EF4-FFF2-40B4-BE49-F238E27FC236}">
                <a16:creationId xmlns:a16="http://schemas.microsoft.com/office/drawing/2014/main" id="{DC129FDE-B8D9-2761-1F6A-0DD2DA32871E}"/>
              </a:ext>
            </a:extLst>
          </p:cNvPr>
          <p:cNvSpPr txBox="1"/>
          <p:nvPr/>
        </p:nvSpPr>
        <p:spPr>
          <a:xfrm>
            <a:off x="152400" y="5198367"/>
            <a:ext cx="2133600" cy="1384995"/>
          </a:xfrm>
          <a:prstGeom prst="rect">
            <a:avLst/>
          </a:prstGeom>
          <a:noFill/>
        </p:spPr>
        <p:txBody>
          <a:bodyPr wrap="square" rtlCol="0">
            <a:spAutoFit/>
          </a:bodyPr>
          <a:lstStyle/>
          <a:p>
            <a:r>
              <a:rPr lang="en-US" sz="1200" dirty="0"/>
              <a:t>© Google. All rights reserved. This content is excluded from our Creative Commons license. For more information, see </a:t>
            </a:r>
            <a:r>
              <a:rPr lang="en-US" sz="1200" dirty="0">
                <a:hlinkClick r:id="rId4"/>
              </a:rPr>
              <a:t>https://</a:t>
            </a:r>
            <a:r>
              <a:rPr lang="en-US" sz="1200" dirty="0" err="1">
                <a:hlinkClick r:id="rId4"/>
              </a:rPr>
              <a:t>ocw.mit.edu</a:t>
            </a:r>
            <a:r>
              <a:rPr lang="en-US" sz="1200" dirty="0">
                <a:hlinkClick r:id="rId4"/>
              </a:rPr>
              <a:t>/help/</a:t>
            </a:r>
            <a:r>
              <a:rPr lang="en-US" sz="1200" dirty="0" err="1">
                <a:hlinkClick r:id="rId4"/>
              </a:rPr>
              <a:t>faq</a:t>
            </a:r>
            <a:r>
              <a:rPr lang="en-US" sz="1200" dirty="0">
                <a:hlinkClick r:id="rId4"/>
              </a:rPr>
              <a:t>-fair-use/</a:t>
            </a:r>
            <a:endParaRPr lang="en-US" sz="1200" dirty="0"/>
          </a:p>
          <a:p>
            <a:endParaRPr lang="en-US" sz="1200" dirty="0"/>
          </a:p>
        </p:txBody>
      </p:sp>
      <p:sp>
        <p:nvSpPr>
          <p:cNvPr id="7" name="TextBox 6">
            <a:extLst>
              <a:ext uri="{FF2B5EF4-FFF2-40B4-BE49-F238E27FC236}">
                <a16:creationId xmlns:a16="http://schemas.microsoft.com/office/drawing/2014/main" id="{383FAAC4-C3BA-55C7-226A-111BFDAD0A7C}"/>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65</a:t>
            </a:fld>
            <a:endParaRPr lang="en-US" dirty="0"/>
          </a:p>
        </p:txBody>
      </p:sp>
    </p:spTree>
    <p:extLst>
      <p:ext uri="{BB962C8B-B14F-4D97-AF65-F5344CB8AC3E}">
        <p14:creationId xmlns:p14="http://schemas.microsoft.com/office/powerpoint/2010/main" val="14617362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Distance functions in GIS</a:t>
            </a:r>
          </a:p>
        </p:txBody>
      </p:sp>
      <p:pic>
        <p:nvPicPr>
          <p:cNvPr id="4" name="Picture 3"/>
          <p:cNvPicPr>
            <a:picLocks noChangeAspect="1"/>
          </p:cNvPicPr>
          <p:nvPr/>
        </p:nvPicPr>
        <p:blipFill>
          <a:blip r:embed="rId3"/>
          <a:stretch>
            <a:fillRect/>
          </a:stretch>
        </p:blipFill>
        <p:spPr>
          <a:xfrm>
            <a:off x="2362202" y="1593524"/>
            <a:ext cx="6538170" cy="4549758"/>
          </a:xfrm>
          <a:prstGeom prst="rect">
            <a:avLst/>
          </a:prstGeom>
        </p:spPr>
      </p:pic>
      <p:sp>
        <p:nvSpPr>
          <p:cNvPr id="3" name="Content Placeholder 2"/>
          <p:cNvSpPr>
            <a:spLocks noGrp="1"/>
          </p:cNvSpPr>
          <p:nvPr>
            <p:ph idx="1"/>
          </p:nvPr>
        </p:nvSpPr>
        <p:spPr>
          <a:xfrm>
            <a:off x="152401" y="2133600"/>
            <a:ext cx="2209800" cy="2438400"/>
          </a:xfrm>
        </p:spPr>
        <p:txBody>
          <a:bodyPr>
            <a:normAutofit fontScale="85000" lnSpcReduction="20000"/>
          </a:bodyPr>
          <a:lstStyle/>
          <a:p>
            <a:pPr marL="0" indent="0">
              <a:buNone/>
            </a:pPr>
            <a:r>
              <a:rPr lang="en-US" dirty="0"/>
              <a:t>Without regard to any network, </a:t>
            </a:r>
            <a:r>
              <a:rPr lang="en-US" b="1" dirty="0"/>
              <a:t>over the surface of the earth </a:t>
            </a:r>
            <a:r>
              <a:rPr lang="en-US" dirty="0"/>
              <a:t>vs </a:t>
            </a:r>
            <a:r>
              <a:rPr lang="en-US" b="1" dirty="0"/>
              <a:t>on a road </a:t>
            </a:r>
            <a:r>
              <a:rPr lang="en-US" dirty="0"/>
              <a:t>network</a:t>
            </a:r>
          </a:p>
        </p:txBody>
      </p:sp>
      <p:sp>
        <p:nvSpPr>
          <p:cNvPr id="5" name="TextBox 4"/>
          <p:cNvSpPr txBox="1"/>
          <p:nvPr/>
        </p:nvSpPr>
        <p:spPr>
          <a:xfrm>
            <a:off x="914400" y="6471138"/>
            <a:ext cx="8229600" cy="381000"/>
          </a:xfrm>
          <a:prstGeom prst="rect">
            <a:avLst/>
          </a:prstGeom>
          <a:solidFill>
            <a:schemeClr val="bg2">
              <a:lumMod val="75000"/>
            </a:schemeClr>
          </a:solidFill>
        </p:spPr>
        <p:txBody>
          <a:bodyPr wrap="square" rtlCol="0">
            <a:spAutoFit/>
          </a:bodyPr>
          <a:lstStyle/>
          <a:p>
            <a:r>
              <a:rPr lang="en-US" dirty="0"/>
              <a:t>Analysis &gt;&gt; Projections &gt;&gt; Metadata &gt;&gt; </a:t>
            </a:r>
            <a:r>
              <a:rPr lang="en-US" b="1" dirty="0"/>
              <a:t>Processing Tools </a:t>
            </a:r>
            <a:r>
              <a:rPr lang="en-US" dirty="0"/>
              <a:t>&gt;&gt; Exercise</a:t>
            </a:r>
          </a:p>
        </p:txBody>
      </p:sp>
      <p:sp>
        <p:nvSpPr>
          <p:cNvPr id="6" name="TextBox 5"/>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Projections &gt; Metadata &gt; </a:t>
            </a:r>
            <a:r>
              <a:rPr lang="en-US" b="1" dirty="0"/>
              <a:t>Processing Tools </a:t>
            </a:r>
            <a:r>
              <a:rPr lang="en-US" dirty="0"/>
              <a:t>&gt; Exercise</a:t>
            </a:r>
          </a:p>
        </p:txBody>
      </p:sp>
      <p:sp>
        <p:nvSpPr>
          <p:cNvPr id="7" name="TextBox 6">
            <a:extLst>
              <a:ext uri="{FF2B5EF4-FFF2-40B4-BE49-F238E27FC236}">
                <a16:creationId xmlns:a16="http://schemas.microsoft.com/office/drawing/2014/main" id="{497881B7-B716-7C1E-8751-504ADD1344E6}"/>
              </a:ext>
            </a:extLst>
          </p:cNvPr>
          <p:cNvSpPr txBox="1"/>
          <p:nvPr/>
        </p:nvSpPr>
        <p:spPr>
          <a:xfrm>
            <a:off x="152400" y="5198367"/>
            <a:ext cx="2133600" cy="1384995"/>
          </a:xfrm>
          <a:prstGeom prst="rect">
            <a:avLst/>
          </a:prstGeom>
          <a:noFill/>
        </p:spPr>
        <p:txBody>
          <a:bodyPr wrap="square" rtlCol="0">
            <a:spAutoFit/>
          </a:bodyPr>
          <a:lstStyle/>
          <a:p>
            <a:r>
              <a:rPr lang="en-US" sz="1200" dirty="0"/>
              <a:t>© Google. All rights reserved. This content is excluded from our Creative Commons license. For more information, see </a:t>
            </a:r>
            <a:r>
              <a:rPr lang="en-US" sz="1200" dirty="0">
                <a:hlinkClick r:id="rId4"/>
              </a:rPr>
              <a:t>https://</a:t>
            </a:r>
            <a:r>
              <a:rPr lang="en-US" sz="1200" dirty="0" err="1">
                <a:hlinkClick r:id="rId4"/>
              </a:rPr>
              <a:t>ocw.mit.edu</a:t>
            </a:r>
            <a:r>
              <a:rPr lang="en-US" sz="1200" dirty="0">
                <a:hlinkClick r:id="rId4"/>
              </a:rPr>
              <a:t>/help/</a:t>
            </a:r>
            <a:r>
              <a:rPr lang="en-US" sz="1200" dirty="0" err="1">
                <a:hlinkClick r:id="rId4"/>
              </a:rPr>
              <a:t>faq</a:t>
            </a:r>
            <a:r>
              <a:rPr lang="en-US" sz="1200" dirty="0">
                <a:hlinkClick r:id="rId4"/>
              </a:rPr>
              <a:t>-fair-use/</a:t>
            </a:r>
            <a:endParaRPr lang="en-US" sz="1200" dirty="0"/>
          </a:p>
          <a:p>
            <a:endParaRPr lang="en-US" sz="1200" dirty="0"/>
          </a:p>
        </p:txBody>
      </p:sp>
      <p:sp>
        <p:nvSpPr>
          <p:cNvPr id="8" name="TextBox 7">
            <a:extLst>
              <a:ext uri="{FF2B5EF4-FFF2-40B4-BE49-F238E27FC236}">
                <a16:creationId xmlns:a16="http://schemas.microsoft.com/office/drawing/2014/main" id="{14649B59-6E53-2FE3-C5A6-84059FDF6514}"/>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66</a:t>
            </a:fld>
            <a:endParaRPr lang="en-US" dirty="0"/>
          </a:p>
        </p:txBody>
      </p:sp>
    </p:spTree>
    <p:extLst>
      <p:ext uri="{BB962C8B-B14F-4D97-AF65-F5344CB8AC3E}">
        <p14:creationId xmlns:p14="http://schemas.microsoft.com/office/powerpoint/2010/main" val="10682520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Network Analysis Tools</a:t>
            </a:r>
          </a:p>
        </p:txBody>
      </p:sp>
      <p:sp>
        <p:nvSpPr>
          <p:cNvPr id="3" name="Content Placeholder 2"/>
          <p:cNvSpPr>
            <a:spLocks noGrp="1"/>
          </p:cNvSpPr>
          <p:nvPr>
            <p:ph idx="1"/>
          </p:nvPr>
        </p:nvSpPr>
        <p:spPr/>
        <p:txBody>
          <a:bodyPr/>
          <a:lstStyle/>
          <a:p>
            <a:r>
              <a:rPr lang="en-US" dirty="0"/>
              <a:t>Routing</a:t>
            </a:r>
          </a:p>
          <a:p>
            <a:r>
              <a:rPr lang="en-US" dirty="0"/>
              <a:t>Service Areas</a:t>
            </a:r>
          </a:p>
          <a:p>
            <a:r>
              <a:rPr lang="en-US" dirty="0"/>
              <a:t>Closest facility</a:t>
            </a:r>
          </a:p>
          <a:p>
            <a:r>
              <a:rPr lang="en-US" dirty="0"/>
              <a:t>OD Cost Matrix</a:t>
            </a:r>
          </a:p>
          <a:p>
            <a:r>
              <a:rPr lang="en-US" dirty="0"/>
              <a:t>Vehicle Routing Problem</a:t>
            </a:r>
          </a:p>
          <a:p>
            <a:r>
              <a:rPr lang="en-US" dirty="0"/>
              <a:t>Location-Allocation</a:t>
            </a:r>
          </a:p>
          <a:p>
            <a:r>
              <a:rPr lang="en-US" dirty="0"/>
              <a:t>(Only for ArcGIS Products)</a:t>
            </a:r>
          </a:p>
        </p:txBody>
      </p:sp>
      <p:sp>
        <p:nvSpPr>
          <p:cNvPr id="4" name="TextBox 3"/>
          <p:cNvSpPr txBox="1"/>
          <p:nvPr/>
        </p:nvSpPr>
        <p:spPr>
          <a:xfrm>
            <a:off x="914400" y="6471138"/>
            <a:ext cx="8229600" cy="381000"/>
          </a:xfrm>
          <a:prstGeom prst="rect">
            <a:avLst/>
          </a:prstGeom>
          <a:solidFill>
            <a:schemeClr val="bg2">
              <a:lumMod val="75000"/>
            </a:schemeClr>
          </a:solidFill>
        </p:spPr>
        <p:txBody>
          <a:bodyPr wrap="square" rtlCol="0">
            <a:spAutoFit/>
          </a:bodyPr>
          <a:lstStyle/>
          <a:p>
            <a:r>
              <a:rPr lang="en-US" dirty="0"/>
              <a:t>Analysis &gt;&gt; Projections &gt;&gt; Metadata &gt;&gt; </a:t>
            </a:r>
            <a:r>
              <a:rPr lang="en-US" b="1" dirty="0"/>
              <a:t>Processing Tools </a:t>
            </a:r>
            <a:r>
              <a:rPr lang="en-US" dirty="0"/>
              <a:t>&gt;&gt; Exercise</a:t>
            </a:r>
          </a:p>
        </p:txBody>
      </p:sp>
      <p:sp>
        <p:nvSpPr>
          <p:cNvPr id="5" name="TextBox 4"/>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Projections &gt; Metadata &gt; </a:t>
            </a:r>
            <a:r>
              <a:rPr lang="en-US" b="1" dirty="0"/>
              <a:t>Processing Tools </a:t>
            </a:r>
            <a:r>
              <a:rPr lang="en-US" dirty="0"/>
              <a:t>&gt; Exercise</a:t>
            </a:r>
          </a:p>
        </p:txBody>
      </p:sp>
      <p:pic>
        <p:nvPicPr>
          <p:cNvPr id="2050" name="Picture 2" descr="Network Analyst · Awesome ArcGIS">
            <a:extLst>
              <a:ext uri="{FF2B5EF4-FFF2-40B4-BE49-F238E27FC236}">
                <a16:creationId xmlns:a16="http://schemas.microsoft.com/office/drawing/2014/main" id="{62BCCF8E-A179-4D0F-9A2B-354554A587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789201" y="2179139"/>
            <a:ext cx="4680523" cy="31146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C96C02E-7D17-6E12-8D47-8CBEF120C265}"/>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67</a:t>
            </a:fld>
            <a:endParaRPr lang="en-US" dirty="0"/>
          </a:p>
        </p:txBody>
      </p:sp>
    </p:spTree>
    <p:extLst>
      <p:ext uri="{BB962C8B-B14F-4D97-AF65-F5344CB8AC3E}">
        <p14:creationId xmlns:p14="http://schemas.microsoft.com/office/powerpoint/2010/main" val="26303773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latin typeface="+mn-lt"/>
              </a:rPr>
              <a:t>Take-Home Exercise</a:t>
            </a:r>
          </a:p>
        </p:txBody>
      </p:sp>
      <p:sp>
        <p:nvSpPr>
          <p:cNvPr id="3" name="TextBox 2"/>
          <p:cNvSpPr txBox="1"/>
          <p:nvPr/>
        </p:nvSpPr>
        <p:spPr>
          <a:xfrm>
            <a:off x="914400" y="6471138"/>
            <a:ext cx="8229600" cy="381000"/>
          </a:xfrm>
          <a:prstGeom prst="rect">
            <a:avLst/>
          </a:prstGeom>
          <a:solidFill>
            <a:schemeClr val="bg2">
              <a:lumMod val="75000"/>
            </a:schemeClr>
          </a:solidFill>
        </p:spPr>
        <p:txBody>
          <a:bodyPr wrap="square" rtlCol="0">
            <a:spAutoFit/>
          </a:bodyPr>
          <a:lstStyle/>
          <a:p>
            <a:r>
              <a:rPr lang="en-US" dirty="0"/>
              <a:t>Analysis &gt;&gt; Projections &gt;&gt; Metadata &gt;&gt; Processing Tools &gt;&gt; </a:t>
            </a:r>
            <a:r>
              <a:rPr lang="en-US" b="1" dirty="0"/>
              <a:t>Exercise</a:t>
            </a:r>
          </a:p>
        </p:txBody>
      </p:sp>
      <p:sp>
        <p:nvSpPr>
          <p:cNvPr id="4" name="TextBox 3"/>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Projections &gt; Metadata &gt; Processing Tools &gt; </a:t>
            </a:r>
            <a:r>
              <a:rPr lang="en-US" b="1" dirty="0"/>
              <a:t>Exercise</a:t>
            </a:r>
          </a:p>
        </p:txBody>
      </p:sp>
      <p:sp>
        <p:nvSpPr>
          <p:cNvPr id="6" name="TextBox 5">
            <a:extLst>
              <a:ext uri="{FF2B5EF4-FFF2-40B4-BE49-F238E27FC236}">
                <a16:creationId xmlns:a16="http://schemas.microsoft.com/office/drawing/2014/main" id="{2DC02CEE-AE15-27DE-8BF4-8AAD7F8C0B8A}"/>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68</a:t>
            </a:fld>
            <a:endParaRPr lang="en-US" dirty="0"/>
          </a:p>
        </p:txBody>
      </p:sp>
    </p:spTree>
    <p:extLst>
      <p:ext uri="{BB962C8B-B14F-4D97-AF65-F5344CB8AC3E}">
        <p14:creationId xmlns:p14="http://schemas.microsoft.com/office/powerpoint/2010/main" val="21266269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Take-home Exercise overview</a:t>
            </a:r>
          </a:p>
        </p:txBody>
      </p:sp>
      <p:sp>
        <p:nvSpPr>
          <p:cNvPr id="3" name="Content Placeholder 2"/>
          <p:cNvSpPr>
            <a:spLocks noGrp="1"/>
          </p:cNvSpPr>
          <p:nvPr>
            <p:ph idx="1"/>
          </p:nvPr>
        </p:nvSpPr>
        <p:spPr/>
        <p:txBody>
          <a:bodyPr>
            <a:normAutofit/>
          </a:bodyPr>
          <a:lstStyle/>
          <a:p>
            <a:r>
              <a:rPr lang="en-US" dirty="0"/>
              <a:t>Continuing with the data from GIS Level 1, explore where you may build a mixed use facility in Jersey City.</a:t>
            </a:r>
          </a:p>
          <a:p>
            <a:pPr marL="0" indent="0">
              <a:buNone/>
            </a:pPr>
            <a:endParaRPr lang="en-US" sz="800" dirty="0"/>
          </a:p>
          <a:p>
            <a:r>
              <a:rPr lang="en-US" dirty="0"/>
              <a:t>This exercise will take into account the following factors:</a:t>
            </a:r>
          </a:p>
          <a:p>
            <a:pPr lvl="1"/>
            <a:r>
              <a:rPr lang="en-US" dirty="0"/>
              <a:t>Clustering of unemployment</a:t>
            </a:r>
          </a:p>
          <a:p>
            <a:pPr lvl="1"/>
            <a:r>
              <a:rPr lang="en-US" dirty="0"/>
              <a:t>Distance to transportation</a:t>
            </a:r>
          </a:p>
          <a:p>
            <a:pPr lvl="1"/>
            <a:r>
              <a:rPr lang="en-US" dirty="0"/>
              <a:t>Terrain</a:t>
            </a:r>
          </a:p>
        </p:txBody>
      </p:sp>
      <p:sp>
        <p:nvSpPr>
          <p:cNvPr id="4" name="TextBox 3"/>
          <p:cNvSpPr txBox="1"/>
          <p:nvPr/>
        </p:nvSpPr>
        <p:spPr>
          <a:xfrm>
            <a:off x="914400" y="6471138"/>
            <a:ext cx="8229600" cy="381000"/>
          </a:xfrm>
          <a:prstGeom prst="rect">
            <a:avLst/>
          </a:prstGeom>
          <a:solidFill>
            <a:schemeClr val="bg2">
              <a:lumMod val="75000"/>
            </a:schemeClr>
          </a:solidFill>
        </p:spPr>
        <p:txBody>
          <a:bodyPr wrap="square" rtlCol="0">
            <a:spAutoFit/>
          </a:bodyPr>
          <a:lstStyle/>
          <a:p>
            <a:r>
              <a:rPr lang="en-US" dirty="0"/>
              <a:t>Analysis &gt;&gt; Projections &gt;&gt; Metadata &gt;&gt; Processing Tools &gt;&gt; </a:t>
            </a:r>
            <a:r>
              <a:rPr lang="en-US" b="1" dirty="0"/>
              <a:t>Exercise</a:t>
            </a:r>
          </a:p>
        </p:txBody>
      </p:sp>
      <p:sp>
        <p:nvSpPr>
          <p:cNvPr id="5" name="TextBox 4"/>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Projections &gt; Metadata &gt; Processing Tools &gt; </a:t>
            </a:r>
            <a:r>
              <a:rPr lang="en-US" b="1" dirty="0"/>
              <a:t>Exercise</a:t>
            </a:r>
          </a:p>
        </p:txBody>
      </p:sp>
      <p:sp>
        <p:nvSpPr>
          <p:cNvPr id="6" name="TextBox 5">
            <a:extLst>
              <a:ext uri="{FF2B5EF4-FFF2-40B4-BE49-F238E27FC236}">
                <a16:creationId xmlns:a16="http://schemas.microsoft.com/office/drawing/2014/main" id="{97F2D25E-5AAC-B02C-3C6C-9BF96FB6E793}"/>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69</a:t>
            </a:fld>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latin typeface="+mn-lt"/>
              </a:rPr>
              <a:t>MAP Projections:</a:t>
            </a:r>
            <a:br>
              <a:rPr lang="en-US" dirty="0">
                <a:latin typeface="+mn-lt"/>
              </a:rPr>
            </a:br>
            <a:r>
              <a:rPr lang="en-US" b="0" dirty="0">
                <a:latin typeface="+mn-lt"/>
              </a:rPr>
              <a:t>Why DO WE care about them?</a:t>
            </a:r>
          </a:p>
        </p:txBody>
      </p:sp>
      <p:sp>
        <p:nvSpPr>
          <p:cNvPr id="4" name="Title 1">
            <a:extLst>
              <a:ext uri="{FF2B5EF4-FFF2-40B4-BE49-F238E27FC236}">
                <a16:creationId xmlns:a16="http://schemas.microsoft.com/office/drawing/2014/main" id="{0010A7CC-FD5B-4410-97E8-B0E378B71AF0}"/>
              </a:ext>
            </a:extLst>
          </p:cNvPr>
          <p:cNvSpPr txBox="1">
            <a:spLocks/>
          </p:cNvSpPr>
          <p:nvPr/>
        </p:nvSpPr>
        <p:spPr>
          <a:xfrm>
            <a:off x="838200" y="640666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dirty="0">
                <a:solidFill>
                  <a:schemeClr val="tx1">
                    <a:lumMod val="65000"/>
                    <a:lumOff val="35000"/>
                  </a:schemeClr>
                </a:solidFill>
                <a:latin typeface="+mn-lt"/>
              </a:rPr>
              <a:t>Introduction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a:t>
            </a:r>
            <a:r>
              <a:rPr lang="en-US" sz="2000" b="1" dirty="0">
                <a:solidFill>
                  <a:schemeClr val="tx1">
                    <a:lumMod val="65000"/>
                    <a:lumOff val="35000"/>
                  </a:schemeClr>
                </a:solidFill>
                <a:latin typeface="+mn-lt"/>
              </a:rPr>
              <a:t>Map Projections </a:t>
            </a:r>
            <a:r>
              <a:rPr lang="en-US" sz="2000" dirty="0">
                <a:solidFill>
                  <a:schemeClr val="tx1">
                    <a:lumMod val="65000"/>
                    <a:lumOff val="35000"/>
                  </a:schemeClr>
                </a:solidFill>
                <a:latin typeface="+mn-lt"/>
              </a:rPr>
              <a:t>» Metadata » 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sp>
        <p:nvSpPr>
          <p:cNvPr id="6" name="TextBox 5">
            <a:extLst>
              <a:ext uri="{FF2B5EF4-FFF2-40B4-BE49-F238E27FC236}">
                <a16:creationId xmlns:a16="http://schemas.microsoft.com/office/drawing/2014/main" id="{6AA9D37B-FD1C-D9D8-1500-8237FB5561F9}"/>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7</a:t>
            </a:fld>
            <a:endParaRPr lang="en-US" dirty="0"/>
          </a:p>
        </p:txBody>
      </p:sp>
    </p:spTree>
    <p:extLst>
      <p:ext uri="{BB962C8B-B14F-4D97-AF65-F5344CB8AC3E}">
        <p14:creationId xmlns:p14="http://schemas.microsoft.com/office/powerpoint/2010/main" val="36979150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E47DFD0-36FE-F21E-500C-39C2F88258D8}"/>
              </a:ext>
            </a:extLst>
          </p:cNvPr>
          <p:cNvSpPr txBox="1"/>
          <p:nvPr/>
        </p:nvSpPr>
        <p:spPr>
          <a:xfrm>
            <a:off x="609600" y="1981200"/>
            <a:ext cx="7924800" cy="2369880"/>
          </a:xfrm>
          <a:prstGeom prst="rect">
            <a:avLst/>
          </a:prstGeom>
          <a:noFill/>
        </p:spPr>
        <p:txBody>
          <a:bodyPr wrap="square">
            <a:spAutoFit/>
          </a:bodyPr>
          <a:lstStyle/>
          <a:p>
            <a:r>
              <a:rPr lang="en-US" dirty="0">
                <a:effectLst/>
                <a:latin typeface="Helvetica" pitchFamily="2" charset="0"/>
              </a:rPr>
              <a:t>MIT </a:t>
            </a:r>
            <a:r>
              <a:rPr lang="en-US" dirty="0" err="1">
                <a:effectLst/>
                <a:latin typeface="Helvetica" pitchFamily="2" charset="0"/>
              </a:rPr>
              <a:t>OpenCourseWare</a:t>
            </a:r>
            <a:endParaRPr lang="en-US" dirty="0">
              <a:effectLst/>
              <a:latin typeface="Helvetica" pitchFamily="2" charset="0"/>
            </a:endParaRPr>
          </a:p>
          <a:p>
            <a:r>
              <a:rPr lang="en-US" dirty="0">
                <a:solidFill>
                  <a:srgbClr val="0000FF"/>
                </a:solidFill>
                <a:effectLst/>
                <a:latin typeface="Helvetica" pitchFamily="2" charset="0"/>
                <a:hlinkClick r:id="rId2"/>
              </a:rPr>
              <a:t>https://ocw.mit.edu</a:t>
            </a:r>
            <a:endParaRPr lang="en-US" dirty="0">
              <a:solidFill>
                <a:srgbClr val="0000FF"/>
              </a:solidFill>
              <a:effectLst/>
              <a:latin typeface="Helvetica" pitchFamily="2" charset="0"/>
            </a:endParaRPr>
          </a:p>
          <a:p>
            <a:endParaRPr lang="en-US" dirty="0">
              <a:solidFill>
                <a:srgbClr val="0000FF"/>
              </a:solidFill>
              <a:effectLst/>
              <a:latin typeface="Helvetica" pitchFamily="2" charset="0"/>
            </a:endParaRPr>
          </a:p>
          <a:p>
            <a:r>
              <a:rPr lang="en-US" sz="2200" dirty="0">
                <a:effectLst/>
                <a:latin typeface="Helvetica" pitchFamily="2" charset="0"/>
              </a:rPr>
              <a:t>RES.STR-001 Geographic Information System (GIS) Tutorial</a:t>
            </a:r>
          </a:p>
          <a:p>
            <a:r>
              <a:rPr lang="en-US" dirty="0">
                <a:effectLst/>
                <a:latin typeface="Helvetica" pitchFamily="2" charset="0"/>
              </a:rPr>
              <a:t>IAP 2022</a:t>
            </a:r>
          </a:p>
          <a:p>
            <a:endParaRPr lang="en-US" dirty="0">
              <a:effectLst/>
              <a:latin typeface="Helvetica" pitchFamily="2" charset="0"/>
            </a:endParaRPr>
          </a:p>
          <a:p>
            <a:r>
              <a:rPr lang="en-US" dirty="0">
                <a:effectLst/>
                <a:latin typeface="Helvetica" pitchFamily="2" charset="0"/>
              </a:rPr>
              <a:t>For information about citing these materials or our Terms of Use, visit: </a:t>
            </a:r>
            <a:r>
              <a:rPr lang="en-US" dirty="0">
                <a:solidFill>
                  <a:srgbClr val="0000FF"/>
                </a:solidFill>
                <a:effectLst/>
                <a:latin typeface="Helvetica" pitchFamily="2" charset="0"/>
                <a:hlinkClick r:id="rId3"/>
              </a:rPr>
              <a:t>https://</a:t>
            </a:r>
            <a:r>
              <a:rPr lang="en-US" dirty="0" err="1">
                <a:solidFill>
                  <a:srgbClr val="0000FF"/>
                </a:solidFill>
                <a:effectLst/>
                <a:latin typeface="Helvetica" pitchFamily="2" charset="0"/>
                <a:hlinkClick r:id="rId3"/>
              </a:rPr>
              <a:t>ocw.mit.edu</a:t>
            </a:r>
            <a:r>
              <a:rPr lang="en-US" dirty="0">
                <a:solidFill>
                  <a:srgbClr val="0000FF"/>
                </a:solidFill>
                <a:effectLst/>
                <a:latin typeface="Helvetica" pitchFamily="2" charset="0"/>
                <a:hlinkClick r:id="rId3"/>
              </a:rPr>
              <a:t>/terms</a:t>
            </a:r>
            <a:endParaRPr lang="en-US" dirty="0">
              <a:effectLst/>
              <a:latin typeface="Helvetica" pitchFamily="2" charset="0"/>
            </a:endParaRPr>
          </a:p>
        </p:txBody>
      </p:sp>
    </p:spTree>
    <p:extLst>
      <p:ext uri="{BB962C8B-B14F-4D97-AF65-F5344CB8AC3E}">
        <p14:creationId xmlns:p14="http://schemas.microsoft.com/office/powerpoint/2010/main" val="3538689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732006"/>
            <a:ext cx="8229600" cy="1295400"/>
          </a:xfrm>
        </p:spPr>
        <p:txBody>
          <a:bodyPr>
            <a:normAutofit/>
          </a:bodyPr>
          <a:lstStyle/>
          <a:p>
            <a:pPr marL="0" indent="0" algn="ctr">
              <a:buNone/>
            </a:pPr>
            <a:r>
              <a:rPr lang="en-US" dirty="0"/>
              <a:t>If a coordinate system is wrong or missing,                 data will not display in the correct location.</a:t>
            </a:r>
          </a:p>
        </p:txBody>
      </p:sp>
      <p:pic>
        <p:nvPicPr>
          <p:cNvPr id="1026" name="Picture 2" descr="https://ihatecoordinatesystems.com/images/wrong-gcs.png"/>
          <p:cNvPicPr>
            <a:picLocks noChangeAspect="1" noChangeArrowheads="1"/>
          </p:cNvPicPr>
          <p:nvPr/>
        </p:nvPicPr>
        <p:blipFill rotWithShape="1">
          <a:blip r:embed="rId3">
            <a:extLst>
              <a:ext uri="{28A0092B-C50C-407E-A947-70E740481C1C}">
                <a14:useLocalDpi xmlns:a14="http://schemas.microsoft.com/office/drawing/2010/main" val="0"/>
              </a:ext>
            </a:extLst>
          </a:blip>
          <a:srcRect l="9775"/>
          <a:stretch/>
        </p:blipFill>
        <p:spPr bwMode="auto">
          <a:xfrm>
            <a:off x="0" y="2027406"/>
            <a:ext cx="9144000" cy="36853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90800" y="1648278"/>
            <a:ext cx="3680366" cy="369332"/>
          </a:xfrm>
          <a:prstGeom prst="rect">
            <a:avLst/>
          </a:prstGeom>
        </p:spPr>
        <p:txBody>
          <a:bodyPr wrap="none">
            <a:spAutoFit/>
          </a:bodyPr>
          <a:lstStyle/>
          <a:p>
            <a:r>
              <a:rPr lang="en-US" dirty="0">
                <a:solidFill>
                  <a:schemeClr val="bg1">
                    <a:lumMod val="85000"/>
                  </a:schemeClr>
                </a:solidFill>
                <a:hlinkClick r:id="rId4"/>
              </a:rPr>
              <a:t>https://ihatecoordinatesystems.com/</a:t>
            </a:r>
            <a:endParaRPr lang="en-US" dirty="0">
              <a:solidFill>
                <a:schemeClr val="bg1">
                  <a:lumMod val="85000"/>
                </a:schemeClr>
              </a:solidFill>
            </a:endParaRPr>
          </a:p>
        </p:txBody>
      </p:sp>
      <p:sp>
        <p:nvSpPr>
          <p:cNvPr id="7" name="Title 1">
            <a:extLst>
              <a:ext uri="{FF2B5EF4-FFF2-40B4-BE49-F238E27FC236}">
                <a16:creationId xmlns:a16="http://schemas.microsoft.com/office/drawing/2014/main" id="{A43AE68B-7284-45BF-8919-62F6C10DFADA}"/>
              </a:ext>
            </a:extLst>
          </p:cNvPr>
          <p:cNvSpPr txBox="1">
            <a:spLocks/>
          </p:cNvSpPr>
          <p:nvPr/>
        </p:nvSpPr>
        <p:spPr>
          <a:xfrm>
            <a:off x="838200" y="640666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dirty="0">
                <a:solidFill>
                  <a:schemeClr val="tx1">
                    <a:lumMod val="65000"/>
                    <a:lumOff val="35000"/>
                  </a:schemeClr>
                </a:solidFill>
                <a:latin typeface="+mn-lt"/>
              </a:rPr>
              <a:t>Introduction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a:t>
            </a:r>
            <a:r>
              <a:rPr lang="en-US" sz="2000" b="1" dirty="0">
                <a:solidFill>
                  <a:schemeClr val="tx1">
                    <a:lumMod val="65000"/>
                    <a:lumOff val="35000"/>
                  </a:schemeClr>
                </a:solidFill>
                <a:latin typeface="+mn-lt"/>
              </a:rPr>
              <a:t>Map Projections </a:t>
            </a:r>
            <a:r>
              <a:rPr lang="en-US" sz="2000" dirty="0">
                <a:solidFill>
                  <a:schemeClr val="tx1">
                    <a:lumMod val="65000"/>
                    <a:lumOff val="35000"/>
                  </a:schemeClr>
                </a:solidFill>
                <a:latin typeface="+mn-lt"/>
              </a:rPr>
              <a:t>» Metadata » 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sp>
        <p:nvSpPr>
          <p:cNvPr id="2" name="TextBox 1">
            <a:extLst>
              <a:ext uri="{FF2B5EF4-FFF2-40B4-BE49-F238E27FC236}">
                <a16:creationId xmlns:a16="http://schemas.microsoft.com/office/drawing/2014/main" id="{7AE45A85-8BC5-426F-C563-C9C73E994274}"/>
              </a:ext>
            </a:extLst>
          </p:cNvPr>
          <p:cNvSpPr txBox="1"/>
          <p:nvPr/>
        </p:nvSpPr>
        <p:spPr>
          <a:xfrm>
            <a:off x="-3875" y="5802828"/>
            <a:ext cx="8192272" cy="646331"/>
          </a:xfrm>
          <a:prstGeom prst="rect">
            <a:avLst/>
          </a:prstGeom>
          <a:noFill/>
        </p:spPr>
        <p:txBody>
          <a:bodyPr wrap="square" rtlCol="0">
            <a:spAutoFit/>
          </a:bodyPr>
          <a:lstStyle/>
          <a:p>
            <a:r>
              <a:rPr lang="en-US" sz="1200" dirty="0"/>
              <a:t>© Dan Mahr. All rights reserved. This content is excluded from our Creative Commons license. For more information, see </a:t>
            </a:r>
            <a:r>
              <a:rPr lang="en-US" sz="1200" dirty="0">
                <a:hlinkClick r:id="rId5"/>
              </a:rPr>
              <a:t>https://</a:t>
            </a:r>
            <a:r>
              <a:rPr lang="en-US" sz="1200" dirty="0" err="1">
                <a:hlinkClick r:id="rId5"/>
              </a:rPr>
              <a:t>ocw.mit.edu</a:t>
            </a:r>
            <a:r>
              <a:rPr lang="en-US" sz="1200" dirty="0">
                <a:hlinkClick r:id="rId5"/>
              </a:rPr>
              <a:t>/help/</a:t>
            </a:r>
            <a:r>
              <a:rPr lang="en-US" sz="1200" dirty="0" err="1">
                <a:hlinkClick r:id="rId5"/>
              </a:rPr>
              <a:t>faq</a:t>
            </a:r>
            <a:r>
              <a:rPr lang="en-US" sz="1200" dirty="0">
                <a:hlinkClick r:id="rId5"/>
              </a:rPr>
              <a:t>-fair-use/</a:t>
            </a:r>
            <a:endParaRPr lang="en-US" sz="1200" dirty="0"/>
          </a:p>
          <a:p>
            <a:endParaRPr lang="en-US" sz="1200" dirty="0"/>
          </a:p>
        </p:txBody>
      </p:sp>
      <p:sp>
        <p:nvSpPr>
          <p:cNvPr id="8" name="TextBox 7">
            <a:extLst>
              <a:ext uri="{FF2B5EF4-FFF2-40B4-BE49-F238E27FC236}">
                <a16:creationId xmlns:a16="http://schemas.microsoft.com/office/drawing/2014/main" id="{7364A033-2ECF-8A9F-AC71-73B345F5E2DF}"/>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8</a:t>
            </a:fld>
            <a:endParaRPr lang="en-US" dirty="0"/>
          </a:p>
        </p:txBody>
      </p:sp>
    </p:spTree>
    <p:extLst>
      <p:ext uri="{BB962C8B-B14F-4D97-AF65-F5344CB8AC3E}">
        <p14:creationId xmlns:p14="http://schemas.microsoft.com/office/powerpoint/2010/main" val="3133488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33400" y="914400"/>
            <a:ext cx="8229600" cy="5480538"/>
          </a:xfrm>
        </p:spPr>
        <p:txBody>
          <a:bodyPr>
            <a:normAutofit/>
          </a:bodyPr>
          <a:lstStyle/>
          <a:p>
            <a:pPr marL="0" indent="0" algn="ctr">
              <a:buNone/>
            </a:pPr>
            <a:r>
              <a:rPr lang="en-US" dirty="0"/>
              <a:t>Using the same projection for all the datasets in your project will lead to faster processing time.</a:t>
            </a:r>
          </a:p>
          <a:p>
            <a:pPr marL="0" indent="0" algn="ctr">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7" name="TextBox 6"/>
          <p:cNvSpPr txBox="1"/>
          <p:nvPr/>
        </p:nvSpPr>
        <p:spPr>
          <a:xfrm>
            <a:off x="914400" y="6471138"/>
            <a:ext cx="8229600" cy="381000"/>
          </a:xfrm>
          <a:prstGeom prst="rect">
            <a:avLst/>
          </a:prstGeom>
          <a:solidFill>
            <a:schemeClr val="bg2">
              <a:lumMod val="75000"/>
            </a:schemeClr>
          </a:solidFill>
        </p:spPr>
        <p:txBody>
          <a:bodyPr wrap="square" rtlCol="0">
            <a:spAutoFit/>
          </a:bodyPr>
          <a:lstStyle/>
          <a:p>
            <a:r>
              <a:rPr lang="en-US" dirty="0"/>
              <a:t>Analysis &gt;&gt; </a:t>
            </a:r>
            <a:r>
              <a:rPr lang="en-US" b="1" dirty="0"/>
              <a:t>Projections</a:t>
            </a:r>
            <a:r>
              <a:rPr lang="en-US" dirty="0"/>
              <a:t> &gt;&gt; Metadata &gt;&gt; Processing Tools &gt;&gt; Exercise</a:t>
            </a:r>
          </a:p>
        </p:txBody>
      </p:sp>
      <p:sp>
        <p:nvSpPr>
          <p:cNvPr id="8" name="TextBox 7"/>
          <p:cNvSpPr txBox="1"/>
          <p:nvPr/>
        </p:nvSpPr>
        <p:spPr>
          <a:xfrm>
            <a:off x="914400" y="6400800"/>
            <a:ext cx="8229600" cy="457200"/>
          </a:xfrm>
          <a:prstGeom prst="rect">
            <a:avLst/>
          </a:prstGeom>
          <a:solidFill>
            <a:schemeClr val="bg2">
              <a:lumMod val="75000"/>
            </a:schemeClr>
          </a:solidFill>
        </p:spPr>
        <p:txBody>
          <a:bodyPr wrap="square" rtlCol="0">
            <a:noAutofit/>
          </a:bodyPr>
          <a:lstStyle/>
          <a:p>
            <a:pPr algn="ctr"/>
            <a:r>
              <a:rPr lang="en-US" dirty="0"/>
              <a:t>Introduction &gt; </a:t>
            </a:r>
            <a:r>
              <a:rPr lang="en-US" b="1" dirty="0"/>
              <a:t>Projections</a:t>
            </a:r>
            <a:r>
              <a:rPr lang="en-US" dirty="0"/>
              <a:t> &gt; Metadata &gt; Processing Tools &gt; Exercise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8203" y="2409651"/>
            <a:ext cx="5219993" cy="3533949"/>
          </a:xfrm>
          <a:prstGeom prst="rect">
            <a:avLst/>
          </a:prstGeom>
        </p:spPr>
      </p:pic>
      <p:sp>
        <p:nvSpPr>
          <p:cNvPr id="10" name="Title 1">
            <a:extLst>
              <a:ext uri="{FF2B5EF4-FFF2-40B4-BE49-F238E27FC236}">
                <a16:creationId xmlns:a16="http://schemas.microsoft.com/office/drawing/2014/main" id="{09107F2F-AD65-4277-B4D2-5D06C8B25783}"/>
              </a:ext>
            </a:extLst>
          </p:cNvPr>
          <p:cNvSpPr txBox="1">
            <a:spLocks/>
          </p:cNvSpPr>
          <p:nvPr/>
        </p:nvSpPr>
        <p:spPr>
          <a:xfrm>
            <a:off x="838200" y="6406662"/>
            <a:ext cx="8305800" cy="457200"/>
          </a:xfrm>
          <a:prstGeom prst="rect">
            <a:avLst/>
          </a:prstGeom>
          <a:solidFill>
            <a:srgbClr val="95E1F8"/>
          </a:solidFill>
        </p:spPr>
        <p:txBody>
          <a:bodyPr vert="horz" lIns="91440" tIns="45720" rIns="91440" bIns="45720" rtlCol="0" anchor="ctr">
            <a:noAutofit/>
          </a:bodyPr>
          <a:lstStyle>
            <a:lvl1pPr algn="ctr" defTabSz="914400" rtl="0" eaLnBrk="1" latinLnBrk="0" hangingPunct="1">
              <a:spcBef>
                <a:spcPct val="0"/>
              </a:spcBef>
              <a:buNone/>
              <a:defRPr sz="4400" b="0" kern="1200">
                <a:solidFill>
                  <a:schemeClr val="tx1"/>
                </a:solidFill>
                <a:latin typeface="+mj-lt"/>
                <a:ea typeface="+mj-ea"/>
                <a:cs typeface="+mj-cs"/>
              </a:defRPr>
            </a:lvl1pPr>
          </a:lstStyle>
          <a:p>
            <a:r>
              <a:rPr lang="en-US" sz="2000" dirty="0">
                <a:solidFill>
                  <a:schemeClr val="tx1">
                    <a:lumMod val="65000"/>
                    <a:lumOff val="35000"/>
                  </a:schemeClr>
                </a:solidFill>
                <a:latin typeface="+mn-lt"/>
              </a:rPr>
              <a:t>Introduction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a:t>
            </a:r>
            <a:r>
              <a:rPr lang="en-US" sz="2000" b="1" dirty="0">
                <a:solidFill>
                  <a:schemeClr val="tx1">
                    <a:lumMod val="65000"/>
                    <a:lumOff val="35000"/>
                  </a:schemeClr>
                </a:solidFill>
                <a:latin typeface="+mn-lt"/>
              </a:rPr>
              <a:t>Map Projections </a:t>
            </a:r>
            <a:r>
              <a:rPr lang="en-US" sz="2000" dirty="0">
                <a:solidFill>
                  <a:schemeClr val="tx1">
                    <a:lumMod val="65000"/>
                    <a:lumOff val="35000"/>
                  </a:schemeClr>
                </a:solidFill>
                <a:latin typeface="+mn-lt"/>
              </a:rPr>
              <a:t>» Metadata » Processing Tools </a:t>
            </a:r>
            <a:r>
              <a:rPr lang="en-US" sz="2000" dirty="0">
                <a:solidFill>
                  <a:schemeClr val="tx1">
                    <a:lumMod val="65000"/>
                    <a:lumOff val="35000"/>
                  </a:schemeClr>
                </a:solidFill>
                <a:latin typeface="+mn-lt"/>
                <a:ea typeface="+mn-ea"/>
                <a:cs typeface="+mn-cs"/>
              </a:rPr>
              <a:t>»</a:t>
            </a:r>
            <a:r>
              <a:rPr lang="en-US" sz="2000" dirty="0">
                <a:solidFill>
                  <a:schemeClr val="tx1">
                    <a:lumMod val="65000"/>
                    <a:lumOff val="35000"/>
                  </a:schemeClr>
                </a:solidFill>
                <a:latin typeface="+mn-lt"/>
              </a:rPr>
              <a:t> Exercise</a:t>
            </a:r>
          </a:p>
        </p:txBody>
      </p:sp>
      <p:sp>
        <p:nvSpPr>
          <p:cNvPr id="9" name="TextBox 8">
            <a:extLst>
              <a:ext uri="{FF2B5EF4-FFF2-40B4-BE49-F238E27FC236}">
                <a16:creationId xmlns:a16="http://schemas.microsoft.com/office/drawing/2014/main" id="{DEA744CB-BEE0-4391-E478-5C51A1D7B581}"/>
              </a:ext>
            </a:extLst>
          </p:cNvPr>
          <p:cNvSpPr txBox="1"/>
          <p:nvPr/>
        </p:nvSpPr>
        <p:spPr>
          <a:xfrm>
            <a:off x="8694549" y="154983"/>
            <a:ext cx="301686" cy="369332"/>
          </a:xfrm>
          <a:prstGeom prst="rect">
            <a:avLst/>
          </a:prstGeom>
          <a:noFill/>
        </p:spPr>
        <p:txBody>
          <a:bodyPr wrap="none" rtlCol="0">
            <a:spAutoFit/>
          </a:bodyPr>
          <a:lstStyle/>
          <a:p>
            <a:fld id="{26B2EA68-958F-2540-AEE9-F0E065D9E655}" type="slidenum">
              <a:rPr lang="en-US" smtClean="0"/>
              <a:t>9</a:t>
            </a:fld>
            <a:endParaRPr lang="en-US" dirty="0"/>
          </a:p>
        </p:txBody>
      </p:sp>
    </p:spTree>
    <p:extLst>
      <p:ext uri="{BB962C8B-B14F-4D97-AF65-F5344CB8AC3E}">
        <p14:creationId xmlns:p14="http://schemas.microsoft.com/office/powerpoint/2010/main" val="3886596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template">
  <a:themeElements>
    <a:clrScheme name="Custom 2">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0F6FC6"/>
      </a:hlink>
      <a:folHlink>
        <a:srgbClr val="0F6FC6"/>
      </a:folHlink>
    </a:clrScheme>
    <a:fontScheme name="Custom 1">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6BA7425AE0EEF4C8CB63210978E71A1" ma:contentTypeVersion="10" ma:contentTypeDescription="Create a new document." ma:contentTypeScope="" ma:versionID="b116e525633a5a649cfba85ae78b52a2">
  <xsd:schema xmlns:xsd="http://www.w3.org/2001/XMLSchema" xmlns:xs="http://www.w3.org/2001/XMLSchema" xmlns:p="http://schemas.microsoft.com/office/2006/metadata/properties" xmlns:ns3="f0e8b960-763a-4aca-bf45-850f4f98fccd" targetNamespace="http://schemas.microsoft.com/office/2006/metadata/properties" ma:root="true" ma:fieldsID="ce6c0a6901bb59e3eaf279a4d30b594b" ns3:_="">
    <xsd:import namespace="f0e8b960-763a-4aca-bf45-850f4f98fcc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AutoKeyPoints" minOccurs="0"/>
                <xsd:element ref="ns3:MediaServiceKeyPoint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e8b960-763a-4aca-bf45-850f4f98fc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8B68062-6C54-4F00-BE56-404AB3DA21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e8b960-763a-4aca-bf45-850f4f98fc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81FEB67-8424-4ABF-85CC-A92ADC3FCBF5}">
  <ds:schemaRefs>
    <ds:schemaRef ds:uri="http://purl.org/dc/dcmitype/"/>
    <ds:schemaRef ds:uri="http://schemas.openxmlformats.org/package/2006/metadata/core-properties"/>
    <ds:schemaRef ds:uri="f0e8b960-763a-4aca-bf45-850f4f98fccd"/>
    <ds:schemaRef ds:uri="http://schemas.microsoft.com/office/2006/metadata/properties"/>
    <ds:schemaRef ds:uri="http://schemas.microsoft.com/office/2006/documentManagement/types"/>
    <ds:schemaRef ds:uri="http://www.w3.org/XML/1998/namespace"/>
    <ds:schemaRef ds:uri="http://schemas.microsoft.com/office/infopath/2007/PartnerControls"/>
    <ds:schemaRef ds:uri="http://purl.org/dc/terms/"/>
    <ds:schemaRef ds:uri="http://purl.org/dc/elements/1.1/"/>
  </ds:schemaRefs>
</ds:datastoreItem>
</file>

<file path=customXml/itemProps3.xml><?xml version="1.0" encoding="utf-8"?>
<ds:datastoreItem xmlns:ds="http://schemas.openxmlformats.org/officeDocument/2006/customXml" ds:itemID="{236ACD84-54B0-4B51-9C06-449BBFDC1C5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22754</TotalTime>
  <Words>7834</Words>
  <Application>Microsoft Macintosh PowerPoint</Application>
  <PresentationFormat>On-screen Show (4:3)</PresentationFormat>
  <Paragraphs>748</Paragraphs>
  <Slides>70</Slides>
  <Notes>69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70</vt:i4>
      </vt:variant>
    </vt:vector>
  </HeadingPairs>
  <TitlesOfParts>
    <vt:vector size="77" baseType="lpstr">
      <vt:lpstr>Arial</vt:lpstr>
      <vt:lpstr>Calibri</vt:lpstr>
      <vt:lpstr>Calibri Light</vt:lpstr>
      <vt:lpstr>Century Gothic</vt:lpstr>
      <vt:lpstr>Helvetica</vt:lpstr>
      <vt:lpstr>template</vt:lpstr>
      <vt:lpstr>Office Theme</vt:lpstr>
      <vt:lpstr>GIS Level 2: Introduction to Spatial Analysis</vt:lpstr>
      <vt:lpstr>PowerPoint Presentation</vt:lpstr>
      <vt:lpstr>Introduction to Spatial Analysis</vt:lpstr>
      <vt:lpstr>What analyses can you do?</vt:lpstr>
      <vt:lpstr>Specialized tools are used to quantify patterns &amp; relationships in your data.</vt:lpstr>
      <vt:lpstr>Multiple tools are often used together.</vt:lpstr>
      <vt:lpstr>MAP Projections: Why DO WE care about them?</vt:lpstr>
      <vt:lpstr>PowerPoint Presentation</vt:lpstr>
      <vt:lpstr>PowerPoint Presentation</vt:lpstr>
      <vt:lpstr>PowerPoint Presentation</vt:lpstr>
      <vt:lpstr>MAP Projections: What are they?</vt:lpstr>
      <vt:lpstr>A Datum is an idealized mathematical representation of the Earth.</vt:lpstr>
      <vt:lpstr>A projection algorithm is applied to the GCS to create a Projected Coordinate System (PCS).  </vt:lpstr>
      <vt:lpstr>PowerPoint Presentation</vt:lpstr>
      <vt:lpstr>PowerPoint Presentation</vt:lpstr>
      <vt:lpstr>Coordinate Systems Characteristics</vt:lpstr>
      <vt:lpstr>Coordinate Systems Summary</vt:lpstr>
      <vt:lpstr>Commonly Encountered Systems</vt:lpstr>
      <vt:lpstr>Commonly Encountered Systems</vt:lpstr>
      <vt:lpstr>Commonly Encountered Systems</vt:lpstr>
      <vt:lpstr>Tips on selecting a  Projected Coordinate System</vt:lpstr>
      <vt:lpstr>Tips on selecting a  Projected Coordinate System</vt:lpstr>
      <vt:lpstr>MAP Projections: How do you know the Coordinate system of your data?</vt:lpstr>
      <vt:lpstr>PowerPoint Presentation</vt:lpstr>
      <vt:lpstr>PowerPoint Presentation</vt:lpstr>
      <vt:lpstr>PowerPoint Presentation</vt:lpstr>
      <vt:lpstr>Exercise 1: Coordinate Systems</vt:lpstr>
      <vt:lpstr>Processing Tools: OVERVIEW</vt:lpstr>
      <vt:lpstr>Use processing tools to:</vt:lpstr>
      <vt:lpstr>Tool considerations</vt:lpstr>
      <vt:lpstr>Batch tools</vt:lpstr>
      <vt:lpstr>Processing Tools:                arCGIS Pro vS QGIS</vt:lpstr>
      <vt:lpstr>Analysis Tools</vt:lpstr>
      <vt:lpstr>Processing Tools: arCGIS PRO</vt:lpstr>
      <vt:lpstr>ArcGIS Pro Analysis Tools</vt:lpstr>
      <vt:lpstr>ArcGIS Pro Extensions</vt:lpstr>
      <vt:lpstr>Processing Tools: QGIS</vt:lpstr>
      <vt:lpstr>QGIS Analysis Tools</vt:lpstr>
      <vt:lpstr>PowerPoint Presentation</vt:lpstr>
      <vt:lpstr>PowerPoint Presentation</vt:lpstr>
      <vt:lpstr>PowerPoint Presentation</vt:lpstr>
      <vt:lpstr>PowerPoint Presentation</vt:lpstr>
      <vt:lpstr>Vector Analysis</vt:lpstr>
      <vt:lpstr>Buffer</vt:lpstr>
      <vt:lpstr>Create and Edit Features</vt:lpstr>
      <vt:lpstr>Clip (Vectors)</vt:lpstr>
      <vt:lpstr>Exercise 2: Vector Analysis</vt:lpstr>
      <vt:lpstr>Surface Analysis</vt:lpstr>
      <vt:lpstr>Interpolation</vt:lpstr>
      <vt:lpstr>Extract by Mask (Pro)/Clip Raster (QGIS)</vt:lpstr>
      <vt:lpstr>Contour</vt:lpstr>
      <vt:lpstr>Slope</vt:lpstr>
      <vt:lpstr>Zonal Statistics (…as Table)</vt:lpstr>
      <vt:lpstr>Surface analysis tools: also are used to…</vt:lpstr>
      <vt:lpstr>Exercise 3: Raster tools</vt:lpstr>
      <vt:lpstr>Spatial Statistics</vt:lpstr>
      <vt:lpstr>What are spatial statistics?</vt:lpstr>
      <vt:lpstr>Spatial autocorrelation (Moran’s I)</vt:lpstr>
      <vt:lpstr>Neighbors: Distance Models</vt:lpstr>
      <vt:lpstr>Neighbors: Adjacency Models</vt:lpstr>
      <vt:lpstr>Spatial autocorrelation (Moran’s I)</vt:lpstr>
      <vt:lpstr>Other spatial statistics tools</vt:lpstr>
      <vt:lpstr>Exercise 4: Spatial Statistics</vt:lpstr>
      <vt:lpstr>Distance &amp; Network Analysis</vt:lpstr>
      <vt:lpstr>Distance in a GIS</vt:lpstr>
      <vt:lpstr>Distance functions in GIS</vt:lpstr>
      <vt:lpstr>Network Analysis Tools</vt:lpstr>
      <vt:lpstr>Take-Home Exercise</vt:lpstr>
      <vt:lpstr>Take-home Exercise overview</vt:lpstr>
      <vt:lpstr>PowerPoint Presentation</vt:lpstr>
    </vt:vector>
  </TitlesOfParts>
  <Manager/>
  <Company>MIT Libraries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RES.STR-001 Geographic Information Systems, GIS Level 2: Introduction to Spatial Analysis</dc:title>
  <dc:subject/>
  <dc:creator>MIT Libraries</dc:creator>
  <cp:keywords/>
  <dc:description/>
  <cp:lastModifiedBy>Microsoft Office User</cp:lastModifiedBy>
  <cp:revision>539</cp:revision>
  <cp:lastPrinted>2022-08-17T13:26:43Z</cp:lastPrinted>
  <dcterms:created xsi:type="dcterms:W3CDTF">2011-11-30T14:17:43Z</dcterms:created>
  <dcterms:modified xsi:type="dcterms:W3CDTF">2022-09-20T17:21:24Z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0x010100C6BA7425AE0EEF4C8CB63210978E71A1</vt:lpwstr>
  </property>
  <property fmtid="{D5CDD505-2E9C-101B-9397-08002B2CF9AE}" pid="3" name="Order">
    <vt:r8>34523800</vt:r8>
  </property>
</Properties>
</file>